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7"/>
  </p:notesMasterIdLst>
  <p:sldIdLst>
    <p:sldId id="275" r:id="rId2"/>
    <p:sldId id="278" r:id="rId3"/>
    <p:sldId id="279" r:id="rId4"/>
    <p:sldId id="273" r:id="rId5"/>
    <p:sldId id="276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68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1a3f77a563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21a3f77a563_0_78:notes"/>
          <p:cNvSpPr txBox="1">
            <a:spLocks noGrp="1"/>
          </p:cNvSpPr>
          <p:nvPr>
            <p:ph type="body" idx="1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1a3f77a563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21a3f77a563_0_78:notes"/>
          <p:cNvSpPr txBox="1">
            <a:spLocks noGrp="1"/>
          </p:cNvSpPr>
          <p:nvPr>
            <p:ph type="body" idx="1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2589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1a3f77a563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21a3f77a563_0_78:notes"/>
          <p:cNvSpPr txBox="1">
            <a:spLocks noGrp="1"/>
          </p:cNvSpPr>
          <p:nvPr>
            <p:ph type="body" idx="1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1160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1a3f77a563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21a3f77a563_0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1a3f77a563_0_2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21a3f77a563_0_243:notes"/>
          <p:cNvSpPr txBox="1">
            <a:spLocks noGrp="1"/>
          </p:cNvSpPr>
          <p:nvPr>
            <p:ph type="body" idx="1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_AND_BODY_1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1142910" y="841860"/>
            <a:ext cx="6857700" cy="17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1"/>
          </p:nvPr>
        </p:nvSpPr>
        <p:spPr>
          <a:xfrm>
            <a:off x="457110" y="1203390"/>
            <a:ext cx="8229300" cy="29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400" b="0" i="0" u="none" strike="noStrike" cap="none"/>
            </a:lvl1pPr>
            <a:lvl2pPr marR="0" lvl="1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400" b="0" i="0" u="none" strike="noStrike" cap="none"/>
            </a:lvl2pPr>
            <a:lvl3pPr marR="0" lvl="2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400" b="0" i="0" u="none" strike="noStrike" cap="none"/>
            </a:lvl3pPr>
            <a:lvl4pPr marR="0" lvl="3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400" b="0" i="0" u="none" strike="noStrike" cap="none"/>
            </a:lvl4pPr>
            <a:lvl5pPr marR="0" lvl="4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400" b="0" i="0" u="none" strike="noStrike" cap="none"/>
            </a:lvl5pPr>
            <a:lvl6pPr marR="0" lvl="5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400" b="0" i="0" u="none" strike="noStrike" cap="none"/>
            </a:lvl6pPr>
            <a:lvl7pPr marR="0" lvl="6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400" b="0" i="0" u="none" strike="noStrike" cap="none"/>
            </a:lvl7pPr>
            <a:lvl8pPr marR="0" lvl="7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400" b="0" i="0" u="none" strike="noStrike" cap="none"/>
            </a:lvl8pPr>
            <a:lvl9pPr marR="0" lvl="8" algn="l" rtl="0">
              <a:spcBef>
                <a:spcPts val="1200"/>
              </a:spcBef>
              <a:spcAft>
                <a:spcPts val="1200"/>
              </a:spcAft>
              <a:buSzPts val="1400"/>
              <a:buNone/>
              <a:defRPr sz="1400" b="0" i="0" u="none" strike="noStrike" cap="none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194/hess-2023-1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194/hess-2023-17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link.springer.com/article/10.1007/s12665-023-10830-5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3"/>
          <p:cNvSpPr txBox="1">
            <a:spLocks noGrp="1"/>
          </p:cNvSpPr>
          <p:nvPr>
            <p:ph type="title"/>
          </p:nvPr>
        </p:nvSpPr>
        <p:spPr>
          <a:xfrm>
            <a:off x="930206" y="36172"/>
            <a:ext cx="6857700" cy="250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1720" b="1"/>
              <a:t>GT modélisation pluie-niveau-débit (Vianney, Hervé, Naomi)</a:t>
            </a:r>
            <a:endParaRPr sz="1720" b="1"/>
          </a:p>
        </p:txBody>
      </p:sp>
      <p:sp>
        <p:nvSpPr>
          <p:cNvPr id="200" name="Google Shape;200;p33"/>
          <p:cNvSpPr txBox="1">
            <a:spLocks noGrp="1"/>
          </p:cNvSpPr>
          <p:nvPr>
            <p:ph type="subTitle" idx="1"/>
          </p:nvPr>
        </p:nvSpPr>
        <p:spPr>
          <a:xfrm>
            <a:off x="105720" y="-258928"/>
            <a:ext cx="8932560" cy="5410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 u="sng" dirty="0">
                <a:solidFill>
                  <a:srgbClr val="31538F"/>
                </a:solidFill>
              </a:rPr>
              <a:t>Animation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" b="1" dirty="0">
                <a:solidFill>
                  <a:srgbClr val="0B5394"/>
                </a:solidFill>
              </a:rPr>
              <a:t>KarstMod :</a:t>
            </a:r>
            <a:endParaRPr b="1" dirty="0">
              <a:solidFill>
                <a:srgbClr val="0B5394"/>
              </a:solidFill>
            </a:endParaRPr>
          </a:p>
          <a:p>
            <a:pPr marL="3429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dk1"/>
                </a:solidFill>
              </a:rPr>
              <a:t>MaJ v3.0.11, software et user guide via le site du SNO https://sokarst.org/en/softwares-en/karstmod-en/</a:t>
            </a:r>
            <a:endParaRPr dirty="0">
              <a:solidFill>
                <a:schemeClr val="dk1"/>
              </a:solidFill>
            </a:endParaRPr>
          </a:p>
          <a:p>
            <a:pPr marL="34290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fr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lang="fr-FR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lang="fr-FR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lang="fr-FR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lang="fr-FR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91A6A00-16B1-4F61-A7CF-B217D81EE4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118" r="55079" b="11338"/>
          <a:stretch/>
        </p:blipFill>
        <p:spPr>
          <a:xfrm>
            <a:off x="1242086" y="1727277"/>
            <a:ext cx="6233940" cy="314366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3"/>
          <p:cNvSpPr txBox="1">
            <a:spLocks noGrp="1"/>
          </p:cNvSpPr>
          <p:nvPr>
            <p:ph type="title"/>
          </p:nvPr>
        </p:nvSpPr>
        <p:spPr>
          <a:xfrm>
            <a:off x="930206" y="36172"/>
            <a:ext cx="6857700" cy="250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1720" b="1"/>
              <a:t>GT modélisation pluie-niveau-débit (Vianney, Hervé, Naomi)</a:t>
            </a:r>
            <a:endParaRPr sz="1720" b="1"/>
          </a:p>
        </p:txBody>
      </p:sp>
      <p:sp>
        <p:nvSpPr>
          <p:cNvPr id="200" name="Google Shape;200;p33"/>
          <p:cNvSpPr txBox="1">
            <a:spLocks noGrp="1"/>
          </p:cNvSpPr>
          <p:nvPr>
            <p:ph type="subTitle" idx="1"/>
          </p:nvPr>
        </p:nvSpPr>
        <p:spPr>
          <a:xfrm>
            <a:off x="105720" y="-302872"/>
            <a:ext cx="8932560" cy="5410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 u="sng" dirty="0">
                <a:solidFill>
                  <a:srgbClr val="31538F"/>
                </a:solidFill>
              </a:rPr>
              <a:t>Animation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" b="1" dirty="0">
                <a:solidFill>
                  <a:srgbClr val="0B5394"/>
                </a:solidFill>
              </a:rPr>
              <a:t>KarstMod :</a:t>
            </a:r>
            <a:endParaRPr b="1" dirty="0">
              <a:solidFill>
                <a:srgbClr val="0B5394"/>
              </a:solidFill>
            </a:endParaRPr>
          </a:p>
          <a:p>
            <a:pPr marL="3429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dk1"/>
                </a:solidFill>
              </a:rPr>
              <a:t>MaJ v3.0.11, software et user guide via le site du SNO https://sokarst.org/en/softwares-en/karstmod-en/</a:t>
            </a:r>
            <a:endParaRPr dirty="0">
              <a:solidFill>
                <a:schemeClr val="dk1"/>
              </a:solidFill>
            </a:endParaRPr>
          </a:p>
          <a:p>
            <a:pPr marL="34290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dk1"/>
                </a:solidFill>
              </a:rPr>
              <a:t>Publication en discussion dans HESS, Sivelle et al., </a:t>
            </a:r>
            <a:r>
              <a:rPr lang="fr" dirty="0">
                <a:solidFill>
                  <a:schemeClr val="dk1"/>
                </a:solidFill>
                <a:hlinkClick r:id="rId3"/>
              </a:rPr>
              <a:t>https://doi.org/10.5194/hess-2023-17</a:t>
            </a:r>
            <a:endParaRPr lang="fr" dirty="0">
              <a:solidFill>
                <a:schemeClr val="dk1"/>
              </a:solidFill>
            </a:endParaRPr>
          </a:p>
          <a:p>
            <a:pPr marL="34290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dk1"/>
                </a:solidFill>
                <a:sym typeface="Wingdings" panose="05000000000000000000" pitchFamily="2" charset="2"/>
              </a:rPr>
              <a:t></a:t>
            </a:r>
            <a:r>
              <a:rPr lang="fr" dirty="0">
                <a:solidFill>
                  <a:schemeClr val="dk1"/>
                </a:solidFill>
              </a:rPr>
              <a:t> </a:t>
            </a:r>
            <a:r>
              <a:rPr lang="fr-FR" i="1" dirty="0">
                <a:solidFill>
                  <a:schemeClr val="dk1"/>
                </a:solidFill>
              </a:rPr>
              <a:t>à faire évoluer sous forme de </a:t>
            </a:r>
            <a:r>
              <a:rPr lang="fr-FR" i="1" dirty="0" err="1">
                <a:solidFill>
                  <a:schemeClr val="dk1"/>
                </a:solidFill>
              </a:rPr>
              <a:t>Technical</a:t>
            </a:r>
            <a:r>
              <a:rPr lang="fr-FR" i="1" dirty="0">
                <a:solidFill>
                  <a:schemeClr val="dk1"/>
                </a:solidFill>
              </a:rPr>
              <a:t> note ?</a:t>
            </a:r>
            <a:endParaRPr i="1" dirty="0">
              <a:solidFill>
                <a:schemeClr val="dk1"/>
              </a:solidFill>
            </a:endParaRPr>
          </a:p>
          <a:p>
            <a:pPr marL="3429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dk1"/>
                </a:solidFill>
              </a:rPr>
              <a:t>Workshop lors des journées HYDROKARST 2022 @ EuroKarst 2022, Malaga</a:t>
            </a:r>
            <a:endParaRPr dirty="0">
              <a:solidFill>
                <a:schemeClr val="dk1"/>
              </a:solidFill>
            </a:endParaRPr>
          </a:p>
          <a:p>
            <a:pPr marL="3429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dk1"/>
                </a:solidFill>
              </a:rPr>
              <a:t>MaJ support de cours/formation + test nouvelle version avec les étudiants (Montpellier, Marseille, autre</a:t>
            </a:r>
            <a:r>
              <a:rPr lang="fr-FR" dirty="0">
                <a:solidFill>
                  <a:schemeClr val="dk1"/>
                </a:solidFill>
              </a:rPr>
              <a:t>s</a:t>
            </a:r>
            <a:r>
              <a:rPr lang="fr" dirty="0">
                <a:solidFill>
                  <a:schemeClr val="dk1"/>
                </a:solidFill>
              </a:rPr>
              <a:t> ?)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lang="fr-FR" b="1" dirty="0">
              <a:solidFill>
                <a:srgbClr val="31538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lang="fr-FR" b="1" dirty="0">
              <a:solidFill>
                <a:srgbClr val="31538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206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3"/>
          <p:cNvSpPr txBox="1">
            <a:spLocks noGrp="1"/>
          </p:cNvSpPr>
          <p:nvPr>
            <p:ph type="title"/>
          </p:nvPr>
        </p:nvSpPr>
        <p:spPr>
          <a:xfrm>
            <a:off x="930206" y="36172"/>
            <a:ext cx="6857700" cy="250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1720" b="1" dirty="0"/>
              <a:t>GT modélisation pluie-niveau-débit (Vianney, Hervé, Naomi)</a:t>
            </a:r>
            <a:endParaRPr sz="1720" b="1" dirty="0"/>
          </a:p>
        </p:txBody>
      </p:sp>
      <p:sp>
        <p:nvSpPr>
          <p:cNvPr id="200" name="Google Shape;200;p33"/>
          <p:cNvSpPr txBox="1">
            <a:spLocks noGrp="1"/>
          </p:cNvSpPr>
          <p:nvPr>
            <p:ph type="subTitle" idx="1"/>
          </p:nvPr>
        </p:nvSpPr>
        <p:spPr>
          <a:xfrm>
            <a:off x="105720" y="-74627"/>
            <a:ext cx="8932560" cy="529275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 u="sng" dirty="0">
                <a:solidFill>
                  <a:srgbClr val="31538F"/>
                </a:solidFill>
              </a:rPr>
              <a:t>Animation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" b="1" dirty="0">
                <a:solidFill>
                  <a:srgbClr val="0B5394"/>
                </a:solidFill>
              </a:rPr>
              <a:t>KarstMod :</a:t>
            </a:r>
            <a:endParaRPr b="1" dirty="0">
              <a:solidFill>
                <a:srgbClr val="0B5394"/>
              </a:solidFill>
            </a:endParaRPr>
          </a:p>
          <a:p>
            <a:pPr marL="3429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dk1"/>
                </a:solidFill>
              </a:rPr>
              <a:t>MaJ v3.0.11, software et user guide via le site du SNO https://sokarst.org/en/softwares-en/karstmod-en/</a:t>
            </a:r>
            <a:endParaRPr dirty="0">
              <a:solidFill>
                <a:schemeClr val="dk1"/>
              </a:solidFill>
            </a:endParaRPr>
          </a:p>
          <a:p>
            <a:pPr marL="34290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dk1"/>
                </a:solidFill>
              </a:rPr>
              <a:t>Publication en discussion dans HESS, Sivelle et al., </a:t>
            </a:r>
            <a:r>
              <a:rPr lang="fr" dirty="0">
                <a:solidFill>
                  <a:schemeClr val="dk1"/>
                </a:solidFill>
                <a:hlinkClick r:id="rId3"/>
              </a:rPr>
              <a:t>https://doi.org/10.5194/hess-2023-17</a:t>
            </a:r>
            <a:endParaRPr lang="fr" dirty="0">
              <a:solidFill>
                <a:schemeClr val="dk1"/>
              </a:solidFill>
            </a:endParaRPr>
          </a:p>
          <a:p>
            <a:pPr marL="34290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dk1"/>
                </a:solidFill>
                <a:sym typeface="Wingdings" panose="05000000000000000000" pitchFamily="2" charset="2"/>
              </a:rPr>
              <a:t></a:t>
            </a:r>
            <a:r>
              <a:rPr lang="fr" dirty="0">
                <a:solidFill>
                  <a:schemeClr val="dk1"/>
                </a:solidFill>
              </a:rPr>
              <a:t> </a:t>
            </a:r>
            <a:r>
              <a:rPr lang="fr-FR" i="1" dirty="0">
                <a:solidFill>
                  <a:schemeClr val="dk1"/>
                </a:solidFill>
              </a:rPr>
              <a:t>à faire évoluer sous forme de </a:t>
            </a:r>
            <a:r>
              <a:rPr lang="fr-FR" i="1" dirty="0" err="1">
                <a:solidFill>
                  <a:schemeClr val="dk1"/>
                </a:solidFill>
              </a:rPr>
              <a:t>Technical</a:t>
            </a:r>
            <a:r>
              <a:rPr lang="fr-FR" i="1" dirty="0">
                <a:solidFill>
                  <a:schemeClr val="dk1"/>
                </a:solidFill>
              </a:rPr>
              <a:t> note ?</a:t>
            </a:r>
            <a:endParaRPr i="1" dirty="0">
              <a:solidFill>
                <a:schemeClr val="dk1"/>
              </a:solidFill>
            </a:endParaRPr>
          </a:p>
          <a:p>
            <a:pPr marL="3429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dk1"/>
                </a:solidFill>
              </a:rPr>
              <a:t>Workshop lors des journées HYDROKARST 2022 @ EuroKarst 2022, Malaga</a:t>
            </a:r>
            <a:endParaRPr dirty="0">
              <a:solidFill>
                <a:schemeClr val="dk1"/>
              </a:solidFill>
            </a:endParaRPr>
          </a:p>
          <a:p>
            <a:pPr marL="3429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dk1"/>
                </a:solidFill>
              </a:rPr>
              <a:t>MaJ support de cours/formation + test nouvelle version avec les étudiants (Montpellier, Marseille, autre</a:t>
            </a:r>
            <a:r>
              <a:rPr lang="fr-FR" dirty="0">
                <a:solidFill>
                  <a:schemeClr val="dk1"/>
                </a:solidFill>
              </a:rPr>
              <a:t>s</a:t>
            </a:r>
            <a:r>
              <a:rPr lang="fr" dirty="0">
                <a:solidFill>
                  <a:schemeClr val="dk1"/>
                </a:solidFill>
              </a:rPr>
              <a:t> ?)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" b="1" dirty="0">
                <a:solidFill>
                  <a:srgbClr val="31538F"/>
                </a:solidFill>
              </a:rPr>
              <a:t>KarstID :</a:t>
            </a:r>
            <a:endParaRPr b="1" dirty="0">
              <a:solidFill>
                <a:srgbClr val="31538F"/>
              </a:solidFill>
            </a:endParaRPr>
          </a:p>
          <a:p>
            <a:pPr marL="3429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dk1"/>
                </a:solidFill>
              </a:rPr>
              <a:t>Mise à disposition via le site du SNO https://sokarst.org/logiciels/karstid/</a:t>
            </a:r>
            <a:endParaRPr dirty="0">
              <a:solidFill>
                <a:schemeClr val="dk1"/>
              </a:solidFill>
            </a:endParaRPr>
          </a:p>
          <a:p>
            <a:pPr marL="3429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dk1"/>
                </a:solidFill>
              </a:rPr>
              <a:t>Publication dans EES, Cinkus et al., </a:t>
            </a:r>
            <a:r>
              <a:rPr lang="fr" dirty="0">
                <a:solidFill>
                  <a:schemeClr val="dk1"/>
                </a:solidFill>
                <a:hlinkClick r:id="rId4"/>
              </a:rPr>
              <a:t>https://link.springer.com/article/10.1007/s12665-023-10830-5</a:t>
            </a:r>
            <a:endParaRPr lang="fr" dirty="0">
              <a:solidFill>
                <a:schemeClr val="dk1"/>
              </a:solidFill>
            </a:endParaRPr>
          </a:p>
          <a:p>
            <a:pPr marL="0" indent="0">
              <a:spcBef>
                <a:spcPts val="1200"/>
              </a:spcBef>
            </a:pPr>
            <a:endParaRPr lang="fr-FR" b="1" dirty="0">
              <a:solidFill>
                <a:srgbClr val="31538F"/>
              </a:solidFill>
            </a:endParaRPr>
          </a:p>
          <a:p>
            <a:pPr marL="0" indent="0"/>
            <a:r>
              <a:rPr lang="fr-FR" b="1" u="sng" dirty="0">
                <a:solidFill>
                  <a:srgbClr val="31538F"/>
                </a:solidFill>
              </a:rPr>
              <a:t>Synergie avec le GT Analyse du signal</a:t>
            </a:r>
            <a:endParaRPr b="1" u="sng" dirty="0">
              <a:solidFill>
                <a:srgbClr val="3153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681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1"/>
          <p:cNvSpPr txBox="1">
            <a:spLocks noGrp="1"/>
          </p:cNvSpPr>
          <p:nvPr>
            <p:ph type="title" idx="4294967295"/>
          </p:nvPr>
        </p:nvSpPr>
        <p:spPr>
          <a:xfrm>
            <a:off x="618025" y="36175"/>
            <a:ext cx="7972500" cy="2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1720" b="1" dirty="0"/>
              <a:t>GT analyse du signal (Nicolas, David)</a:t>
            </a:r>
            <a:endParaRPr sz="1720" b="1" dirty="0"/>
          </a:p>
        </p:txBody>
      </p:sp>
      <p:sp>
        <p:nvSpPr>
          <p:cNvPr id="186" name="Google Shape;186;p31"/>
          <p:cNvSpPr txBox="1"/>
          <p:nvPr/>
        </p:nvSpPr>
        <p:spPr>
          <a:xfrm>
            <a:off x="56125" y="833750"/>
            <a:ext cx="9096300" cy="3785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/>
              <a:t>Vérifier la pertinence du calcul de certaines métriques tel qu’implémenté dans KarstMod (e.g. « effet mémoire », évalué pour Norville à plusieurs jours ou dizaines de jours !)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à"/>
            </a:pPr>
            <a:r>
              <a:rPr lang="fr" sz="1200" i="1" dirty="0">
                <a:sym typeface="Wingdings" panose="05000000000000000000" pitchFamily="2" charset="2"/>
              </a:rPr>
              <a:t>Variabilité de l’effet mémoir</a:t>
            </a:r>
            <a:r>
              <a:rPr lang="fr-FR" sz="1200" i="1" dirty="0">
                <a:sym typeface="Wingdings" panose="05000000000000000000" pitchFamily="2" charset="2"/>
              </a:rPr>
              <a:t>e</a:t>
            </a:r>
            <a:r>
              <a:rPr lang="fr" sz="1200" i="1" dirty="0">
                <a:sym typeface="Wingdings" panose="05000000000000000000" pitchFamily="2" charset="2"/>
              </a:rPr>
              <a:t> fonction des périodes hydrologiques considérées, asse</a:t>
            </a:r>
            <a:r>
              <a:rPr lang="fr-FR" sz="1200" i="1" dirty="0">
                <a:sym typeface="Wingdings" panose="05000000000000000000" pitchFamily="2" charset="2"/>
              </a:rPr>
              <a:t>z</a:t>
            </a:r>
            <a:r>
              <a:rPr lang="fr" sz="1200" i="1" dirty="0">
                <a:sym typeface="Wingdings" panose="05000000000000000000" pitchFamily="2" charset="2"/>
              </a:rPr>
              <a:t> bien corrélé avec cumul de précipitations (précipitation efficace fortement contrainte pa</a:t>
            </a:r>
            <a:r>
              <a:rPr lang="fr-FR" sz="1200" i="1" dirty="0">
                <a:sym typeface="Wingdings" panose="05000000000000000000" pitchFamily="2" charset="2"/>
              </a:rPr>
              <a:t>r</a:t>
            </a:r>
            <a:r>
              <a:rPr lang="fr" sz="1200" i="1" dirty="0">
                <a:sym typeface="Wingdings" panose="05000000000000000000" pitchFamily="2" charset="2"/>
              </a:rPr>
              <a:t> état de saturation du compartement supérieur) </a:t>
            </a:r>
            <a:r>
              <a:rPr lang="fr-FR" sz="1200" i="1" dirty="0">
                <a:sym typeface="Wingdings" panose="05000000000000000000" pitchFamily="2" charset="2"/>
              </a:rPr>
              <a:t>o</a:t>
            </a:r>
            <a:r>
              <a:rPr lang="fr" sz="1200" i="1" dirty="0">
                <a:sym typeface="Wingdings" panose="05000000000000000000" pitchFamily="2" charset="2"/>
              </a:rPr>
              <a:t>u bien mode de calcul de la fonction d’autocorrélation </a:t>
            </a:r>
            <a:r>
              <a:rPr lang="fr-FR" sz="1200" i="1" dirty="0">
                <a:sym typeface="Wingdings" panose="05000000000000000000" pitchFamily="2" charset="2"/>
              </a:rPr>
              <a:t>à revoir ?</a:t>
            </a:r>
            <a:endParaRPr sz="1200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/>
              <a:t>Utilité de développer une toolbox spécifique pour l’analyse des signaux entrée/sortie ?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" sz="1200" dirty="0"/>
              <a:t>bien identifier des paramètres ou caractéristiques statistiques, complémentaires à ceux déjà connus et utilisés (à revisiter pour certains?), pouvant mener à une utilisation claire (ou interprétation) en matière de comportement karstique : intercorrélation, autocorrélation, caractéristiques de la transformée de Fourier, quelle recomposition des résidus de l’analyse multirésolution pour tirer des indicateurs des dynamiques particulières associées à des fonctionnements hydrologiques (e.g. Duran et al 2020 - JHydrol), etc.</a:t>
            </a:r>
            <a:endParaRPr sz="1200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à"/>
            </a:pPr>
            <a:r>
              <a:rPr lang="fr-FR" sz="1200" dirty="0">
                <a:sym typeface="Wingdings" panose="05000000000000000000" pitchFamily="2" charset="2"/>
              </a:rPr>
              <a:t>Décomposition en ondelette orthogonale ? Décomposition signal observées et simulés en échelles </a:t>
            </a:r>
            <a:r>
              <a:rPr lang="fr-FR" sz="1200" dirty="0" err="1">
                <a:sym typeface="Wingdings" panose="05000000000000000000" pitchFamily="2" charset="2"/>
              </a:rPr>
              <a:t>diadiques</a:t>
            </a:r>
            <a:r>
              <a:rPr lang="fr-FR" sz="1200" dirty="0">
                <a:sym typeface="Wingdings" panose="05000000000000000000" pitchFamily="2" charset="2"/>
              </a:rPr>
              <a:t>, comment se distribue les erreur en fonction de l’échelle considérées (corrélation de l’échelles temporelles fonction de l’hydrosystème considérés ?)  Outil de diagnostiquer, modélisation horaire vs journalier, contenu de la chronique simulés, reste-t-elle cohérente sur basse fréquence ?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à"/>
            </a:pPr>
            <a:endParaRPr dirty="0"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4"/>
          <p:cNvSpPr txBox="1">
            <a:spLocks noGrp="1"/>
          </p:cNvSpPr>
          <p:nvPr>
            <p:ph type="title"/>
          </p:nvPr>
        </p:nvSpPr>
        <p:spPr>
          <a:xfrm>
            <a:off x="930206" y="36172"/>
            <a:ext cx="6857700" cy="61125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ctr">
              <a:buSzPts val="990"/>
            </a:pPr>
            <a:r>
              <a:rPr lang="fr" sz="1720" b="1" dirty="0"/>
              <a:t>GT modélisation pluie-niveau-débit </a:t>
            </a:r>
            <a:br>
              <a:rPr lang="fr" sz="1720" b="1" dirty="0"/>
            </a:br>
            <a:r>
              <a:rPr lang="fr" sz="1720" b="1" dirty="0"/>
              <a:t>+ GT analyse du signal</a:t>
            </a:r>
            <a:endParaRPr sz="1720" b="1" dirty="0"/>
          </a:p>
        </p:txBody>
      </p:sp>
      <p:sp>
        <p:nvSpPr>
          <p:cNvPr id="206" name="Google Shape;206;p34"/>
          <p:cNvSpPr txBox="1">
            <a:spLocks noGrp="1"/>
          </p:cNvSpPr>
          <p:nvPr>
            <p:ph type="subTitle" idx="1"/>
          </p:nvPr>
        </p:nvSpPr>
        <p:spPr>
          <a:xfrm>
            <a:off x="144695" y="840981"/>
            <a:ext cx="8601900" cy="463742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indent="0">
              <a:spcBef>
                <a:spcPts val="600"/>
              </a:spcBef>
            </a:pPr>
            <a:r>
              <a:rPr lang="fr-FR" b="1" u="sng" dirty="0">
                <a:solidFill>
                  <a:srgbClr val="31538F"/>
                </a:solidFill>
              </a:rPr>
              <a:t>Ambitions</a:t>
            </a:r>
            <a:endParaRPr lang="fr-FR" b="1" u="sng" dirty="0">
              <a:solidFill>
                <a:schemeClr val="dk1"/>
              </a:solidFill>
            </a:endParaRPr>
          </a:p>
          <a:p>
            <a:pPr marL="0" lvl="0" indent="0">
              <a:spcBef>
                <a:spcPts val="600"/>
              </a:spcBef>
            </a:pPr>
            <a:r>
              <a:rPr lang="fr-FR" sz="1100" dirty="0">
                <a:solidFill>
                  <a:schemeClr val="dk1"/>
                </a:solidFill>
              </a:rPr>
              <a:t>Utiliser </a:t>
            </a:r>
            <a:r>
              <a:rPr lang="fr-FR" sz="1100" b="1" dirty="0" err="1">
                <a:solidFill>
                  <a:schemeClr val="dk1"/>
                </a:solidFill>
              </a:rPr>
              <a:t>KarstMod</a:t>
            </a:r>
            <a:r>
              <a:rPr lang="fr-FR" sz="1100" b="1" dirty="0">
                <a:solidFill>
                  <a:schemeClr val="dk1"/>
                </a:solidFill>
              </a:rPr>
              <a:t> pour les études d’impact CC </a:t>
            </a:r>
            <a:r>
              <a:rPr lang="fr-FR" sz="1100" dirty="0">
                <a:solidFill>
                  <a:schemeClr val="dk1"/>
                </a:solidFill>
              </a:rPr>
              <a:t>– thèse G. </a:t>
            </a:r>
            <a:r>
              <a:rPr lang="fr-FR" sz="1100" dirty="0" err="1">
                <a:solidFill>
                  <a:schemeClr val="dk1"/>
                </a:solidFill>
              </a:rPr>
              <a:t>Cinkus</a:t>
            </a:r>
            <a:r>
              <a:rPr lang="fr-FR" sz="1100" dirty="0">
                <a:solidFill>
                  <a:schemeClr val="dk1"/>
                </a:solidFill>
              </a:rPr>
              <a:t> (MESR, 2020-2023)</a:t>
            </a:r>
          </a:p>
          <a:p>
            <a:pPr marL="0" lvl="0" indent="0">
              <a:spcBef>
                <a:spcPts val="600"/>
              </a:spcBef>
            </a:pPr>
            <a:r>
              <a:rPr lang="fr-FR" sz="1100" b="1" dirty="0">
                <a:solidFill>
                  <a:schemeClr val="dk1"/>
                </a:solidFill>
              </a:rPr>
              <a:t>Approche semi-distribuée pour la recharge</a:t>
            </a:r>
            <a:r>
              <a:rPr lang="fr-FR" sz="1100" dirty="0">
                <a:solidFill>
                  <a:schemeClr val="dk1"/>
                </a:solidFill>
              </a:rPr>
              <a:t>, couplage </a:t>
            </a:r>
            <a:r>
              <a:rPr lang="fr-FR" sz="1100" dirty="0" err="1">
                <a:solidFill>
                  <a:schemeClr val="dk1"/>
                </a:solidFill>
              </a:rPr>
              <a:t>KarstMod</a:t>
            </a:r>
            <a:r>
              <a:rPr lang="fr-FR" sz="1100" dirty="0">
                <a:solidFill>
                  <a:schemeClr val="dk1"/>
                </a:solidFill>
              </a:rPr>
              <a:t>/</a:t>
            </a:r>
            <a:r>
              <a:rPr lang="fr-FR" sz="1100" dirty="0" err="1">
                <a:solidFill>
                  <a:schemeClr val="dk1"/>
                </a:solidFill>
              </a:rPr>
              <a:t>LuKARS</a:t>
            </a:r>
            <a:r>
              <a:rPr lang="fr-FR" sz="1100" dirty="0">
                <a:solidFill>
                  <a:schemeClr val="dk1"/>
                </a:solidFill>
              </a:rPr>
              <a:t> (</a:t>
            </a:r>
            <a:r>
              <a:rPr lang="fr-FR" sz="1100" dirty="0" err="1">
                <a:solidFill>
                  <a:schemeClr val="dk1"/>
                </a:solidFill>
              </a:rPr>
              <a:t>Sivelle</a:t>
            </a:r>
            <a:r>
              <a:rPr lang="fr-FR" sz="1100" dirty="0">
                <a:solidFill>
                  <a:schemeClr val="dk1"/>
                </a:solidFill>
              </a:rPr>
              <a:t> et al., 2022) – collab D. </a:t>
            </a:r>
            <a:r>
              <a:rPr lang="fr-FR" sz="1100" dirty="0" err="1">
                <a:solidFill>
                  <a:schemeClr val="dk1"/>
                </a:solidFill>
              </a:rPr>
              <a:t>Bittner</a:t>
            </a:r>
            <a:r>
              <a:rPr lang="fr-FR" sz="1100" dirty="0">
                <a:solidFill>
                  <a:schemeClr val="dk1"/>
                </a:solidFill>
              </a:rPr>
              <a:t> (TU Dresden)</a:t>
            </a:r>
          </a:p>
          <a:p>
            <a:pPr marL="0" lvl="0" indent="0">
              <a:spcBef>
                <a:spcPts val="600"/>
              </a:spcBef>
            </a:pPr>
            <a:r>
              <a:rPr lang="fr-FR" sz="1100" dirty="0">
                <a:solidFill>
                  <a:schemeClr val="dk1"/>
                </a:solidFill>
              </a:rPr>
              <a:t>Appliquer </a:t>
            </a:r>
            <a:r>
              <a:rPr lang="fr-FR" sz="1100" b="1" dirty="0" err="1">
                <a:solidFill>
                  <a:schemeClr val="dk1"/>
                </a:solidFill>
              </a:rPr>
              <a:t>KarstMod</a:t>
            </a:r>
            <a:r>
              <a:rPr lang="fr-FR" sz="1100" b="1" dirty="0">
                <a:solidFill>
                  <a:schemeClr val="dk1"/>
                </a:solidFill>
              </a:rPr>
              <a:t> sur des bassins dominés par des processus neige </a:t>
            </a:r>
            <a:r>
              <a:rPr lang="fr-FR" sz="1100" dirty="0">
                <a:solidFill>
                  <a:schemeClr val="dk1"/>
                </a:solidFill>
              </a:rPr>
              <a:t>– collab S.S. </a:t>
            </a:r>
            <a:r>
              <a:rPr lang="fr-FR" sz="1100" dirty="0" err="1">
                <a:solidFill>
                  <a:schemeClr val="dk1"/>
                </a:solidFill>
              </a:rPr>
              <a:t>Calli</a:t>
            </a:r>
            <a:r>
              <a:rPr lang="fr-FR" sz="1100" dirty="0">
                <a:solidFill>
                  <a:schemeClr val="dk1"/>
                </a:solidFill>
              </a:rPr>
              <a:t> (Univ. Ankara)</a:t>
            </a:r>
          </a:p>
          <a:p>
            <a:pPr marL="0" indent="0">
              <a:spcBef>
                <a:spcPts val="600"/>
              </a:spcBef>
            </a:pPr>
            <a:r>
              <a:rPr lang="fr-FR" sz="1000" dirty="0">
                <a:solidFill>
                  <a:schemeClr val="dk1"/>
                </a:solidFill>
                <a:sym typeface="Wingdings" panose="05000000000000000000" pitchFamily="2" charset="2"/>
              </a:rPr>
              <a:t> Réunion Guillaume, Vianney, Naomi, à suivre en fonction des disponibilités (probablement post soutenance Guillaume/Sélim)</a:t>
            </a:r>
          </a:p>
          <a:p>
            <a:pPr marL="0" indent="0">
              <a:spcBef>
                <a:spcPts val="600"/>
              </a:spcBef>
            </a:pPr>
            <a:endParaRPr lang="fr-FR" sz="1100" b="1" dirty="0">
              <a:solidFill>
                <a:schemeClr val="dk1"/>
              </a:solidFill>
            </a:endParaRPr>
          </a:p>
          <a:p>
            <a:pPr marL="0" lvl="0" indent="0">
              <a:spcBef>
                <a:spcPts val="600"/>
              </a:spcBef>
            </a:pPr>
            <a:r>
              <a:rPr lang="fr-FR" sz="1200" b="1" dirty="0">
                <a:solidFill>
                  <a:schemeClr val="dk1"/>
                </a:solidFill>
              </a:rPr>
              <a:t>Analyse du signal intégrée à la chaine de modélisation </a:t>
            </a:r>
          </a:p>
          <a:p>
            <a:pPr marL="0" lvl="0" indent="0">
              <a:spcBef>
                <a:spcPts val="600"/>
              </a:spcBef>
            </a:pPr>
            <a:r>
              <a:rPr lang="fr-FR" sz="1000" dirty="0">
                <a:solidFill>
                  <a:schemeClr val="dk1"/>
                </a:solidFill>
                <a:sym typeface="Wingdings" panose="05000000000000000000" pitchFamily="2" charset="2"/>
              </a:rPr>
              <a:t> Comment analyse du signal permet d’améliorer les modèles ?</a:t>
            </a:r>
          </a:p>
          <a:p>
            <a:pPr marL="0" lvl="0" indent="0">
              <a:spcBef>
                <a:spcPts val="600"/>
              </a:spcBef>
            </a:pPr>
            <a:r>
              <a:rPr lang="fr-FR" sz="1000" dirty="0">
                <a:solidFill>
                  <a:schemeClr val="dk1"/>
                </a:solidFill>
                <a:sym typeface="Wingdings" panose="05000000000000000000" pitchFamily="2" charset="2"/>
              </a:rPr>
              <a:t> Fonctions objectifs sur résultats d’analyses spectrales/</a:t>
            </a:r>
            <a:r>
              <a:rPr lang="fr-FR" sz="1000" dirty="0" err="1">
                <a:solidFill>
                  <a:schemeClr val="dk1"/>
                </a:solidFill>
                <a:sym typeface="Wingdings" panose="05000000000000000000" pitchFamily="2" charset="2"/>
              </a:rPr>
              <a:t>corrélatoires</a:t>
            </a:r>
            <a:r>
              <a:rPr lang="fr-FR" sz="1000" dirty="0">
                <a:solidFill>
                  <a:schemeClr val="dk1"/>
                </a:solidFill>
                <a:sym typeface="Wingdings" panose="05000000000000000000" pitchFamily="2" charset="2"/>
              </a:rPr>
              <a:t> sur différents sites ?</a:t>
            </a:r>
          </a:p>
          <a:p>
            <a:pPr marL="0" indent="0">
              <a:spcBef>
                <a:spcPts val="600"/>
              </a:spcBef>
            </a:pPr>
            <a:r>
              <a:rPr lang="fr-FR" sz="1000" dirty="0">
                <a:solidFill>
                  <a:schemeClr val="dk1"/>
                </a:solidFill>
                <a:sym typeface="Wingdings" panose="05000000000000000000" pitchFamily="2" charset="2"/>
              </a:rPr>
              <a:t> dans un premier temps regarder sur les sites où le modèle </a:t>
            </a:r>
            <a:r>
              <a:rPr lang="fr-FR" sz="1000" dirty="0" err="1">
                <a:solidFill>
                  <a:schemeClr val="dk1"/>
                </a:solidFill>
                <a:sym typeface="Wingdings" panose="05000000000000000000" pitchFamily="2" charset="2"/>
              </a:rPr>
              <a:t>KarstMod</a:t>
            </a:r>
            <a:r>
              <a:rPr lang="fr-FR" sz="1000" dirty="0">
                <a:solidFill>
                  <a:schemeClr val="dk1"/>
                </a:solidFill>
                <a:sym typeface="Wingdings" panose="05000000000000000000" pitchFamily="2" charset="2"/>
              </a:rPr>
              <a:t> a été mis en place, (Norville, Aliou, </a:t>
            </a:r>
            <a:r>
              <a:rPr lang="fr-FR" sz="1000" dirty="0" err="1">
                <a:solidFill>
                  <a:schemeClr val="dk1"/>
                </a:solidFill>
                <a:sym typeface="Wingdings" panose="05000000000000000000" pitchFamily="2" charset="2"/>
              </a:rPr>
              <a:t>Baget</a:t>
            </a:r>
            <a:r>
              <a:rPr lang="fr-FR" sz="1000" dirty="0">
                <a:solidFill>
                  <a:schemeClr val="dk1"/>
                </a:solidFill>
                <a:sym typeface="Wingdings" panose="05000000000000000000" pitchFamily="2" charset="2"/>
              </a:rPr>
              <a:t>, Fontaine de Vaucluse, Lez, </a:t>
            </a:r>
            <a:r>
              <a:rPr lang="fr-FR" sz="1000" dirty="0" err="1">
                <a:solidFill>
                  <a:schemeClr val="dk1"/>
                </a:solidFill>
                <a:sym typeface="Wingdings" panose="05000000000000000000" pitchFamily="2" charset="2"/>
              </a:rPr>
              <a:t>Dardennes</a:t>
            </a:r>
            <a:r>
              <a:rPr lang="fr-FR" sz="1000" dirty="0">
                <a:solidFill>
                  <a:schemeClr val="dk1"/>
                </a:solidFill>
                <a:sym typeface="Wingdings" panose="05000000000000000000" pitchFamily="2" charset="2"/>
              </a:rPr>
              <a:t>, Fontaine de </a:t>
            </a:r>
            <a:r>
              <a:rPr lang="fr-FR" sz="1000" dirty="0" err="1">
                <a:solidFill>
                  <a:schemeClr val="dk1"/>
                </a:solidFill>
                <a:sym typeface="Wingdings" panose="05000000000000000000" pitchFamily="2" charset="2"/>
              </a:rPr>
              <a:t>Nîme</a:t>
            </a:r>
            <a:r>
              <a:rPr lang="fr-FR" sz="1000" dirty="0">
                <a:solidFill>
                  <a:schemeClr val="dk1"/>
                </a:solidFill>
                <a:sym typeface="Wingdings" panose="05000000000000000000" pitchFamily="2" charset="2"/>
              </a:rPr>
              <a:t>) + Val d’Orléans ?, </a:t>
            </a:r>
            <a:r>
              <a:rPr lang="fr-FR" sz="1000" dirty="0" err="1">
                <a:solidFill>
                  <a:schemeClr val="dk1"/>
                </a:solidFill>
                <a:sym typeface="Wingdings" panose="05000000000000000000" pitchFamily="2" charset="2"/>
              </a:rPr>
              <a:t>Jurassic</a:t>
            </a:r>
            <a:r>
              <a:rPr lang="fr-FR" sz="1000" dirty="0">
                <a:solidFill>
                  <a:schemeClr val="dk1"/>
                </a:solidFill>
                <a:sym typeface="Wingdings" panose="05000000000000000000" pitchFamily="2" charset="2"/>
              </a:rPr>
              <a:t> Karst ?, Port </a:t>
            </a:r>
            <a:r>
              <a:rPr lang="fr-FR" sz="1000" dirty="0" err="1">
                <a:solidFill>
                  <a:schemeClr val="dk1"/>
                </a:solidFill>
                <a:sym typeface="Wingdings" panose="05000000000000000000" pitchFamily="2" charset="2"/>
              </a:rPr>
              <a:t>Miou</a:t>
            </a:r>
            <a:r>
              <a:rPr lang="fr-FR" sz="1000" dirty="0">
                <a:solidFill>
                  <a:schemeClr val="dk1"/>
                </a:solidFill>
                <a:sym typeface="Wingdings" panose="05000000000000000000" pitchFamily="2" charset="2"/>
              </a:rPr>
              <a:t> ? Karst Aquitains ? </a:t>
            </a:r>
          </a:p>
          <a:p>
            <a:pPr marL="0" indent="0">
              <a:spcBef>
                <a:spcPts val="600"/>
              </a:spcBef>
            </a:pPr>
            <a:r>
              <a:rPr lang="fr-FR" sz="1000" dirty="0">
                <a:solidFill>
                  <a:schemeClr val="dk1"/>
                </a:solidFill>
                <a:sym typeface="Wingdings" panose="05000000000000000000" pitchFamily="2" charset="2"/>
              </a:rPr>
              <a:t> Stage 2024 en lien avec responsables de sites (2/3 points pendant le stage)? 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à"/>
            </a:pPr>
            <a:endParaRPr lang="fr-FR" sz="1000" dirty="0">
              <a:solidFill>
                <a:schemeClr val="dk1"/>
              </a:solidFill>
              <a:sym typeface="Wingdings" panose="05000000000000000000" pitchFamily="2" charset="2"/>
            </a:endParaRPr>
          </a:p>
          <a:p>
            <a:pPr marL="0" indent="0">
              <a:spcBef>
                <a:spcPts val="600"/>
              </a:spcBef>
            </a:pPr>
            <a:r>
              <a:rPr lang="fr-FR" sz="1200" b="1" dirty="0">
                <a:solidFill>
                  <a:schemeClr val="dk1"/>
                </a:solidFill>
                <a:sym typeface="Wingdings" panose="05000000000000000000" pitchFamily="2" charset="2"/>
              </a:rPr>
              <a:t>Méthodologie courbe des débits classés à revoir?</a:t>
            </a:r>
          </a:p>
          <a:p>
            <a:pPr marL="0" indent="0">
              <a:spcBef>
                <a:spcPts val="600"/>
              </a:spcBef>
            </a:pPr>
            <a:r>
              <a:rPr lang="fr-FR" sz="1000" dirty="0">
                <a:solidFill>
                  <a:schemeClr val="dk1"/>
                </a:solidFill>
                <a:sym typeface="Wingdings" panose="05000000000000000000" pitchFamily="2" charset="2"/>
              </a:rPr>
              <a:t> Comparaison des différentes méthodes (BRGM versus SNO KARST ?)</a:t>
            </a:r>
          </a:p>
          <a:p>
            <a:pPr marL="0" indent="0">
              <a:spcBef>
                <a:spcPts val="600"/>
              </a:spcBef>
            </a:pPr>
            <a:r>
              <a:rPr lang="fr-FR" sz="1000" dirty="0">
                <a:solidFill>
                  <a:schemeClr val="dk1"/>
                </a:solidFill>
                <a:sym typeface="Wingdings" panose="05000000000000000000" pitchFamily="2" charset="2"/>
              </a:rPr>
              <a:t> Réalisation de modèles synthétiques avec réservoirs et trop pleins/pertes, puis vérification a posteriori</a:t>
            </a:r>
          </a:p>
          <a:p>
            <a:pPr marL="0" indent="0">
              <a:spcBef>
                <a:spcPts val="600"/>
              </a:spcBef>
            </a:pPr>
            <a:r>
              <a:rPr lang="fr-FR" sz="1000" dirty="0">
                <a:solidFill>
                  <a:schemeClr val="dk1"/>
                </a:solidFill>
                <a:sym typeface="Wingdings" panose="05000000000000000000" pitchFamily="2" charset="2"/>
              </a:rPr>
              <a:t> Même question sur pente du spectre, contenu fréquentiel et contenu statistique ne reflète pas forcément le contenu de l’hydrogramme ?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à"/>
            </a:pPr>
            <a:endParaRPr lang="fr-FR" sz="1000" dirty="0">
              <a:solidFill>
                <a:schemeClr val="dk1"/>
              </a:solidFill>
              <a:sym typeface="Wingdings" panose="05000000000000000000" pitchFamily="2" charset="2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1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773</Words>
  <Application>Microsoft Office PowerPoint</Application>
  <PresentationFormat>Affichage à l'écran (16:9)</PresentationFormat>
  <Paragraphs>55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8" baseType="lpstr">
      <vt:lpstr>Wingdings</vt:lpstr>
      <vt:lpstr>Arial</vt:lpstr>
      <vt:lpstr>Simple Light</vt:lpstr>
      <vt:lpstr>GT modélisation pluie-niveau-débit (Vianney, Hervé, Naomi)</vt:lpstr>
      <vt:lpstr>GT modélisation pluie-niveau-débit (Vianney, Hervé, Naomi)</vt:lpstr>
      <vt:lpstr>GT modélisation pluie-niveau-débit (Vianney, Hervé, Naomi)</vt:lpstr>
      <vt:lpstr>GT analyse du signal (Nicolas, David)</vt:lpstr>
      <vt:lpstr>GT modélisation pluie-niveau-débit  + GT analyse du signal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Comex hiver 2023 </dc:title>
  <dc:creator>HJ</dc:creator>
  <cp:lastModifiedBy>HJ</cp:lastModifiedBy>
  <cp:revision>12</cp:revision>
  <dcterms:modified xsi:type="dcterms:W3CDTF">2023-05-29T16:49:56Z</dcterms:modified>
</cp:coreProperties>
</file>