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4"/>
  </p:notesMasterIdLst>
  <p:sldIdLst>
    <p:sldId id="525" r:id="rId2"/>
    <p:sldId id="520" r:id="rId3"/>
    <p:sldId id="521" r:id="rId4"/>
    <p:sldId id="526" r:id="rId5"/>
    <p:sldId id="531" r:id="rId6"/>
    <p:sldId id="528" r:id="rId7"/>
    <p:sldId id="535" r:id="rId8"/>
    <p:sldId id="291" r:id="rId9"/>
    <p:sldId id="530" r:id="rId10"/>
    <p:sldId id="529" r:id="rId11"/>
    <p:sldId id="534" r:id="rId12"/>
    <p:sldId id="292" r:id="rId1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Tahoma" panose="020B0604030504040204" pitchFamily="34" charset="0"/>
      <p:regular r:id="rId19"/>
      <p:bold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58" y="6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fr-FR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42DB6136-0B22-41DA-82B9-A6E37EC255D7}" type="slidenum">
              <a:rPr lang="en-GB" altLang="fr-FR" smtClean="0"/>
              <a:pPr/>
              <a:t>1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604579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44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449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CE309467-A9FF-4254-A0FC-DFEFBD99007B}" type="slidenum">
              <a:rPr lang="fr-FR" sz="1200" b="0" strike="noStrike" spc="-1">
                <a:solidFill>
                  <a:srgbClr val="000000"/>
                </a:solidFill>
                <a:latin typeface="Tahoma"/>
              </a:rPr>
              <a:t>2</a:t>
            </a:fld>
            <a:endParaRPr lang="fr-F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5187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44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449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CE309467-A9FF-4254-A0FC-DFEFBD99007B}" type="slidenum">
              <a:rPr lang="fr-FR" sz="1200" b="0" strike="noStrike" spc="-1">
                <a:solidFill>
                  <a:srgbClr val="000000"/>
                </a:solidFill>
                <a:latin typeface="Tahoma"/>
              </a:rPr>
              <a:t>3</a:t>
            </a:fld>
            <a:endParaRPr lang="fr-F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7640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fr-FR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42DB6136-0B22-41DA-82B9-A6E37EC255D7}" type="slidenum">
              <a:rPr lang="en-GB" altLang="fr-FR" smtClean="0"/>
              <a:pPr/>
              <a:t>4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669981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fr-FR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42DB6136-0B22-41DA-82B9-A6E37EC255D7}" type="slidenum">
              <a:rPr lang="en-GB" altLang="fr-FR" smtClean="0"/>
              <a:pPr/>
              <a:t>5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0013081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fr-FR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42DB6136-0B22-41DA-82B9-A6E37EC255D7}" type="slidenum">
              <a:rPr lang="en-GB" altLang="fr-FR" smtClean="0"/>
              <a:pPr/>
              <a:t>6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888998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1237" cy="3427413"/>
          </a:xfrm>
          <a:prstGeom prst="rect">
            <a:avLst/>
          </a:prstGeom>
        </p:spPr>
      </p:sp>
      <p:sp>
        <p:nvSpPr>
          <p:cNvPr id="44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449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CE309467-A9FF-4254-A0FC-DFEFBD99007B}" type="slidenum">
              <a:rPr lang="fr-FR" sz="1200" b="0" strike="noStrike" spc="-1">
                <a:solidFill>
                  <a:srgbClr val="000000"/>
                </a:solidFill>
                <a:latin typeface="Tahoma"/>
              </a:rPr>
              <a:t>9</a:t>
            </a:fld>
            <a:endParaRPr lang="fr-F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0302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1670309" y="1663598"/>
            <a:ext cx="5658207" cy="3665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buNone/>
            </a:pPr>
            <a:r>
              <a:rPr lang="fr-FR" sz="1600" dirty="0"/>
              <a:t> </a:t>
            </a:r>
            <a:endParaRPr lang="fr-FR" sz="3600" dirty="0"/>
          </a:p>
          <a:p>
            <a:pPr marL="342900" lvl="1" indent="0" algn="ctr">
              <a:buNone/>
            </a:pPr>
            <a:r>
              <a:rPr lang="fr-FR" sz="1600" b="1" dirty="0"/>
              <a:t>16h00- 18h15 : Atelier prospectives « Actions, Animations, Evènements » de notre réseau </a:t>
            </a:r>
          </a:p>
          <a:p>
            <a:pPr marL="342900" lvl="1" indent="0" algn="ctr">
              <a:buNone/>
            </a:pPr>
            <a:endParaRPr lang="fr-FR" sz="1600" b="1" dirty="0"/>
          </a:p>
          <a:p>
            <a:pPr algn="ctr">
              <a:buNone/>
            </a:pPr>
            <a:r>
              <a:rPr lang="fr-FR" sz="1600" dirty="0">
                <a:sym typeface="Wingdings" panose="05000000000000000000" pitchFamily="2" charset="2"/>
              </a:rPr>
              <a:t> </a:t>
            </a:r>
            <a:r>
              <a:rPr lang="fr-FR" sz="1600" dirty="0"/>
              <a:t>Quelles perspectives collectives pour le SNO KARST ? Que faut-il Cesser, Continuer, Créer ?</a:t>
            </a:r>
            <a:endParaRPr lang="fr-FR" sz="3600" dirty="0"/>
          </a:p>
          <a:p>
            <a:pPr algn="ctr">
              <a:buNone/>
            </a:pPr>
            <a:r>
              <a:rPr lang="fr-FR" sz="1600" dirty="0"/>
              <a:t> </a:t>
            </a:r>
            <a:endParaRPr lang="fr-FR" sz="3600" dirty="0"/>
          </a:p>
          <a:p>
            <a:pPr algn="ctr">
              <a:buNone/>
            </a:pPr>
            <a:endParaRPr lang="fr-FR" sz="1000" b="1" dirty="0"/>
          </a:p>
          <a:p>
            <a:pPr algn="ctr">
              <a:buNone/>
            </a:pPr>
            <a:endParaRPr lang="fr-FR" sz="1000" b="1" dirty="0"/>
          </a:p>
          <a:p>
            <a:pPr algn="ctr">
              <a:buNone/>
            </a:pPr>
            <a:endParaRPr lang="fr-FR" sz="1000" b="1" dirty="0"/>
          </a:p>
          <a:p>
            <a:pPr algn="ctr">
              <a:buNone/>
            </a:pPr>
            <a:endParaRPr lang="fr-FR" sz="1000" b="1" dirty="0"/>
          </a:p>
          <a:p>
            <a:pPr algn="ctr">
              <a:buNone/>
            </a:pPr>
            <a:endParaRPr lang="fr-FR" sz="1000" b="1" dirty="0"/>
          </a:p>
          <a:p>
            <a:pPr algn="ctr">
              <a:buNone/>
            </a:pPr>
            <a:r>
              <a:rPr lang="fr-FR" sz="1600" b="1" dirty="0"/>
              <a:t> </a:t>
            </a:r>
            <a:endParaRPr lang="fr-FR" sz="3600" dirty="0"/>
          </a:p>
          <a:p>
            <a:pPr algn="ctr">
              <a:buNone/>
            </a:pPr>
            <a:r>
              <a:rPr lang="fr-FR" sz="1600" b="1" dirty="0"/>
              <a:t> </a:t>
            </a:r>
            <a:endParaRPr lang="fr-FR" sz="3600" dirty="0"/>
          </a:p>
          <a:p>
            <a:pPr algn="ctr">
              <a:spcBef>
                <a:spcPct val="0"/>
              </a:spcBef>
              <a:buNone/>
            </a:pPr>
            <a:endParaRPr lang="en-GB" altLang="fr-FR" sz="900" b="1" dirty="0">
              <a:latin typeface="+mn-lt"/>
              <a:cs typeface="Times New Roman" pitchFamily="18" charset="0"/>
            </a:endParaRPr>
          </a:p>
        </p:txBody>
      </p:sp>
      <p:pic>
        <p:nvPicPr>
          <p:cNvPr id="6" name="image2.png" descr="C:\Users\HJ\Documents\PC-BURO\PROJETS\SOKARST-MEDYCYSS-OHMCV-RBV-OBSERVATOIRES\SO-KARST\Logo\LogoSNOKarst_BA280813rond.png">
            <a:extLst>
              <a:ext uri="{FF2B5EF4-FFF2-40B4-BE49-F238E27FC236}">
                <a16:creationId xmlns:a16="http://schemas.microsoft.com/office/drawing/2014/main" id="{27F2BFDD-3B71-41E8-A7C8-DF93AC239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380" y="192012"/>
            <a:ext cx="548087" cy="56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7" name="image4.jpg" descr="G:\logoinsu.jpg">
            <a:extLst>
              <a:ext uri="{FF2B5EF4-FFF2-40B4-BE49-F238E27FC236}">
                <a16:creationId xmlns:a16="http://schemas.microsoft.com/office/drawing/2014/main" id="{2C95D456-0924-4B0F-898C-846562AFB7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717" y="73388"/>
            <a:ext cx="661341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EC20761-E2F1-4AE3-B9B1-96F5CE427F05}"/>
              </a:ext>
            </a:extLst>
          </p:cNvPr>
          <p:cNvPicPr/>
          <p:nvPr/>
        </p:nvPicPr>
        <p:blipFill rotWithShape="1">
          <a:blip r:embed="rId5"/>
          <a:srcRect l="15478" t="80439" r="13747" b="3096"/>
          <a:stretch/>
        </p:blipFill>
        <p:spPr bwMode="auto">
          <a:xfrm>
            <a:off x="4406829" y="803915"/>
            <a:ext cx="3406616" cy="5086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B4EF755-ACB4-48AC-AC71-E2D1B511EA61}"/>
              </a:ext>
            </a:extLst>
          </p:cNvPr>
          <p:cNvSpPr/>
          <p:nvPr/>
        </p:nvSpPr>
        <p:spPr>
          <a:xfrm>
            <a:off x="3182540" y="176007"/>
            <a:ext cx="414597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500" b="1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fr-FR" altLang="fr-FR" sz="15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altLang="fr-FR" sz="1500" b="1" dirty="0">
                <a:latin typeface="Arial" panose="020B0604020202020204" pitchFamily="34" charset="0"/>
                <a:cs typeface="Arial" panose="020B0604020202020204" pitchFamily="34" charset="0"/>
              </a:rPr>
              <a:t> Workshop SNO-KARST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Causses du Quercy, Gramat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30 Mai - 1</a:t>
            </a:r>
            <a:r>
              <a:rPr lang="fr-FR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Juin 2023</a:t>
            </a: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202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FE1BFB-E698-4AC3-A060-AF558B1D0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fr-FR" sz="1600" dirty="0"/>
              <a:t>4 stage transverses en appui aux </a:t>
            </a:r>
            <a:r>
              <a:rPr lang="fr-FR" sz="1600" dirty="0" err="1"/>
              <a:t>GTs</a:t>
            </a:r>
            <a:br>
              <a:rPr lang="fr-FR" sz="1600" dirty="0"/>
            </a:br>
            <a:br>
              <a:rPr lang="fr-FR" sz="1600" dirty="0"/>
            </a:br>
            <a:r>
              <a:rPr lang="fr-FR" sz="1600" b="1" dirty="0"/>
              <a:t>GT Traçage Artificiel </a:t>
            </a:r>
            <a:r>
              <a:rPr lang="fr-FR" sz="1600" dirty="0"/>
              <a:t>: Réunion zoom avant l’été</a:t>
            </a:r>
            <a:br>
              <a:rPr lang="fr-FR" sz="1600" dirty="0"/>
            </a:br>
            <a:r>
              <a:rPr lang="fr-FR" sz="1600" dirty="0"/>
              <a:t>Un stage en interaction avec GT Traçage </a:t>
            </a:r>
            <a:r>
              <a:rPr lang="fr-FR" sz="1600" dirty="0" err="1"/>
              <a:t>nat</a:t>
            </a:r>
            <a:r>
              <a:rPr lang="fr-FR" sz="1600" dirty="0"/>
              <a:t>.</a:t>
            </a:r>
            <a:br>
              <a:rPr lang="fr-FR" sz="1600" dirty="0"/>
            </a:br>
            <a:br>
              <a:rPr lang="fr-FR" sz="1600" dirty="0"/>
            </a:br>
            <a:r>
              <a:rPr lang="fr-FR" sz="1600" b="1" dirty="0"/>
              <a:t>GT Traçage Naturel : </a:t>
            </a:r>
            <a:r>
              <a:rPr lang="fr-FR" sz="1600" dirty="0"/>
              <a:t>Veille et mise à jour à prévoir sur ce qui se fait sur les différents sites (mode de com à définir)</a:t>
            </a:r>
            <a:br>
              <a:rPr lang="fr-FR" sz="1600" dirty="0"/>
            </a:br>
            <a:br>
              <a:rPr lang="fr-FR" sz="1600" dirty="0"/>
            </a:br>
            <a:r>
              <a:rPr lang="fr-FR" sz="1600" b="1" dirty="0"/>
              <a:t>GT Signature hydrologique et physico-chimique</a:t>
            </a:r>
            <a:r>
              <a:rPr lang="fr-FR" sz="1600" dirty="0"/>
              <a:t> : Un stage, définition du contenu avant l’été </a:t>
            </a:r>
            <a:br>
              <a:rPr lang="fr-FR" sz="1600" dirty="0"/>
            </a:br>
            <a:br>
              <a:rPr lang="fr-FR" sz="1600" dirty="0"/>
            </a:br>
            <a:r>
              <a:rPr lang="fr-FR" sz="1600" b="1" dirty="0"/>
              <a:t>GT Métrologie </a:t>
            </a:r>
            <a:r>
              <a:rPr lang="fr-FR" sz="1600" dirty="0"/>
              <a:t>: Stage Electronique/informatique M1 ou M2</a:t>
            </a:r>
            <a:br>
              <a:rPr lang="fr-FR" sz="1600" dirty="0"/>
            </a:br>
            <a:br>
              <a:rPr lang="fr-FR" sz="1600" dirty="0"/>
            </a:br>
            <a:r>
              <a:rPr lang="fr-FR" sz="1600" b="1" dirty="0"/>
              <a:t>GT Modélisation + analyse du signal </a:t>
            </a:r>
            <a:r>
              <a:rPr lang="fr-FR" sz="1600" dirty="0"/>
              <a:t>: Un stage sur apport des analyses du signal intégré à la chaine de modélisation</a:t>
            </a:r>
            <a:br>
              <a:rPr lang="fr-FR" sz="1600" dirty="0"/>
            </a:br>
            <a:br>
              <a:rPr lang="fr-FR" sz="1600" dirty="0"/>
            </a:br>
            <a:br>
              <a:rPr lang="fr-FR" sz="1600" dirty="0"/>
            </a:b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337923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7C3D577-6427-45D7-8C9F-1B409D296BF4}"/>
              </a:ext>
            </a:extLst>
          </p:cNvPr>
          <p:cNvSpPr/>
          <p:nvPr/>
        </p:nvSpPr>
        <p:spPr>
          <a:xfrm>
            <a:off x="311150" y="285377"/>
            <a:ext cx="8636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FF0000"/>
                </a:solidFill>
              </a:rPr>
              <a:t>Animation/Organisation Workshop </a:t>
            </a:r>
            <a:r>
              <a:rPr lang="fr-FR" sz="1200" dirty="0">
                <a:solidFill>
                  <a:schemeClr val="tx1"/>
                </a:solidFill>
              </a:rPr>
              <a:t>(Vincent, Aurélie, Célestine, Lucie)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fr-FR" sz="1200" dirty="0">
                <a:solidFill>
                  <a:schemeClr val="tx1"/>
                </a:solidFill>
                <a:sym typeface="Wingdings" panose="05000000000000000000" pitchFamily="2" charset="2"/>
              </a:rPr>
              <a:t>Format sur 3 jours, demi-journée de terrain, positionnement du terrain dans les 3 jours ? Repas du premier soir buffet/poster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fr-FR" sz="1200" dirty="0">
                <a:solidFill>
                  <a:schemeClr val="tx1"/>
                </a:solidFill>
                <a:sym typeface="Wingdings" panose="05000000000000000000" pitchFamily="2" charset="2"/>
              </a:rPr>
              <a:t>Tour de table/café en arrivant avec étiquette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fr-FR" sz="1200" dirty="0">
                <a:solidFill>
                  <a:schemeClr val="tx1"/>
                </a:solidFill>
                <a:sym typeface="Wingdings" panose="05000000000000000000" pitchFamily="2" charset="2"/>
              </a:rPr>
              <a:t>Remettre en place un atelier méthodo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fr-FR" sz="1200" dirty="0">
                <a:solidFill>
                  <a:schemeClr val="tx1"/>
                </a:solidFill>
                <a:sym typeface="Wingdings" panose="05000000000000000000" pitchFamily="2" charset="2"/>
              </a:rPr>
              <a:t>Présentation des stages SNO en synergie avec </a:t>
            </a:r>
            <a:r>
              <a:rPr lang="fr-FR" sz="1200" dirty="0" err="1">
                <a:solidFill>
                  <a:schemeClr val="tx1"/>
                </a:solidFill>
                <a:sym typeface="Wingdings" panose="05000000000000000000" pitchFamily="2" charset="2"/>
              </a:rPr>
              <a:t>GTs</a:t>
            </a:r>
            <a:r>
              <a:rPr lang="fr-FR" sz="1200" dirty="0">
                <a:solidFill>
                  <a:schemeClr val="tx1"/>
                </a:solidFill>
                <a:sym typeface="Wingdings" panose="05000000000000000000" pitchFamily="2" charset="2"/>
              </a:rPr>
              <a:t>, (1h /GT ?)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fr-FR" sz="1200" dirty="0">
                <a:solidFill>
                  <a:schemeClr val="tx1"/>
                </a:solidFill>
                <a:sym typeface="Wingdings" panose="05000000000000000000" pitchFamily="2" charset="2"/>
              </a:rPr>
              <a:t>Présentation Flash Poster  / plus complète en fonction Jeunes Chercheurs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fr-FR" sz="1200" dirty="0">
                <a:solidFill>
                  <a:schemeClr val="tx1"/>
                </a:solidFill>
                <a:sym typeface="Wingdings" panose="05000000000000000000" pitchFamily="2" charset="2"/>
              </a:rPr>
              <a:t>Un temps pour « présentation territoriale »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endParaRPr lang="fr-FR" sz="12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fr-FR" sz="1200" dirty="0">
                <a:solidFill>
                  <a:schemeClr val="tx1"/>
                </a:solidFill>
                <a:sym typeface="Wingdings" panose="05000000000000000000" pitchFamily="2" charset="2"/>
              </a:rPr>
              <a:t>Qui met en place le programme ?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fr-FR" sz="1200" dirty="0">
                <a:solidFill>
                  <a:schemeClr val="tx1"/>
                </a:solidFill>
                <a:sym typeface="Wingdings" panose="05000000000000000000" pitchFamily="2" charset="2"/>
              </a:rPr>
              <a:t>Où ? Partenaires Grands Causse ?, </a:t>
            </a:r>
            <a:r>
              <a:rPr lang="fr-FR" sz="1200" dirty="0" err="1">
                <a:solidFill>
                  <a:schemeClr val="tx1"/>
                </a:solidFill>
                <a:sym typeface="Wingdings" panose="05000000000000000000" pitchFamily="2" charset="2"/>
              </a:rPr>
              <a:t>Jurrassic</a:t>
            </a:r>
            <a:r>
              <a:rPr lang="fr-FR" sz="1200" dirty="0">
                <a:solidFill>
                  <a:schemeClr val="tx1"/>
                </a:solidFill>
                <a:sym typeface="Wingdings" panose="05000000000000000000" pitchFamily="2" charset="2"/>
              </a:rPr>
              <a:t> Karst ?, Fontaine de Nîmes ?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endParaRPr lang="fr-FR" sz="12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171450" indent="-171450">
              <a:buFont typeface="Wingdings" panose="05000000000000000000" pitchFamily="2" charset="2"/>
              <a:buChar char="à"/>
            </a:pPr>
            <a:endParaRPr lang="fr-FR" sz="12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fr-FR" sz="1200" b="1" dirty="0">
                <a:solidFill>
                  <a:srgbClr val="FF0000"/>
                </a:solidFill>
              </a:rPr>
              <a:t>Communication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fr-FR" sz="1200" dirty="0">
                <a:solidFill>
                  <a:schemeClr val="tx1"/>
                </a:solidFill>
                <a:sym typeface="Wingdings" panose="05000000000000000000" pitchFamily="2" charset="2"/>
              </a:rPr>
              <a:t>Appel à idées ?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fr-FR" sz="1200" dirty="0">
                <a:solidFill>
                  <a:schemeClr val="tx1"/>
                </a:solidFill>
                <a:sym typeface="Wingdings" panose="05000000000000000000" pitchFamily="2" charset="2"/>
              </a:rPr>
              <a:t>Présentation/Contextualisation SNO/IR organisation nationale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fr-FR" sz="1200" dirty="0" err="1">
                <a:solidFill>
                  <a:schemeClr val="tx1"/>
                </a:solidFill>
                <a:sym typeface="Wingdings" panose="05000000000000000000" pitchFamily="2" charset="2"/>
              </a:rPr>
              <a:t>Looseletter</a:t>
            </a:r>
            <a:r>
              <a:rPr lang="fr-FR" sz="1200" dirty="0">
                <a:solidFill>
                  <a:schemeClr val="tx1"/>
                </a:solidFill>
                <a:sym typeface="Wingdings" panose="05000000000000000000" pitchFamily="2" charset="2"/>
              </a:rPr>
              <a:t> annuelle avec diffusion papier à l’occasion du workshop ? </a:t>
            </a:r>
            <a:r>
              <a:rPr lang="fr-FR" sz="1200" dirty="0">
                <a:solidFill>
                  <a:schemeClr val="tx1"/>
                </a:solidFill>
              </a:rPr>
              <a:t>(David + Bruno,  …)/ annuaire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fr-FR" sz="1200" dirty="0">
                <a:solidFill>
                  <a:schemeClr val="tx1"/>
                </a:solidFill>
              </a:rPr>
              <a:t> Nouvel organigramme du SNO ?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fr-FR" sz="1200" dirty="0">
                <a:solidFill>
                  <a:schemeClr val="tx1"/>
                </a:solidFill>
                <a:sym typeface="Wingdings" panose="05000000000000000000" pitchFamily="2" charset="2"/>
              </a:rPr>
              <a:t>Mettre SNO KARST en 2</a:t>
            </a:r>
            <a:r>
              <a:rPr lang="fr-FR" sz="1200" baseline="30000" dirty="0">
                <a:solidFill>
                  <a:schemeClr val="tx1"/>
                </a:solidFill>
                <a:sym typeface="Wingdings" panose="05000000000000000000" pitchFamily="2" charset="2"/>
              </a:rPr>
              <a:t>e</a:t>
            </a:r>
            <a:r>
              <a:rPr lang="fr-FR" sz="1200" dirty="0">
                <a:solidFill>
                  <a:schemeClr val="tx1"/>
                </a:solidFill>
                <a:sym typeface="Wingdings" panose="05000000000000000000" pitchFamily="2" charset="2"/>
              </a:rPr>
              <a:t> affiliation pour référencement dans collection HAL du SNO KARST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fr-FR" sz="1200" dirty="0">
                <a:solidFill>
                  <a:schemeClr val="tx1"/>
                </a:solidFill>
                <a:highlight>
                  <a:srgbClr val="FFFF00"/>
                </a:highlight>
                <a:sym typeface="Wingdings" panose="05000000000000000000" pitchFamily="2" charset="2"/>
              </a:rPr>
              <a:t>CR/Newsletter du Workshop (Lucie/Hervé)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endParaRPr lang="fr-FR" sz="1200" dirty="0">
              <a:solidFill>
                <a:schemeClr val="tx1"/>
              </a:solidFill>
            </a:endParaRPr>
          </a:p>
          <a:p>
            <a:r>
              <a:rPr lang="fr-FR" sz="1200" b="1" dirty="0">
                <a:solidFill>
                  <a:srgbClr val="FF0000"/>
                </a:solidFill>
              </a:rPr>
              <a:t>Base de données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fr-FR" sz="1200" b="1" dirty="0">
                <a:solidFill>
                  <a:schemeClr val="tx1"/>
                </a:solidFill>
                <a:sym typeface="Wingdings" panose="05000000000000000000" pitchFamily="2" charset="2"/>
              </a:rPr>
              <a:t>Vacation ? Stage sur BDD ?</a:t>
            </a:r>
          </a:p>
          <a:p>
            <a:pPr algn="ctr"/>
            <a:endParaRPr lang="fr-FR" sz="1200" b="1" dirty="0">
              <a:solidFill>
                <a:srgbClr val="FF0000"/>
              </a:solidFill>
            </a:endParaRPr>
          </a:p>
          <a:p>
            <a:pPr algn="ctr"/>
            <a:endParaRPr lang="fr-FR" sz="1200" b="1" dirty="0">
              <a:solidFill>
                <a:srgbClr val="FF0000"/>
              </a:solidFill>
            </a:endParaRPr>
          </a:p>
          <a:p>
            <a:pPr algn="ctr"/>
            <a:endParaRPr lang="fr-FR" sz="1200" b="1" dirty="0">
              <a:solidFill>
                <a:srgbClr val="FF0000"/>
              </a:solidFill>
            </a:endParaRPr>
          </a:p>
          <a:p>
            <a:pPr algn="ctr"/>
            <a:endParaRPr lang="fr-FR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003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9691A4-F2EC-465D-9102-57FD62026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1600" b="1" dirty="0"/>
              <a:t>World café</a:t>
            </a:r>
            <a:br>
              <a:rPr lang="fr-FR" sz="1600" b="1" dirty="0"/>
            </a:br>
            <a:br>
              <a:rPr lang="fr-FR" sz="1600" i="1" dirty="0"/>
            </a:br>
            <a:br>
              <a:rPr lang="fr-FR" sz="1600" b="1" dirty="0"/>
            </a:br>
            <a:r>
              <a:rPr lang="fr-FR" sz="1600" dirty="0"/>
              <a:t>Débat sur un sujet en petits groupes autour de tables puis changent à intervalles réguliers pour polliniser les idées.</a:t>
            </a:r>
            <a:br>
              <a:rPr lang="fr-FR" sz="1600" dirty="0"/>
            </a:br>
            <a:r>
              <a:rPr lang="fr-FR" sz="1600" dirty="0"/>
              <a:t>0. Créer un espace convivial avec tables et chaises.</a:t>
            </a:r>
            <a:br>
              <a:rPr lang="fr-FR" sz="1600" dirty="0"/>
            </a:br>
            <a:r>
              <a:rPr lang="fr-FR" sz="1600" dirty="0"/>
              <a:t>1. Accueillir des participants, présenter le processus et les questions à étudier.</a:t>
            </a:r>
            <a:br>
              <a:rPr lang="fr-FR" sz="1600" dirty="0"/>
            </a:br>
            <a:r>
              <a:rPr lang="fr-FR" sz="1600" dirty="0"/>
              <a:t>2. Discuter le sujet (20-30 min) avec prise de notes.</a:t>
            </a:r>
            <a:br>
              <a:rPr lang="fr-FR" sz="1600" dirty="0"/>
            </a:br>
            <a:r>
              <a:rPr lang="fr-FR" sz="1600" dirty="0"/>
              <a:t>3. Tourner: l’hôte reste et accueille de nouveaux participants.</a:t>
            </a:r>
            <a:br>
              <a:rPr lang="fr-FR" sz="1600" dirty="0"/>
            </a:br>
            <a:r>
              <a:rPr lang="fr-FR" sz="1600" dirty="0"/>
              <a:t>4. Tourner: les participants reviennent à leur table d’origine et rédigent une synthèse</a:t>
            </a:r>
            <a:br>
              <a:rPr lang="fr-FR" sz="1600" dirty="0"/>
            </a:br>
            <a:r>
              <a:rPr lang="fr-FR" sz="1600" b="1" dirty="0"/>
              <a:t>Groupe de 3 (15 min), puis 6 (15 min), puis 12 (30 min)</a:t>
            </a:r>
            <a:br>
              <a:rPr lang="fr-FR" sz="1600" b="1" dirty="0"/>
            </a:br>
            <a:r>
              <a:rPr lang="fr-FR" sz="1600" b="1" dirty="0"/>
              <a:t>Restitution des 3 groupes : 15 min</a:t>
            </a:r>
            <a:br>
              <a:rPr lang="fr-FR" sz="1600" b="1" dirty="0"/>
            </a:br>
            <a:r>
              <a:rPr lang="fr-FR" sz="1600" b="1" dirty="0"/>
              <a:t>Synthèse 30 min des actions, qui porte quoi, qui fait quoi , plus de réunions ?</a:t>
            </a:r>
            <a:br>
              <a:rPr lang="fr-FR" sz="1600" dirty="0"/>
            </a:b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817538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Image 4"/>
          <p:cNvPicPr/>
          <p:nvPr/>
        </p:nvPicPr>
        <p:blipFill>
          <a:blip r:embed="rId3"/>
          <a:stretch/>
        </p:blipFill>
        <p:spPr>
          <a:xfrm>
            <a:off x="1240605" y="1200918"/>
            <a:ext cx="6662790" cy="3750570"/>
          </a:xfrm>
          <a:prstGeom prst="rect">
            <a:avLst/>
          </a:prstGeom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0CFFA7B-0A4E-44CB-80D1-8C67C41DAD8A}"/>
              </a:ext>
            </a:extLst>
          </p:cNvPr>
          <p:cNvSpPr/>
          <p:nvPr/>
        </p:nvSpPr>
        <p:spPr>
          <a:xfrm>
            <a:off x="7016594" y="1744980"/>
            <a:ext cx="72519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750" spc="-1" dirty="0">
                <a:latin typeface="Calibri"/>
                <a:sym typeface="Wingdings" panose="05000000000000000000" pitchFamily="2" charset="2"/>
              </a:rPr>
              <a:t> </a:t>
            </a:r>
            <a:r>
              <a:rPr lang="fr-FR" sz="750" spc="-1" dirty="0">
                <a:latin typeface="Calibri"/>
              </a:rPr>
              <a:t>N. </a:t>
            </a:r>
            <a:r>
              <a:rPr lang="fr-FR" sz="750" spc="-1" dirty="0" err="1">
                <a:latin typeface="Calibri"/>
              </a:rPr>
              <a:t>Mazzilli</a:t>
            </a:r>
            <a:r>
              <a:rPr lang="fr-FR" sz="750" spc="-1" dirty="0">
                <a:latin typeface="Calibri"/>
              </a:rPr>
              <a:t> (01/01/2022) </a:t>
            </a:r>
            <a:endParaRPr lang="fr-FR" sz="75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ECD77E5-EAC6-40D6-B868-61EE217091AA}"/>
              </a:ext>
            </a:extLst>
          </p:cNvPr>
          <p:cNvSpPr txBox="1"/>
          <p:nvPr/>
        </p:nvSpPr>
        <p:spPr>
          <a:xfrm>
            <a:off x="3404459" y="180851"/>
            <a:ext cx="3358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/>
              <a:t>Organigramme SNO KARST </a:t>
            </a:r>
          </a:p>
          <a:p>
            <a:pPr algn="ctr"/>
            <a:r>
              <a:rPr lang="fr-FR" sz="1800" b="1" dirty="0"/>
              <a:t>(lors de l’évaluation INSU)</a:t>
            </a:r>
          </a:p>
        </p:txBody>
      </p:sp>
      <p:pic>
        <p:nvPicPr>
          <p:cNvPr id="8" name="image2.png" descr="C:\Users\HJ\Documents\PC-BURO\PROJETS\SOKARST-MEDYCYSS-OHMCV-RBV-OBSERVATOIRES\SO-KARST\Logo\LogoSNOKarst_BA280813rond.png">
            <a:extLst>
              <a:ext uri="{FF2B5EF4-FFF2-40B4-BE49-F238E27FC236}">
                <a16:creationId xmlns:a16="http://schemas.microsoft.com/office/drawing/2014/main" id="{E5D3DF28-A6CA-4D36-A142-02F48BFD6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380" y="192012"/>
            <a:ext cx="548087" cy="56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9" name="image4.jpg" descr="G:\logoinsu.jpg">
            <a:extLst>
              <a:ext uri="{FF2B5EF4-FFF2-40B4-BE49-F238E27FC236}">
                <a16:creationId xmlns:a16="http://schemas.microsoft.com/office/drawing/2014/main" id="{5174971C-ACDC-46C5-8008-1BF9F3ADB7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717" y="73388"/>
            <a:ext cx="661341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602027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2.png" descr="C:\Users\HJ\Documents\PC-BURO\PROJETS\SOKARST-MEDYCYSS-OHMCV-RBV-OBSERVATOIRES\SO-KARST\Logo\LogoSNOKarst_BA280813rond.png">
            <a:extLst>
              <a:ext uri="{FF2B5EF4-FFF2-40B4-BE49-F238E27FC236}">
                <a16:creationId xmlns:a16="http://schemas.microsoft.com/office/drawing/2014/main" id="{E5D3DF28-A6CA-4D36-A142-02F48BFD6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380" y="192012"/>
            <a:ext cx="548087" cy="56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9" name="image4.jpg" descr="G:\logoinsu.jpg">
            <a:extLst>
              <a:ext uri="{FF2B5EF4-FFF2-40B4-BE49-F238E27FC236}">
                <a16:creationId xmlns:a16="http://schemas.microsoft.com/office/drawing/2014/main" id="{5174971C-ACDC-46C5-8008-1BF9F3ADB7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717" y="73388"/>
            <a:ext cx="661341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4A57893-60F3-4DDA-B71C-627D181C5C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605" y="1200918"/>
            <a:ext cx="6662790" cy="375057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49022588-F73B-42B8-8DEC-3ED0DCB01F70}"/>
              </a:ext>
            </a:extLst>
          </p:cNvPr>
          <p:cNvSpPr txBox="1"/>
          <p:nvPr/>
        </p:nvSpPr>
        <p:spPr>
          <a:xfrm>
            <a:off x="3404460" y="180851"/>
            <a:ext cx="35511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/>
              <a:t>Organigramme SNO KARST (évolution suite au dernier COMEX)</a:t>
            </a:r>
          </a:p>
        </p:txBody>
      </p:sp>
    </p:spTree>
    <p:extLst>
      <p:ext uri="{BB962C8B-B14F-4D97-AF65-F5344CB8AC3E}">
        <p14:creationId xmlns:p14="http://schemas.microsoft.com/office/powerpoint/2010/main" val="372352367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2.png" descr="C:\Users\HJ\Documents\PC-BURO\PROJETS\SOKARST-MEDYCYSS-OHMCV-RBV-OBSERVATOIRES\SO-KARST\Logo\LogoSNOKarst_BA280813rond.png">
            <a:extLst>
              <a:ext uri="{FF2B5EF4-FFF2-40B4-BE49-F238E27FC236}">
                <a16:creationId xmlns:a16="http://schemas.microsoft.com/office/drawing/2014/main" id="{27F2BFDD-3B71-41E8-A7C8-DF93AC239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380" y="192012"/>
            <a:ext cx="548087" cy="56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7" name="image4.jpg" descr="G:\logoinsu.jpg">
            <a:extLst>
              <a:ext uri="{FF2B5EF4-FFF2-40B4-BE49-F238E27FC236}">
                <a16:creationId xmlns:a16="http://schemas.microsoft.com/office/drawing/2014/main" id="{2C95D456-0924-4B0F-898C-846562AFB7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717" y="73388"/>
            <a:ext cx="661341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EC20761-E2F1-4AE3-B9B1-96F5CE427F05}"/>
              </a:ext>
            </a:extLst>
          </p:cNvPr>
          <p:cNvPicPr/>
          <p:nvPr/>
        </p:nvPicPr>
        <p:blipFill rotWithShape="1">
          <a:blip r:embed="rId5"/>
          <a:srcRect l="15478" t="80439" r="13747" b="3096"/>
          <a:stretch/>
        </p:blipFill>
        <p:spPr bwMode="auto">
          <a:xfrm>
            <a:off x="4406829" y="803915"/>
            <a:ext cx="3406616" cy="5086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B4EF755-ACB4-48AC-AC71-E2D1B511EA61}"/>
              </a:ext>
            </a:extLst>
          </p:cNvPr>
          <p:cNvSpPr/>
          <p:nvPr/>
        </p:nvSpPr>
        <p:spPr>
          <a:xfrm>
            <a:off x="3182540" y="176007"/>
            <a:ext cx="414597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500" b="1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fr-FR" altLang="fr-FR" sz="15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altLang="fr-FR" sz="1500" b="1" dirty="0">
                <a:latin typeface="Arial" panose="020B0604020202020204" pitchFamily="34" charset="0"/>
                <a:cs typeface="Arial" panose="020B0604020202020204" pitchFamily="34" charset="0"/>
              </a:rPr>
              <a:t> Workshop SNO-KARST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Causses du Quercy, Gramat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30 Mai - 1</a:t>
            </a:r>
            <a:r>
              <a:rPr lang="fr-FR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Juin 2023</a:t>
            </a: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2A36640-1ED7-4AB6-89BA-E02AC6E4680C}"/>
              </a:ext>
            </a:extLst>
          </p:cNvPr>
          <p:cNvSpPr txBox="1">
            <a:spLocks/>
          </p:cNvSpPr>
          <p:nvPr/>
        </p:nvSpPr>
        <p:spPr>
          <a:xfrm>
            <a:off x="253629" y="4722600"/>
            <a:ext cx="9177372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endParaRPr lang="fr-FR" sz="1400" b="1" dirty="0"/>
          </a:p>
          <a:p>
            <a:pPr algn="l"/>
            <a:br>
              <a:rPr lang="fr-FR" sz="1400" dirty="0"/>
            </a:br>
            <a:r>
              <a:rPr lang="fr-FR" sz="1400" b="1" dirty="0">
                <a:solidFill>
                  <a:schemeClr val="tx1"/>
                </a:solidFill>
                <a:latin typeface="Arial" pitchFamily="34" charset="0"/>
              </a:rPr>
              <a:t>1. Question: Considérant la situation actuelle et où nous voulons aller ensemble, que souhaitons-nous:</a:t>
            </a:r>
            <a:br>
              <a:rPr lang="fr-FR" sz="1400" dirty="0">
                <a:solidFill>
                  <a:schemeClr val="tx1"/>
                </a:solidFill>
                <a:latin typeface="Arial" pitchFamily="34" charset="0"/>
              </a:rPr>
            </a:br>
            <a:r>
              <a:rPr lang="fr-FR" sz="1400" dirty="0">
                <a:solidFill>
                  <a:schemeClr val="tx1"/>
                </a:solidFill>
                <a:latin typeface="Arial" pitchFamily="34" charset="0"/>
              </a:rPr>
              <a:t>	– Conserver/bonifier? (fonctionne bien et doit toujours être là dans l’avenir)</a:t>
            </a:r>
            <a:br>
              <a:rPr lang="fr-FR" sz="1400" dirty="0">
                <a:solidFill>
                  <a:schemeClr val="tx1"/>
                </a:solidFill>
                <a:latin typeface="Arial" pitchFamily="34" charset="0"/>
              </a:rPr>
            </a:br>
            <a:r>
              <a:rPr lang="fr-FR" sz="1400" dirty="0">
                <a:solidFill>
                  <a:schemeClr val="tx1"/>
                </a:solidFill>
                <a:latin typeface="Arial" pitchFamily="34" charset="0"/>
              </a:rPr>
              <a:t>	– Cesser/modifier? (a été pertinent mais l’est moins ou ne l’est plus dans le contexte actuel)</a:t>
            </a:r>
            <a:br>
              <a:rPr lang="fr-FR" sz="1400" dirty="0">
                <a:solidFill>
                  <a:schemeClr val="tx1"/>
                </a:solidFill>
                <a:latin typeface="Arial" pitchFamily="34" charset="0"/>
              </a:rPr>
            </a:br>
            <a:r>
              <a:rPr lang="fr-FR" sz="1400" dirty="0">
                <a:solidFill>
                  <a:schemeClr val="tx1"/>
                </a:solidFill>
                <a:latin typeface="Arial" pitchFamily="34" charset="0"/>
              </a:rPr>
              <a:t>	– Créer? (manque actuellement et dont on doit se doter pour atteindre nos objectifs partagés)</a:t>
            </a:r>
          </a:p>
          <a:p>
            <a:pPr algn="l"/>
            <a:r>
              <a:rPr lang="fr-FR" sz="1200" dirty="0">
                <a:solidFill>
                  <a:schemeClr val="tx1"/>
                </a:solidFill>
                <a:latin typeface="Arial" pitchFamily="34" charset="0"/>
              </a:rPr>
              <a:t>		</a:t>
            </a:r>
            <a:r>
              <a:rPr lang="fr-FR" sz="1200" i="1" dirty="0">
                <a:solidFill>
                  <a:schemeClr val="tx1"/>
                </a:solidFill>
                <a:latin typeface="Arial" pitchFamily="34" charset="0"/>
                <a:sym typeface="Wingdings" panose="05000000000000000000" pitchFamily="2" charset="2"/>
              </a:rPr>
              <a:t>  T</a:t>
            </a:r>
            <a:r>
              <a:rPr lang="fr-FR" sz="1200" i="1" dirty="0">
                <a:solidFill>
                  <a:schemeClr val="tx1"/>
                </a:solidFill>
                <a:latin typeface="Arial" pitchFamily="34" charset="0"/>
              </a:rPr>
              <a:t>emps de réflexion individuelle (10 min)</a:t>
            </a:r>
          </a:p>
          <a:p>
            <a:pPr algn="l"/>
            <a:br>
              <a:rPr lang="fr-FR" sz="1400" dirty="0">
                <a:solidFill>
                  <a:schemeClr val="tx1"/>
                </a:solidFill>
                <a:latin typeface="Arial" pitchFamily="34" charset="0"/>
              </a:rPr>
            </a:br>
            <a:r>
              <a:rPr lang="fr-FR" sz="1400" b="1" dirty="0">
                <a:solidFill>
                  <a:schemeClr val="tx1"/>
                </a:solidFill>
                <a:latin typeface="Arial" pitchFamily="34" charset="0"/>
              </a:rPr>
              <a:t>2. Discussion/identification des terrains communs</a:t>
            </a:r>
          </a:p>
          <a:p>
            <a:pPr algn="l"/>
            <a:r>
              <a:rPr lang="fr-FR" sz="1400" dirty="0">
                <a:solidFill>
                  <a:schemeClr val="tx1"/>
                </a:solidFill>
                <a:latin typeface="Arial" pitchFamily="34" charset="0"/>
              </a:rPr>
              <a:t>	– Trois temps de discussion en groupe (50min): </a:t>
            </a:r>
          </a:p>
          <a:p>
            <a:pPr algn="l"/>
            <a:r>
              <a:rPr lang="fr-FR" sz="1200" dirty="0">
                <a:solidFill>
                  <a:schemeClr val="tx1"/>
                </a:solidFill>
                <a:latin typeface="Arial" pitchFamily="34" charset="0"/>
              </a:rPr>
              <a:t>	</a:t>
            </a:r>
            <a:r>
              <a:rPr lang="fr-FR" sz="1200" i="1" dirty="0">
                <a:solidFill>
                  <a:schemeClr val="tx1"/>
                </a:solidFill>
                <a:latin typeface="Arial" pitchFamily="34" charset="0"/>
              </a:rPr>
              <a:t>Groupe de 3 (10 min), puis Groupe de 6 (15 min), puis Groupe de 12 (25 min)</a:t>
            </a:r>
          </a:p>
          <a:p>
            <a:pPr algn="l"/>
            <a:r>
              <a:rPr lang="fr-FR" sz="1400" dirty="0">
                <a:solidFill>
                  <a:schemeClr val="tx1"/>
                </a:solidFill>
                <a:latin typeface="Arial" pitchFamily="34" charset="0"/>
              </a:rPr>
              <a:t>	– Trois temps de restitution (15 min)</a:t>
            </a:r>
          </a:p>
          <a:p>
            <a:pPr algn="l"/>
            <a:r>
              <a:rPr lang="fr-FR" sz="1200" dirty="0">
                <a:solidFill>
                  <a:schemeClr val="tx1"/>
                </a:solidFill>
                <a:latin typeface="Arial" pitchFamily="34" charset="0"/>
              </a:rPr>
              <a:t>	</a:t>
            </a:r>
            <a:r>
              <a:rPr lang="fr-FR" sz="1200" i="1" dirty="0">
                <a:solidFill>
                  <a:schemeClr val="tx1"/>
                </a:solidFill>
                <a:latin typeface="Arial" pitchFamily="34" charset="0"/>
              </a:rPr>
              <a:t>Chaque groupe de ~ 12 (5 min par groupe)</a:t>
            </a:r>
          </a:p>
          <a:p>
            <a:pPr algn="l"/>
            <a:r>
              <a:rPr lang="fr-FR" sz="1400" dirty="0">
                <a:solidFill>
                  <a:schemeClr val="tx1"/>
                </a:solidFill>
                <a:latin typeface="Arial" pitchFamily="34" charset="0"/>
              </a:rPr>
              <a:t>	– Synthèse des actions, qui porte / fait quoi , plus d’infos, d’animations, de réunions ? (15 min)</a:t>
            </a:r>
          </a:p>
          <a:p>
            <a:pPr algn="l"/>
            <a:br>
              <a:rPr lang="fr-FR" sz="1400" b="1" dirty="0">
                <a:solidFill>
                  <a:schemeClr val="tx1"/>
                </a:solidFill>
                <a:latin typeface="Arial" pitchFamily="34" charset="0"/>
              </a:rPr>
            </a:br>
            <a:r>
              <a:rPr lang="fr-FR" sz="1400" b="1" dirty="0">
                <a:solidFill>
                  <a:schemeClr val="tx1"/>
                </a:solidFill>
                <a:latin typeface="Arial" pitchFamily="34" charset="0"/>
              </a:rPr>
              <a:t>3. Validation collective (15 min)</a:t>
            </a:r>
          </a:p>
          <a:p>
            <a:pPr algn="l"/>
            <a:r>
              <a:rPr lang="fr-FR" sz="1400" dirty="0">
                <a:solidFill>
                  <a:schemeClr val="tx1"/>
                </a:solidFill>
                <a:latin typeface="Arial" pitchFamily="34" charset="0"/>
              </a:rPr>
              <a:t>	</a:t>
            </a:r>
          </a:p>
          <a:p>
            <a:endParaRPr lang="fr-FR" sz="1200" b="1" dirty="0"/>
          </a:p>
          <a:p>
            <a:endParaRPr lang="fr-FR" sz="1200" b="1" i="1" dirty="0"/>
          </a:p>
          <a:p>
            <a:pPr algn="l"/>
            <a:endParaRPr lang="fr-FR" sz="1200" b="1" i="1" dirty="0"/>
          </a:p>
          <a:p>
            <a:pPr algn="l"/>
            <a:br>
              <a:rPr lang="fr-FR" sz="1400" dirty="0"/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27112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1670309" y="1476714"/>
            <a:ext cx="5658207" cy="3606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 algn="ctr">
              <a:buNone/>
            </a:pPr>
            <a:r>
              <a:rPr lang="fr-FR" sz="788" b="1" dirty="0"/>
              <a:t>Jeudi 01/06</a:t>
            </a:r>
          </a:p>
          <a:p>
            <a:pPr lvl="0" algn="ctr">
              <a:buNone/>
            </a:pPr>
            <a:r>
              <a:rPr lang="fr-FR" sz="788" b="1" dirty="0"/>
              <a:t>9h-11h : Applications méthodologiques et scientifiques mises en œuvre dans le cadre du réseau SNO KARST et des différents Groupes de Travail  (</a:t>
            </a:r>
            <a:r>
              <a:rPr lang="fr-FR" sz="788" b="1" dirty="0" err="1"/>
              <a:t>GTs</a:t>
            </a:r>
            <a:r>
              <a:rPr lang="fr-FR" sz="788" b="1" dirty="0"/>
              <a:t>) , 20 min par GT</a:t>
            </a:r>
          </a:p>
          <a:p>
            <a:pPr>
              <a:buNone/>
            </a:pPr>
            <a:r>
              <a:rPr lang="fr-FR" sz="788" dirty="0"/>
              <a:t> </a:t>
            </a:r>
          </a:p>
          <a:p>
            <a:pPr>
              <a:buNone/>
            </a:pPr>
            <a:endParaRPr lang="fr-FR" sz="788" dirty="0"/>
          </a:p>
          <a:p>
            <a:pPr>
              <a:buNone/>
            </a:pPr>
            <a:r>
              <a:rPr lang="fr-FR" sz="788" dirty="0"/>
              <a:t>Restructuration/refonte des différents </a:t>
            </a:r>
            <a:r>
              <a:rPr lang="fr-FR" sz="788" dirty="0" err="1"/>
              <a:t>GTs</a:t>
            </a:r>
            <a:r>
              <a:rPr lang="fr-FR" sz="788" dirty="0"/>
              <a:t> N. </a:t>
            </a:r>
            <a:r>
              <a:rPr lang="fr-FR" sz="788" dirty="0" err="1"/>
              <a:t>Mazzilli</a:t>
            </a:r>
            <a:r>
              <a:rPr lang="fr-FR" sz="788" dirty="0"/>
              <a:t>, H. Jourde</a:t>
            </a:r>
          </a:p>
          <a:p>
            <a:pPr>
              <a:buNone/>
            </a:pPr>
            <a:r>
              <a:rPr lang="fr-FR" sz="788" dirty="0"/>
              <a:t>Résultats préliminaires stages SNO KARST 2023 (non présentés le 31/05)</a:t>
            </a:r>
          </a:p>
          <a:p>
            <a:pPr>
              <a:buNone/>
            </a:pPr>
            <a:r>
              <a:rPr lang="fr-FR" sz="788" i="1" dirty="0"/>
              <a:t>Quelles raisons pour la refonte du </a:t>
            </a:r>
            <a:r>
              <a:rPr lang="fr-FR" sz="788" b="1" i="1" dirty="0"/>
              <a:t>GT Analyse du signal</a:t>
            </a:r>
            <a:r>
              <a:rPr lang="fr-FR" sz="788" i="1" dirty="0"/>
              <a:t> : Quelle pertinence des outils classiques, dans quelle optique ? Traitement du signal à intégrer dans la chaine de modélisation ? D. Labat, N. </a:t>
            </a:r>
            <a:r>
              <a:rPr lang="fr-FR" sz="788" i="1" dirty="0" err="1"/>
              <a:t>Massei</a:t>
            </a:r>
            <a:endParaRPr lang="fr-FR" sz="788" i="1" dirty="0"/>
          </a:p>
          <a:p>
            <a:pPr>
              <a:buNone/>
            </a:pPr>
            <a:r>
              <a:rPr lang="fr-FR" sz="788" dirty="0"/>
              <a:t> </a:t>
            </a:r>
          </a:p>
          <a:p>
            <a:pPr>
              <a:buNone/>
            </a:pPr>
            <a:r>
              <a:rPr lang="fr-FR" sz="788" dirty="0"/>
              <a:t>Nouvelles méthodologies /outils pour répondre aux problématiques du réseau et accroitre la valorisation des observations : Actions proposées par les différents </a:t>
            </a:r>
            <a:r>
              <a:rPr lang="fr-FR" sz="788" dirty="0" err="1"/>
              <a:t>GTs</a:t>
            </a:r>
            <a:r>
              <a:rPr lang="fr-FR" sz="788" dirty="0"/>
              <a:t> du SNO KARST :</a:t>
            </a:r>
          </a:p>
          <a:p>
            <a:pPr>
              <a:buNone/>
            </a:pPr>
            <a:r>
              <a:rPr lang="fr-FR" sz="788" b="1" dirty="0"/>
              <a:t>GT Traçage naturel</a:t>
            </a:r>
            <a:r>
              <a:rPr lang="fr-FR" sz="788" dirty="0"/>
              <a:t> C. </a:t>
            </a:r>
            <a:r>
              <a:rPr lang="fr-FR" sz="788" dirty="0" err="1"/>
              <a:t>Delbart</a:t>
            </a:r>
            <a:r>
              <a:rPr lang="fr-FR" sz="788" dirty="0"/>
              <a:t>, C. </a:t>
            </a:r>
            <a:r>
              <a:rPr lang="fr-FR" sz="788" dirty="0" err="1"/>
              <a:t>Batiot-Guilhe</a:t>
            </a:r>
            <a:r>
              <a:rPr lang="fr-FR" sz="788" dirty="0"/>
              <a:t>, V Bailly-Comte</a:t>
            </a:r>
          </a:p>
          <a:p>
            <a:pPr>
              <a:buNone/>
            </a:pPr>
            <a:r>
              <a:rPr lang="fr-FR" sz="788" b="1" dirty="0"/>
              <a:t>GT Traçage artificiels</a:t>
            </a:r>
            <a:r>
              <a:rPr lang="fr-FR" sz="788" dirty="0"/>
              <a:t> V. </a:t>
            </a:r>
            <a:r>
              <a:rPr lang="fr-FR" sz="788" dirty="0" err="1"/>
              <a:t>Hakoun</a:t>
            </a:r>
            <a:r>
              <a:rPr lang="fr-FR" sz="788" dirty="0"/>
              <a:t>, V. </a:t>
            </a:r>
            <a:r>
              <a:rPr lang="fr-FR" sz="788" dirty="0" err="1"/>
              <a:t>Léonardi</a:t>
            </a:r>
            <a:r>
              <a:rPr lang="fr-FR" sz="788" dirty="0"/>
              <a:t> D. Labat,</a:t>
            </a:r>
          </a:p>
          <a:p>
            <a:pPr>
              <a:buNone/>
            </a:pPr>
            <a:r>
              <a:rPr lang="fr-FR" sz="788" b="1" dirty="0"/>
              <a:t>GT Signatures hydrologiques et physico-chimiques</a:t>
            </a:r>
            <a:r>
              <a:rPr lang="fr-FR" sz="788" dirty="0"/>
              <a:t> JB. Charlier, N. </a:t>
            </a:r>
            <a:r>
              <a:rPr lang="fr-FR" sz="788" dirty="0" err="1"/>
              <a:t>Mazzilli</a:t>
            </a:r>
            <a:r>
              <a:rPr lang="fr-FR" sz="788" dirty="0"/>
              <a:t>, B. </a:t>
            </a:r>
            <a:r>
              <a:rPr lang="fr-FR" sz="788" dirty="0" err="1"/>
              <a:t>Arfib</a:t>
            </a:r>
            <a:r>
              <a:rPr lang="fr-FR" sz="788" dirty="0"/>
              <a:t>,</a:t>
            </a:r>
            <a:br>
              <a:rPr lang="fr-FR" sz="788" dirty="0"/>
            </a:br>
            <a:r>
              <a:rPr lang="fr-FR" sz="788" b="1" dirty="0"/>
              <a:t>GT Modélisation Pluie-Niveau-Débit</a:t>
            </a:r>
            <a:r>
              <a:rPr lang="fr-FR" sz="788" dirty="0"/>
              <a:t> N. </a:t>
            </a:r>
            <a:r>
              <a:rPr lang="fr-FR" sz="788" dirty="0" err="1"/>
              <a:t>Mazzilli</a:t>
            </a:r>
            <a:r>
              <a:rPr lang="fr-FR" sz="788" dirty="0"/>
              <a:t>, V. </a:t>
            </a:r>
            <a:r>
              <a:rPr lang="fr-FR" sz="788" dirty="0" err="1"/>
              <a:t>Sivelle</a:t>
            </a:r>
            <a:r>
              <a:rPr lang="fr-FR" sz="788" dirty="0"/>
              <a:t>, H. Jourde</a:t>
            </a:r>
          </a:p>
          <a:p>
            <a:pPr>
              <a:buNone/>
            </a:pPr>
            <a:br>
              <a:rPr lang="fr-FR" sz="788" dirty="0"/>
            </a:br>
            <a:endParaRPr lang="fr-FR" sz="788" dirty="0"/>
          </a:p>
          <a:p>
            <a:pPr algn="ctr">
              <a:buNone/>
            </a:pPr>
            <a:r>
              <a:rPr lang="fr-FR" sz="788" b="1" dirty="0"/>
              <a:t>Pause Café 11h00-11h30</a:t>
            </a:r>
            <a:endParaRPr lang="fr-FR" sz="788" dirty="0"/>
          </a:p>
          <a:p>
            <a:pPr>
              <a:buNone/>
            </a:pPr>
            <a:r>
              <a:rPr lang="fr-FR" sz="788" dirty="0"/>
              <a:t> </a:t>
            </a:r>
          </a:p>
          <a:p>
            <a:pPr>
              <a:buNone/>
            </a:pPr>
            <a:r>
              <a:rPr lang="fr-FR" sz="788" dirty="0"/>
              <a:t>11h-12h30 Réflexion sur la collaboration scientifique au sein du réseau : opportunité et non obligation – Quelles actions des </a:t>
            </a:r>
            <a:r>
              <a:rPr lang="fr-FR" sz="788" dirty="0" err="1"/>
              <a:t>GTs</a:t>
            </a:r>
            <a:r>
              <a:rPr lang="fr-FR" sz="788" dirty="0"/>
              <a:t> en fonction des objectifs recherche. Animation D. Labat/ H. Jourde (réunion spécifique pour resp. de sites et permanents du réseau) </a:t>
            </a:r>
          </a:p>
          <a:p>
            <a:pPr>
              <a:buNone/>
            </a:pPr>
            <a:r>
              <a:rPr lang="fr-FR" sz="788" b="1" dirty="0"/>
              <a:t> </a:t>
            </a:r>
            <a:endParaRPr lang="fr-FR" sz="788" dirty="0"/>
          </a:p>
          <a:p>
            <a:pPr algn="ctr">
              <a:buNone/>
            </a:pPr>
            <a:r>
              <a:rPr lang="fr-FR" sz="788" b="1" dirty="0"/>
              <a:t>Pause Déjeuner / Départ 13h</a:t>
            </a:r>
            <a:endParaRPr lang="fr-FR" sz="788" dirty="0"/>
          </a:p>
          <a:p>
            <a:pPr>
              <a:buNone/>
            </a:pPr>
            <a:r>
              <a:rPr lang="fr-FR" sz="150" b="1" dirty="0"/>
              <a:t> </a:t>
            </a:r>
            <a:endParaRPr lang="fr-FR" sz="450" dirty="0"/>
          </a:p>
          <a:p>
            <a:pPr>
              <a:buNone/>
            </a:pPr>
            <a:r>
              <a:rPr lang="fr-FR" sz="150" b="1" dirty="0"/>
              <a:t> </a:t>
            </a:r>
            <a:endParaRPr lang="fr-FR" sz="450" dirty="0"/>
          </a:p>
          <a:p>
            <a:pPr algn="ctr">
              <a:spcBef>
                <a:spcPct val="0"/>
              </a:spcBef>
              <a:buNone/>
            </a:pPr>
            <a:endParaRPr lang="en-GB" altLang="fr-FR" sz="100" b="1" dirty="0">
              <a:latin typeface="+mn-lt"/>
              <a:cs typeface="Times New Roman" pitchFamily="18" charset="0"/>
            </a:endParaRPr>
          </a:p>
        </p:txBody>
      </p:sp>
      <p:pic>
        <p:nvPicPr>
          <p:cNvPr id="6" name="image2.png" descr="C:\Users\HJ\Documents\PC-BURO\PROJETS\SOKARST-MEDYCYSS-OHMCV-RBV-OBSERVATOIRES\SO-KARST\Logo\LogoSNOKarst_BA280813rond.png">
            <a:extLst>
              <a:ext uri="{FF2B5EF4-FFF2-40B4-BE49-F238E27FC236}">
                <a16:creationId xmlns:a16="http://schemas.microsoft.com/office/drawing/2014/main" id="{27F2BFDD-3B71-41E8-A7C8-DF93AC239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380" y="192012"/>
            <a:ext cx="548087" cy="56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7" name="image4.jpg" descr="G:\logoinsu.jpg">
            <a:extLst>
              <a:ext uri="{FF2B5EF4-FFF2-40B4-BE49-F238E27FC236}">
                <a16:creationId xmlns:a16="http://schemas.microsoft.com/office/drawing/2014/main" id="{2C95D456-0924-4B0F-898C-846562AFB7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717" y="73388"/>
            <a:ext cx="661341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EC20761-E2F1-4AE3-B9B1-96F5CE427F05}"/>
              </a:ext>
            </a:extLst>
          </p:cNvPr>
          <p:cNvPicPr/>
          <p:nvPr/>
        </p:nvPicPr>
        <p:blipFill rotWithShape="1">
          <a:blip r:embed="rId5"/>
          <a:srcRect l="15478" t="80439" r="13747" b="3096"/>
          <a:stretch/>
        </p:blipFill>
        <p:spPr bwMode="auto">
          <a:xfrm>
            <a:off x="4406829" y="803915"/>
            <a:ext cx="3406616" cy="5086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B4EF755-ACB4-48AC-AC71-E2D1B511EA61}"/>
              </a:ext>
            </a:extLst>
          </p:cNvPr>
          <p:cNvSpPr/>
          <p:nvPr/>
        </p:nvSpPr>
        <p:spPr>
          <a:xfrm>
            <a:off x="3182540" y="176007"/>
            <a:ext cx="414597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500" b="1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fr-FR" altLang="fr-FR" sz="15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altLang="fr-FR" sz="1500" b="1" dirty="0">
                <a:latin typeface="Arial" panose="020B0604020202020204" pitchFamily="34" charset="0"/>
                <a:cs typeface="Arial" panose="020B0604020202020204" pitchFamily="34" charset="0"/>
              </a:rPr>
              <a:t> Workshop SNO-KARST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Causses du Quercy, Gramat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30 Mai - 1</a:t>
            </a:r>
            <a:r>
              <a:rPr lang="fr-FR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Juin 2023</a:t>
            </a: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249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2.png" descr="C:\Users\HJ\Documents\PC-BURO\PROJETS\SOKARST-MEDYCYSS-OHMCV-RBV-OBSERVATOIRES\SO-KARST\Logo\LogoSNOKarst_BA280813rond.png">
            <a:extLst>
              <a:ext uri="{FF2B5EF4-FFF2-40B4-BE49-F238E27FC236}">
                <a16:creationId xmlns:a16="http://schemas.microsoft.com/office/drawing/2014/main" id="{27F2BFDD-3B71-41E8-A7C8-DF93AC239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380" y="192012"/>
            <a:ext cx="548087" cy="56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7" name="image4.jpg" descr="G:\logoinsu.jpg">
            <a:extLst>
              <a:ext uri="{FF2B5EF4-FFF2-40B4-BE49-F238E27FC236}">
                <a16:creationId xmlns:a16="http://schemas.microsoft.com/office/drawing/2014/main" id="{2C95D456-0924-4B0F-898C-846562AFB7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717" y="73388"/>
            <a:ext cx="661341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EC20761-E2F1-4AE3-B9B1-96F5CE427F05}"/>
              </a:ext>
            </a:extLst>
          </p:cNvPr>
          <p:cNvPicPr/>
          <p:nvPr/>
        </p:nvPicPr>
        <p:blipFill rotWithShape="1">
          <a:blip r:embed="rId5"/>
          <a:srcRect l="15478" t="80439" r="13747" b="3096"/>
          <a:stretch/>
        </p:blipFill>
        <p:spPr bwMode="auto">
          <a:xfrm>
            <a:off x="4406829" y="803915"/>
            <a:ext cx="3406616" cy="5086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B4EF755-ACB4-48AC-AC71-E2D1B511EA61}"/>
              </a:ext>
            </a:extLst>
          </p:cNvPr>
          <p:cNvSpPr/>
          <p:nvPr/>
        </p:nvSpPr>
        <p:spPr>
          <a:xfrm>
            <a:off x="3182540" y="176007"/>
            <a:ext cx="414597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500" b="1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fr-FR" altLang="fr-FR" sz="15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altLang="fr-FR" sz="1500" b="1" dirty="0">
                <a:latin typeface="Arial" panose="020B0604020202020204" pitchFamily="34" charset="0"/>
                <a:cs typeface="Arial" panose="020B0604020202020204" pitchFamily="34" charset="0"/>
              </a:rPr>
              <a:t> Workshop SNO-KARST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Causses du Quercy, Gramat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30 Mai - 1</a:t>
            </a:r>
            <a:r>
              <a:rPr lang="fr-FR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Juin 2023</a:t>
            </a: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2A36640-1ED7-4AB6-89BA-E02AC6E4680C}"/>
              </a:ext>
            </a:extLst>
          </p:cNvPr>
          <p:cNvSpPr txBox="1">
            <a:spLocks/>
          </p:cNvSpPr>
          <p:nvPr/>
        </p:nvSpPr>
        <p:spPr>
          <a:xfrm>
            <a:off x="253629" y="4722600"/>
            <a:ext cx="9177372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endParaRPr lang="fr-FR" sz="1400" b="1" dirty="0"/>
          </a:p>
          <a:p>
            <a:pPr algn="l"/>
            <a:br>
              <a:rPr lang="fr-FR" sz="1400" dirty="0"/>
            </a:br>
            <a:r>
              <a:rPr lang="fr-FR" sz="1400" b="1" dirty="0">
                <a:solidFill>
                  <a:schemeClr val="tx1"/>
                </a:solidFill>
                <a:latin typeface="Arial" pitchFamily="34" charset="0"/>
              </a:rPr>
              <a:t>1. Question: Considérant la situation actuelle et où nous voulons aller ensemble, que souhaitons-nous:</a:t>
            </a:r>
            <a:br>
              <a:rPr lang="fr-FR" sz="1400" dirty="0">
                <a:solidFill>
                  <a:schemeClr val="tx1"/>
                </a:solidFill>
                <a:latin typeface="Arial" pitchFamily="34" charset="0"/>
              </a:rPr>
            </a:br>
            <a:r>
              <a:rPr lang="fr-FR" sz="1400" dirty="0">
                <a:solidFill>
                  <a:schemeClr val="tx1"/>
                </a:solidFill>
                <a:latin typeface="Arial" pitchFamily="34" charset="0"/>
              </a:rPr>
              <a:t>	– Conserver/bonifier? (fonctionne bien et doit toujours être là dans l’avenir)</a:t>
            </a:r>
            <a:br>
              <a:rPr lang="fr-FR" sz="1400" dirty="0">
                <a:solidFill>
                  <a:schemeClr val="tx1"/>
                </a:solidFill>
                <a:latin typeface="Arial" pitchFamily="34" charset="0"/>
              </a:rPr>
            </a:br>
            <a:r>
              <a:rPr lang="fr-FR" sz="1400" dirty="0">
                <a:solidFill>
                  <a:schemeClr val="tx1"/>
                </a:solidFill>
                <a:latin typeface="Arial" pitchFamily="34" charset="0"/>
              </a:rPr>
              <a:t>	– Cesser/modifier? (a été pertinent mais l’est moins ou ne l’est plus dans le contexte actuel)</a:t>
            </a:r>
            <a:br>
              <a:rPr lang="fr-FR" sz="1400" dirty="0">
                <a:solidFill>
                  <a:schemeClr val="tx1"/>
                </a:solidFill>
                <a:latin typeface="Arial" pitchFamily="34" charset="0"/>
              </a:rPr>
            </a:br>
            <a:r>
              <a:rPr lang="fr-FR" sz="1400" dirty="0">
                <a:solidFill>
                  <a:schemeClr val="tx1"/>
                </a:solidFill>
                <a:latin typeface="Arial" pitchFamily="34" charset="0"/>
              </a:rPr>
              <a:t>	– Créer? (manque actuellement et dont on doit se doter pour atteindre nos objectifs partagés)</a:t>
            </a:r>
          </a:p>
          <a:p>
            <a:pPr algn="l"/>
            <a:r>
              <a:rPr lang="fr-FR" sz="1200" dirty="0">
                <a:solidFill>
                  <a:schemeClr val="tx1"/>
                </a:solidFill>
                <a:latin typeface="Arial" pitchFamily="34" charset="0"/>
              </a:rPr>
              <a:t>		</a:t>
            </a:r>
            <a:r>
              <a:rPr lang="fr-FR" sz="1200" i="1" dirty="0">
                <a:solidFill>
                  <a:schemeClr val="tx1"/>
                </a:solidFill>
                <a:latin typeface="Arial" pitchFamily="34" charset="0"/>
                <a:sym typeface="Wingdings" panose="05000000000000000000" pitchFamily="2" charset="2"/>
              </a:rPr>
              <a:t>  T</a:t>
            </a:r>
            <a:r>
              <a:rPr lang="fr-FR" sz="1200" i="1" dirty="0">
                <a:solidFill>
                  <a:schemeClr val="tx1"/>
                </a:solidFill>
                <a:latin typeface="Arial" pitchFamily="34" charset="0"/>
              </a:rPr>
              <a:t>emps de réflexion individuelle (10 min)</a:t>
            </a:r>
          </a:p>
          <a:p>
            <a:pPr algn="l"/>
            <a:br>
              <a:rPr lang="fr-FR" sz="1400" dirty="0">
                <a:solidFill>
                  <a:schemeClr val="tx1"/>
                </a:solidFill>
                <a:latin typeface="Arial" pitchFamily="34" charset="0"/>
              </a:rPr>
            </a:br>
            <a:r>
              <a:rPr lang="fr-FR" sz="1400" b="1" dirty="0">
                <a:solidFill>
                  <a:schemeClr val="tx1"/>
                </a:solidFill>
                <a:latin typeface="Arial" pitchFamily="34" charset="0"/>
              </a:rPr>
              <a:t>2. Discussion/identification des terrains communs</a:t>
            </a:r>
          </a:p>
          <a:p>
            <a:pPr algn="l"/>
            <a:r>
              <a:rPr lang="fr-FR" sz="1400" dirty="0">
                <a:solidFill>
                  <a:schemeClr val="tx1"/>
                </a:solidFill>
                <a:latin typeface="Arial" pitchFamily="34" charset="0"/>
              </a:rPr>
              <a:t>	– Trois temps de discussion en groupe (50min): </a:t>
            </a:r>
          </a:p>
          <a:p>
            <a:pPr algn="l"/>
            <a:r>
              <a:rPr lang="fr-FR" sz="1200" dirty="0">
                <a:solidFill>
                  <a:schemeClr val="tx1"/>
                </a:solidFill>
                <a:latin typeface="Arial" pitchFamily="34" charset="0"/>
              </a:rPr>
              <a:t>	</a:t>
            </a:r>
            <a:r>
              <a:rPr lang="fr-FR" sz="1200" i="1" dirty="0">
                <a:solidFill>
                  <a:schemeClr val="tx1"/>
                </a:solidFill>
                <a:latin typeface="Arial" pitchFamily="34" charset="0"/>
              </a:rPr>
              <a:t>Groupe de 3 (10 min), puis Groupe de 6 (15 min), puis Groupe de 12 (25 min)</a:t>
            </a:r>
          </a:p>
          <a:p>
            <a:pPr algn="l"/>
            <a:r>
              <a:rPr lang="fr-FR" sz="1400" dirty="0">
                <a:solidFill>
                  <a:schemeClr val="tx1"/>
                </a:solidFill>
                <a:latin typeface="Arial" pitchFamily="34" charset="0"/>
              </a:rPr>
              <a:t>	– Trois temps de restitution (15 min)</a:t>
            </a:r>
          </a:p>
          <a:p>
            <a:pPr algn="l"/>
            <a:r>
              <a:rPr lang="fr-FR" sz="1200" dirty="0">
                <a:solidFill>
                  <a:schemeClr val="tx1"/>
                </a:solidFill>
                <a:latin typeface="Arial" pitchFamily="34" charset="0"/>
              </a:rPr>
              <a:t>	</a:t>
            </a:r>
            <a:r>
              <a:rPr lang="fr-FR" sz="1200" i="1" dirty="0">
                <a:solidFill>
                  <a:schemeClr val="tx1"/>
                </a:solidFill>
                <a:latin typeface="Arial" pitchFamily="34" charset="0"/>
              </a:rPr>
              <a:t>Chaque groupe de ~ 12 (5 min par groupe)</a:t>
            </a:r>
          </a:p>
          <a:p>
            <a:pPr algn="l"/>
            <a:r>
              <a:rPr lang="fr-FR" sz="1400" dirty="0">
                <a:solidFill>
                  <a:schemeClr val="tx1"/>
                </a:solidFill>
                <a:latin typeface="Arial" pitchFamily="34" charset="0"/>
              </a:rPr>
              <a:t>	– Synthèse des actions, qui porte / fait quoi , plus d’infos, d’animations, de réunions ? (15 min)</a:t>
            </a:r>
          </a:p>
          <a:p>
            <a:pPr algn="l"/>
            <a:br>
              <a:rPr lang="fr-FR" sz="1400" b="1" dirty="0">
                <a:solidFill>
                  <a:schemeClr val="tx1"/>
                </a:solidFill>
                <a:latin typeface="Arial" pitchFamily="34" charset="0"/>
              </a:rPr>
            </a:br>
            <a:r>
              <a:rPr lang="fr-FR" sz="1400" b="1" dirty="0">
                <a:solidFill>
                  <a:schemeClr val="tx1"/>
                </a:solidFill>
                <a:latin typeface="Arial" pitchFamily="34" charset="0"/>
              </a:rPr>
              <a:t>3. Validation collective (15 min)</a:t>
            </a:r>
          </a:p>
          <a:p>
            <a:pPr algn="l"/>
            <a:r>
              <a:rPr lang="fr-FR" sz="1400" dirty="0">
                <a:solidFill>
                  <a:schemeClr val="tx1"/>
                </a:solidFill>
                <a:latin typeface="Arial" pitchFamily="34" charset="0"/>
              </a:rPr>
              <a:t>	</a:t>
            </a:r>
            <a:endParaRPr lang="fr-FR" sz="1200" b="1" i="1" dirty="0"/>
          </a:p>
          <a:p>
            <a:r>
              <a:rPr lang="fr-FR" sz="1200" b="1" i="1" dirty="0"/>
              <a:t>Diner Terroir 19h30</a:t>
            </a:r>
            <a:endParaRPr lang="fr-FR" sz="1200" i="1" dirty="0"/>
          </a:p>
          <a:p>
            <a:r>
              <a:rPr lang="fr-FR" sz="1200" b="1" i="1" dirty="0"/>
              <a:t>Repas de Gala du SNO KARST </a:t>
            </a:r>
            <a:endParaRPr lang="fr-FR" sz="1200" i="1" dirty="0"/>
          </a:p>
          <a:p>
            <a:pPr algn="l"/>
            <a:endParaRPr lang="fr-FR" sz="1200" b="1" i="1" dirty="0"/>
          </a:p>
          <a:p>
            <a:pPr algn="l"/>
            <a:br>
              <a:rPr lang="fr-FR" sz="1400" dirty="0"/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4145359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A3BC5E-3EB9-4D00-91F5-3562F46EE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4DD630E-EF4F-43A1-985D-05755DA59E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166244" y="762001"/>
            <a:ext cx="4572005" cy="342900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CB30C72-2C76-4E64-8311-3662532F9C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071686" y="571501"/>
            <a:ext cx="4572003" cy="342900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ECA4F7B-7A8C-49EE-AB83-7CC8BD46B8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-858048" y="988216"/>
            <a:ext cx="4222753" cy="316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875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CE056F5-546E-4613-950C-44E50E36F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640" y="-106903"/>
            <a:ext cx="8520600" cy="841800"/>
          </a:xfrm>
        </p:spPr>
        <p:txBody>
          <a:bodyPr>
            <a:noAutofit/>
          </a:bodyPr>
          <a:lstStyle/>
          <a:p>
            <a:r>
              <a:rPr lang="fr-FR" sz="1600" b="1" dirty="0"/>
              <a:t>Les PPPPP</a:t>
            </a:r>
            <a:br>
              <a:rPr lang="fr-FR" sz="1600" b="1" dirty="0"/>
            </a:br>
            <a:r>
              <a:rPr lang="fr-FR" sz="1600" b="1" dirty="0"/>
              <a:t>Plus Petits Premiers Pas Possibles ?</a:t>
            </a:r>
            <a:br>
              <a:rPr lang="fr-FR" sz="1600" b="1" dirty="0"/>
            </a:br>
            <a:r>
              <a:rPr lang="fr-FR" sz="1100" b="1" dirty="0"/>
              <a:t>Synthèse : Yohann et al. (2023)</a:t>
            </a:r>
            <a:endParaRPr lang="fr-FR" sz="1600" b="1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77BFC23-C001-4F00-BC66-11F668CA3AA7}"/>
              </a:ext>
            </a:extLst>
          </p:cNvPr>
          <p:cNvSpPr txBox="1"/>
          <p:nvPr/>
        </p:nvSpPr>
        <p:spPr>
          <a:xfrm>
            <a:off x="160380" y="640080"/>
            <a:ext cx="394716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200" dirty="0"/>
          </a:p>
          <a:p>
            <a:pPr algn="ctr"/>
            <a:r>
              <a:rPr lang="fr-FR" sz="1200" b="1" dirty="0"/>
              <a:t>Groupe de travail </a:t>
            </a:r>
          </a:p>
          <a:p>
            <a:endParaRPr lang="fr-FR" sz="1200" dirty="0"/>
          </a:p>
          <a:p>
            <a:pPr marL="228600" indent="-228600">
              <a:buAutoNum type="arabicParenR"/>
            </a:pPr>
            <a:r>
              <a:rPr lang="fr-FR" sz="1200" dirty="0"/>
              <a:t>Création du GT Métrologie: Animation (Fabien et Guillaume (c’est pas clair pour le moment) </a:t>
            </a:r>
          </a:p>
          <a:p>
            <a:pPr lvl="1"/>
            <a:r>
              <a:rPr lang="fr-FR" sz="1200" dirty="0"/>
              <a:t>          -&gt; ½ journée de formation </a:t>
            </a:r>
          </a:p>
          <a:p>
            <a:pPr lvl="1"/>
            <a:r>
              <a:rPr lang="fr-FR" sz="1200" dirty="0">
                <a:solidFill>
                  <a:schemeClr val="tx1"/>
                </a:solidFill>
              </a:rPr>
              <a:t>          -&gt; Qui? </a:t>
            </a:r>
          </a:p>
          <a:p>
            <a:pPr lvl="1"/>
            <a:endParaRPr lang="fr-FR" sz="1200" dirty="0">
              <a:solidFill>
                <a:schemeClr val="tx1"/>
              </a:solidFill>
            </a:endParaRPr>
          </a:p>
          <a:p>
            <a:r>
              <a:rPr lang="fr-FR" sz="1200" dirty="0">
                <a:solidFill>
                  <a:schemeClr val="tx1"/>
                </a:solidFill>
              </a:rPr>
              <a:t>2) Animation/Groupe animation workshop/ synergie MSK (Aurélie, Christelle, Célestine, Lucie)</a:t>
            </a:r>
          </a:p>
          <a:p>
            <a:endParaRPr lang="fr-FR" sz="1200" dirty="0">
              <a:solidFill>
                <a:schemeClr val="tx1"/>
              </a:solidFill>
            </a:endParaRPr>
          </a:p>
          <a:p>
            <a:r>
              <a:rPr lang="fr-FR" sz="1200" dirty="0">
                <a:solidFill>
                  <a:schemeClr val="tx1"/>
                </a:solidFill>
              </a:rPr>
              <a:t>3) GT Chronique:  JB: Intégration d’équipes européennes/ valorisation </a:t>
            </a:r>
          </a:p>
          <a:p>
            <a:endParaRPr lang="fr-FR" sz="1200" dirty="0">
              <a:solidFill>
                <a:schemeClr val="tx1"/>
              </a:solidFill>
            </a:endParaRPr>
          </a:p>
          <a:p>
            <a:r>
              <a:rPr lang="fr-FR" sz="1200" dirty="0">
                <a:solidFill>
                  <a:schemeClr val="tx1"/>
                </a:solidFill>
              </a:rPr>
              <a:t>4) GT cellule com: </a:t>
            </a:r>
            <a:r>
              <a:rPr lang="fr-FR" sz="1200" dirty="0" err="1">
                <a:solidFill>
                  <a:schemeClr val="tx1"/>
                </a:solidFill>
              </a:rPr>
              <a:t>Looseletter</a:t>
            </a:r>
            <a:r>
              <a:rPr lang="fr-FR" sz="1200" dirty="0">
                <a:solidFill>
                  <a:schemeClr val="tx1"/>
                </a:solidFill>
              </a:rPr>
              <a:t> (David + …)  sur le site internet </a:t>
            </a:r>
          </a:p>
          <a:p>
            <a:endParaRPr lang="fr-FR" sz="1200" dirty="0">
              <a:solidFill>
                <a:schemeClr val="tx1"/>
              </a:solidFill>
            </a:endParaRPr>
          </a:p>
          <a:p>
            <a:r>
              <a:rPr lang="fr-FR" sz="1200" dirty="0">
                <a:solidFill>
                  <a:schemeClr val="tx1"/>
                </a:solidFill>
              </a:rPr>
              <a:t>5) GT modèle: tuto sur les outils (Guillaume)</a:t>
            </a:r>
            <a:endParaRPr lang="fr-FR" sz="1200" dirty="0">
              <a:solidFill>
                <a:srgbClr val="FF0000"/>
              </a:solidFill>
            </a:endParaRPr>
          </a:p>
          <a:p>
            <a:pPr marL="342900" indent="-342900">
              <a:buAutoNum type="arabicParenR" startAt="7"/>
            </a:pPr>
            <a:endParaRPr lang="fr-FR" sz="1200" dirty="0">
              <a:solidFill>
                <a:srgbClr val="FF0000"/>
              </a:solidFill>
            </a:endParaRPr>
          </a:p>
          <a:p>
            <a:pPr marL="342900" indent="-342900">
              <a:buAutoNum type="arabicParenR" startAt="7"/>
            </a:pPr>
            <a:endParaRPr lang="fr-FR" sz="1200" dirty="0">
              <a:solidFill>
                <a:srgbClr val="FF0000"/>
              </a:solidFill>
            </a:endParaRPr>
          </a:p>
          <a:p>
            <a:pPr marL="342900" indent="-342900">
              <a:buAutoNum type="arabicParenR" startAt="7"/>
            </a:pPr>
            <a:endParaRPr lang="fr-FR" dirty="0"/>
          </a:p>
          <a:p>
            <a:pPr marL="342900" indent="-342900">
              <a:buAutoNum type="arabicParenR" startAt="7"/>
            </a:pPr>
            <a:endParaRPr lang="fr-FR" dirty="0"/>
          </a:p>
          <a:p>
            <a:pPr marL="342900" indent="-342900">
              <a:buAutoNum type="arabicParenR" startAt="7"/>
            </a:pPr>
            <a:endParaRPr lang="fr-FR" dirty="0"/>
          </a:p>
          <a:p>
            <a:pPr marL="342900" indent="-342900">
              <a:buAutoNum type="arabicParenR" startAt="7"/>
            </a:pPr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4EF7BD3-5CCB-40BD-8E4C-447915E23112}"/>
              </a:ext>
            </a:extLst>
          </p:cNvPr>
          <p:cNvSpPr/>
          <p:nvPr/>
        </p:nvSpPr>
        <p:spPr>
          <a:xfrm>
            <a:off x="6781800" y="83165"/>
            <a:ext cx="2438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00" b="1" dirty="0">
                <a:solidFill>
                  <a:srgbClr val="FF0000"/>
                </a:solidFill>
              </a:rPr>
              <a:t>Identification de 3 / 4 ateliers, groupes d’action 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4398939-BFAA-48C1-96BD-ABC97C5E19CF}"/>
              </a:ext>
            </a:extLst>
          </p:cNvPr>
          <p:cNvSpPr txBox="1"/>
          <p:nvPr/>
        </p:nvSpPr>
        <p:spPr>
          <a:xfrm>
            <a:off x="4435560" y="753947"/>
            <a:ext cx="429768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/>
              <a:t>Actions</a:t>
            </a:r>
          </a:p>
          <a:p>
            <a:pPr marL="342900" indent="-342900">
              <a:buAutoNum type="arabicParenR"/>
            </a:pPr>
            <a:endParaRPr lang="fr-FR" sz="1200" dirty="0"/>
          </a:p>
          <a:p>
            <a:pPr marL="342900" indent="-342900">
              <a:buAutoNum type="arabicParenR"/>
            </a:pPr>
            <a:r>
              <a:rPr lang="fr-FR" sz="1200" dirty="0"/>
              <a:t>Plateforme avec les outils</a:t>
            </a:r>
          </a:p>
          <a:p>
            <a:pPr lvl="2"/>
            <a:r>
              <a:rPr lang="fr-FR" sz="1200" dirty="0"/>
              <a:t>	- création Yohann</a:t>
            </a:r>
          </a:p>
          <a:p>
            <a:pPr lvl="2"/>
            <a:r>
              <a:rPr lang="fr-FR" sz="1200" dirty="0"/>
              <a:t>	- réunion de lancement en </a:t>
            </a:r>
            <a:r>
              <a:rPr lang="fr-FR" sz="1200" dirty="0" err="1"/>
              <a:t>visio</a:t>
            </a:r>
            <a:r>
              <a:rPr lang="fr-FR" sz="1200" dirty="0"/>
              <a:t> (avant l’été) + 	enregistrement de la </a:t>
            </a:r>
            <a:r>
              <a:rPr lang="fr-FR" sz="1200" dirty="0" err="1"/>
              <a:t>visio</a:t>
            </a:r>
            <a:r>
              <a:rPr lang="fr-FR" sz="1200" dirty="0"/>
              <a:t> </a:t>
            </a:r>
          </a:p>
          <a:p>
            <a:pPr lvl="2"/>
            <a:r>
              <a:rPr lang="fr-FR" sz="1200" dirty="0"/>
              <a:t>	- inscription: envoyer un email à Yohann </a:t>
            </a:r>
          </a:p>
          <a:p>
            <a:pPr marL="342900" indent="-342900">
              <a:buAutoNum type="arabicParenR"/>
            </a:pPr>
            <a:endParaRPr lang="fr-FR" sz="1200" dirty="0"/>
          </a:p>
          <a:p>
            <a:pPr marL="342900" indent="-342900">
              <a:buAutoNum type="arabicParenR"/>
            </a:pPr>
            <a:r>
              <a:rPr lang="fr-FR" sz="1200" dirty="0">
                <a:solidFill>
                  <a:schemeClr val="tx1"/>
                </a:solidFill>
              </a:rPr>
              <a:t>Site montagne/rôle de la neige (Alexandre + Vincent): voir avec EDF // Site partenaire? </a:t>
            </a:r>
          </a:p>
          <a:p>
            <a:pPr marL="342900" indent="-342900">
              <a:buAutoNum type="arabicParenR"/>
            </a:pPr>
            <a:endParaRPr lang="fr-FR" sz="1200" dirty="0">
              <a:solidFill>
                <a:schemeClr val="tx1"/>
              </a:solidFill>
            </a:endParaRPr>
          </a:p>
          <a:p>
            <a:pPr marL="342900" indent="-342900">
              <a:buAutoNum type="arabicParenR"/>
            </a:pPr>
            <a:r>
              <a:rPr lang="fr-FR" sz="1200" dirty="0">
                <a:solidFill>
                  <a:schemeClr val="tx1"/>
                </a:solidFill>
              </a:rPr>
              <a:t>Stage transverse GT ou </a:t>
            </a:r>
            <a:r>
              <a:rPr lang="fr-FR" sz="1200" dirty="0" err="1">
                <a:solidFill>
                  <a:schemeClr val="tx1"/>
                </a:solidFill>
              </a:rPr>
              <a:t>intersite</a:t>
            </a:r>
            <a:r>
              <a:rPr lang="fr-FR" sz="1200" dirty="0">
                <a:solidFill>
                  <a:schemeClr val="tx1"/>
                </a:solidFill>
              </a:rPr>
              <a:t> obligatoirement </a:t>
            </a:r>
          </a:p>
          <a:p>
            <a:pPr marL="342900" indent="-342900">
              <a:buAutoNum type="arabicParenR"/>
            </a:pPr>
            <a:endParaRPr lang="fr-FR" sz="1200" dirty="0">
              <a:solidFill>
                <a:schemeClr val="tx1"/>
              </a:solidFill>
            </a:endParaRPr>
          </a:p>
          <a:p>
            <a:pPr marL="342900" indent="-342900">
              <a:buFont typeface="Arial"/>
              <a:buAutoNum type="arabicParenR"/>
            </a:pPr>
            <a:r>
              <a:rPr lang="fr-FR" sz="1200" dirty="0">
                <a:solidFill>
                  <a:schemeClr val="tx1"/>
                </a:solidFill>
              </a:rPr>
              <a:t>Veille pour poste CNAP</a:t>
            </a:r>
          </a:p>
          <a:p>
            <a:pPr marL="342900" indent="-342900">
              <a:buAutoNum type="arabicParenR"/>
            </a:pPr>
            <a:endParaRPr lang="fr-FR" sz="1200" dirty="0">
              <a:solidFill>
                <a:srgbClr val="FF0000"/>
              </a:solidFill>
            </a:endParaRPr>
          </a:p>
          <a:p>
            <a:pPr marL="342900" indent="-342900">
              <a:buAutoNum type="arabicParenR"/>
            </a:pPr>
            <a:r>
              <a:rPr lang="fr-FR" sz="1200" dirty="0">
                <a:solidFill>
                  <a:schemeClr val="tx1"/>
                </a:solidFill>
              </a:rPr>
              <a:t>Canaux de discussion  -&gt; Fabien création de canaux de discussion  (Jeunes chercheurs // Métrologie (in-situ et analyses) // Outils d’analyse de données // et les GT qui veulent)</a:t>
            </a:r>
          </a:p>
          <a:p>
            <a:endParaRPr lang="fr-FR" dirty="0"/>
          </a:p>
          <a:p>
            <a:pPr marL="342900" indent="-342900">
              <a:buAutoNum type="arabicParenR" startAt="7"/>
            </a:pPr>
            <a:endParaRPr lang="fr-FR" dirty="0"/>
          </a:p>
          <a:p>
            <a:pPr marL="342900" indent="-342900">
              <a:buAutoNum type="arabicParenR" startAt="7"/>
            </a:pPr>
            <a:endParaRPr lang="fr-FR" dirty="0"/>
          </a:p>
          <a:p>
            <a:pPr marL="342900" indent="-342900">
              <a:buAutoNum type="arabicParenR" startAt="7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5279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2.png" descr="C:\Users\HJ\Documents\PC-BURO\PROJETS\SOKARST-MEDYCYSS-OHMCV-RBV-OBSERVATOIRES\SO-KARST\Logo\LogoSNOKarst_BA280813rond.png">
            <a:extLst>
              <a:ext uri="{FF2B5EF4-FFF2-40B4-BE49-F238E27FC236}">
                <a16:creationId xmlns:a16="http://schemas.microsoft.com/office/drawing/2014/main" id="{E5D3DF28-A6CA-4D36-A142-02F48BFD6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380" y="192012"/>
            <a:ext cx="548087" cy="56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9" name="image4.jpg" descr="G:\logoinsu.jpg">
            <a:extLst>
              <a:ext uri="{FF2B5EF4-FFF2-40B4-BE49-F238E27FC236}">
                <a16:creationId xmlns:a16="http://schemas.microsoft.com/office/drawing/2014/main" id="{5174971C-ACDC-46C5-8008-1BF9F3ADB7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717" y="73388"/>
            <a:ext cx="661341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4A57893-60F3-4DDA-B71C-627D181C5C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21" y="1074919"/>
            <a:ext cx="6662790" cy="375057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49022588-F73B-42B8-8DEC-3ED0DCB01F70}"/>
              </a:ext>
            </a:extLst>
          </p:cNvPr>
          <p:cNvSpPr txBox="1"/>
          <p:nvPr/>
        </p:nvSpPr>
        <p:spPr>
          <a:xfrm>
            <a:off x="3244440" y="180851"/>
            <a:ext cx="3551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/>
              <a:t>Organigramme SNO KARST 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1004F384-AFA5-4673-A57F-5362372215A1}"/>
              </a:ext>
            </a:extLst>
          </p:cNvPr>
          <p:cNvGrpSpPr/>
          <p:nvPr/>
        </p:nvGrpSpPr>
        <p:grpSpPr>
          <a:xfrm>
            <a:off x="1533955" y="4414009"/>
            <a:ext cx="963725" cy="444639"/>
            <a:chOff x="326829" y="3875341"/>
            <a:chExt cx="963725" cy="444639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B5364FD7-3A0D-43F6-A8F4-95BE72D9CC0B}"/>
                </a:ext>
              </a:extLst>
            </p:cNvPr>
            <p:cNvSpPr/>
            <p:nvPr/>
          </p:nvSpPr>
          <p:spPr>
            <a:xfrm>
              <a:off x="357725" y="3875341"/>
              <a:ext cx="851985" cy="41148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6CB124E9-92D9-4AA4-83D1-6D9D6A610F99}"/>
                </a:ext>
              </a:extLst>
            </p:cNvPr>
            <p:cNvSpPr txBox="1"/>
            <p:nvPr/>
          </p:nvSpPr>
          <p:spPr>
            <a:xfrm>
              <a:off x="326829" y="3904482"/>
              <a:ext cx="963725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solidFill>
                    <a:srgbClr val="FF0000"/>
                  </a:solidFill>
                </a:rPr>
                <a:t>Métrologie</a:t>
              </a:r>
            </a:p>
            <a:p>
              <a:r>
                <a:rPr lang="fr-FR" sz="900" b="1" dirty="0">
                  <a:solidFill>
                    <a:srgbClr val="FF0000"/>
                  </a:solidFill>
                </a:rPr>
                <a:t>Fabien and </a:t>
              </a:r>
              <a:r>
                <a:rPr lang="fr-FR" sz="900" b="1" dirty="0" err="1">
                  <a:solidFill>
                    <a:srgbClr val="FF0000"/>
                  </a:solidFill>
                </a:rPr>
                <a:t>co</a:t>
              </a:r>
              <a:endParaRPr lang="fr-FR" sz="9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16B434B8-5AAF-4D49-9216-1E18FC5B9682}"/>
              </a:ext>
            </a:extLst>
          </p:cNvPr>
          <p:cNvSpPr/>
          <p:nvPr/>
        </p:nvSpPr>
        <p:spPr>
          <a:xfrm>
            <a:off x="6949802" y="2926977"/>
            <a:ext cx="20712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00" b="1" dirty="0">
                <a:solidFill>
                  <a:srgbClr val="FF0000"/>
                </a:solidFill>
              </a:rPr>
              <a:t>Animation/Organisation</a:t>
            </a:r>
          </a:p>
          <a:p>
            <a:pPr algn="ctr"/>
            <a:r>
              <a:rPr lang="fr-FR" sz="1200" b="1" dirty="0">
                <a:solidFill>
                  <a:srgbClr val="FF0000"/>
                </a:solidFill>
              </a:rPr>
              <a:t>Workshop </a:t>
            </a:r>
            <a:r>
              <a:rPr lang="fr-FR" sz="1200" dirty="0">
                <a:solidFill>
                  <a:schemeClr val="tx1"/>
                </a:solidFill>
              </a:rPr>
              <a:t>(Aurélie, Christelle, Célestine, Lucie)</a:t>
            </a:r>
          </a:p>
          <a:p>
            <a:pPr algn="ctr"/>
            <a:endParaRPr lang="fr-FR" sz="1200" b="1" dirty="0">
              <a:solidFill>
                <a:srgbClr val="FF0000"/>
              </a:solidFill>
            </a:endParaRPr>
          </a:p>
          <a:p>
            <a:pPr algn="ctr"/>
            <a:endParaRPr lang="fr-FR" sz="1200" b="1" dirty="0">
              <a:solidFill>
                <a:srgbClr val="FF0000"/>
              </a:solidFill>
            </a:endParaRPr>
          </a:p>
          <a:p>
            <a:pPr algn="ctr"/>
            <a:endParaRPr lang="fr-FR" sz="1200" b="1" dirty="0">
              <a:solidFill>
                <a:srgbClr val="FF0000"/>
              </a:solidFill>
            </a:endParaRPr>
          </a:p>
          <a:p>
            <a:pPr algn="ctr"/>
            <a:endParaRPr lang="fr-FR" sz="1200" b="1" dirty="0">
              <a:solidFill>
                <a:srgbClr val="FF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4F05926-E73E-4DA7-8BFC-364680C17539}"/>
              </a:ext>
            </a:extLst>
          </p:cNvPr>
          <p:cNvSpPr/>
          <p:nvPr/>
        </p:nvSpPr>
        <p:spPr>
          <a:xfrm>
            <a:off x="5879440" y="4311972"/>
            <a:ext cx="11480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err="1">
                <a:solidFill>
                  <a:srgbClr val="FF0000"/>
                </a:solidFill>
              </a:rPr>
              <a:t>Looseletter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06D556C-1430-47D6-9A9D-669F56B2330E}"/>
              </a:ext>
            </a:extLst>
          </p:cNvPr>
          <p:cNvSpPr/>
          <p:nvPr/>
        </p:nvSpPr>
        <p:spPr>
          <a:xfrm>
            <a:off x="5879440" y="4497010"/>
            <a:ext cx="7296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err="1">
                <a:solidFill>
                  <a:srgbClr val="FF0000"/>
                </a:solidFill>
              </a:rPr>
              <a:t>github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4CBDC6B-8CE0-4F9E-BFDB-287D245A118C}"/>
              </a:ext>
            </a:extLst>
          </p:cNvPr>
          <p:cNvSpPr txBox="1"/>
          <p:nvPr/>
        </p:nvSpPr>
        <p:spPr>
          <a:xfrm>
            <a:off x="2664496" y="4580459"/>
            <a:ext cx="12001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Tuto Guillaume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A739ED3-BF27-4739-BA54-3C7931BCDE85}"/>
              </a:ext>
            </a:extLst>
          </p:cNvPr>
          <p:cNvSpPr txBox="1"/>
          <p:nvPr/>
        </p:nvSpPr>
        <p:spPr>
          <a:xfrm>
            <a:off x="6198949" y="2153196"/>
            <a:ext cx="1657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Site partenaire</a:t>
            </a:r>
          </a:p>
          <a:p>
            <a:r>
              <a:rPr lang="fr-FR" sz="1200" dirty="0"/>
              <a:t>Quercy, Grands causses, </a:t>
            </a:r>
            <a:r>
              <a:rPr lang="fr-FR" sz="1200" dirty="0" err="1"/>
              <a:t>Cevennes</a:t>
            </a:r>
            <a:endParaRPr lang="fr-FR" sz="1200" dirty="0"/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7CFC63B5-0FE2-4FF0-96BD-C478EEAA1075}"/>
              </a:ext>
            </a:extLst>
          </p:cNvPr>
          <p:cNvGrpSpPr/>
          <p:nvPr/>
        </p:nvGrpSpPr>
        <p:grpSpPr>
          <a:xfrm>
            <a:off x="6849657" y="3742818"/>
            <a:ext cx="1184270" cy="830997"/>
            <a:chOff x="326829" y="3875341"/>
            <a:chExt cx="2178802" cy="49080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53DA72A-7F0B-4D4B-A751-15F12D451557}"/>
                </a:ext>
              </a:extLst>
            </p:cNvPr>
            <p:cNvSpPr/>
            <p:nvPr/>
          </p:nvSpPr>
          <p:spPr>
            <a:xfrm>
              <a:off x="357725" y="3875341"/>
              <a:ext cx="2147906" cy="30614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2C3398F3-570E-4B18-8162-8581ED2B66E3}"/>
                </a:ext>
              </a:extLst>
            </p:cNvPr>
            <p:cNvSpPr txBox="1"/>
            <p:nvPr/>
          </p:nvSpPr>
          <p:spPr>
            <a:xfrm>
              <a:off x="326829" y="3904482"/>
              <a:ext cx="12811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solidFill>
                    <a:srgbClr val="FF0000"/>
                  </a:solidFill>
                </a:rPr>
                <a:t>Impact env. </a:t>
              </a:r>
            </a:p>
            <a:p>
              <a:r>
                <a:rPr lang="fr-FR" sz="1200" b="1" dirty="0">
                  <a:solidFill>
                    <a:srgbClr val="FF0000"/>
                  </a:solidFill>
                </a:rPr>
                <a:t>dont Carbonne</a:t>
              </a:r>
              <a:endParaRPr lang="fr-FR" sz="9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F222E0A9-695D-4652-8D25-EFEEA6027FE5}"/>
              </a:ext>
            </a:extLst>
          </p:cNvPr>
          <p:cNvGrpSpPr/>
          <p:nvPr/>
        </p:nvGrpSpPr>
        <p:grpSpPr>
          <a:xfrm>
            <a:off x="3455608" y="3960666"/>
            <a:ext cx="1333516" cy="536344"/>
            <a:chOff x="357725" y="3875341"/>
            <a:chExt cx="1333516" cy="536344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2D132BB-C647-4096-97D5-76BC3F9C3AC6}"/>
                </a:ext>
              </a:extLst>
            </p:cNvPr>
            <p:cNvSpPr/>
            <p:nvPr/>
          </p:nvSpPr>
          <p:spPr>
            <a:xfrm>
              <a:off x="357725" y="3875341"/>
              <a:ext cx="1294192" cy="53634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4E2AA0F8-0AFB-4EDF-8935-54598670E464}"/>
                </a:ext>
              </a:extLst>
            </p:cNvPr>
            <p:cNvSpPr txBox="1"/>
            <p:nvPr/>
          </p:nvSpPr>
          <p:spPr>
            <a:xfrm>
              <a:off x="448593" y="3916660"/>
              <a:ext cx="124264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50" b="1" dirty="0">
                  <a:solidFill>
                    <a:srgbClr val="FF0000"/>
                  </a:solidFill>
                </a:rPr>
                <a:t>+ Modélisation </a:t>
              </a:r>
            </a:p>
            <a:p>
              <a:pPr algn="ctr"/>
              <a:r>
                <a:rPr lang="fr-FR" sz="1050" b="1" dirty="0">
                  <a:solidFill>
                    <a:srgbClr val="FF0000"/>
                  </a:solidFill>
                </a:rPr>
                <a:t>réseau/structure</a:t>
              </a:r>
              <a:endParaRPr lang="fr-FR" sz="7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9932411C-E272-46B5-83CF-478525AE1EA0}"/>
              </a:ext>
            </a:extLst>
          </p:cNvPr>
          <p:cNvSpPr/>
          <p:nvPr/>
        </p:nvSpPr>
        <p:spPr>
          <a:xfrm>
            <a:off x="5391150" y="154975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Feuille de route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GTs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, Ateliers, …</a:t>
            </a:r>
          </a:p>
          <a:p>
            <a:pPr algn="ctr"/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PPPPP !</a:t>
            </a:r>
          </a:p>
        </p:txBody>
      </p:sp>
    </p:spTree>
    <p:extLst>
      <p:ext uri="{BB962C8B-B14F-4D97-AF65-F5344CB8AC3E}">
        <p14:creationId xmlns:p14="http://schemas.microsoft.com/office/powerpoint/2010/main" val="403855640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1459</Words>
  <Application>Microsoft Office PowerPoint</Application>
  <PresentationFormat>Affichage à l'écran (16:9)</PresentationFormat>
  <Paragraphs>165</Paragraphs>
  <Slides>12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Wingdings</vt:lpstr>
      <vt:lpstr>Tahoma</vt:lpstr>
      <vt:lpstr>Simple Light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Les PPPPP Plus Petits Premiers Pas Possibles ? Synthèse : Yohann et al. (2023)</vt:lpstr>
      <vt:lpstr>Présentation PowerPoint</vt:lpstr>
      <vt:lpstr>4 stage transverses en appui aux GTs  GT Traçage Artificiel : Réunion zoom avant l’été Un stage en interaction avec GT Traçage nat.  GT Traçage Naturel : Veille et mise à jour à prévoir sur ce qui se fait sur les différents sites (mode de com à définir)  GT Signature hydrologique et physico-chimique : Un stage, définition du contenu avant l’été   GT Métrologie : Stage Electronique/informatique M1 ou M2  GT Modélisation + analyse du signal : Un stage sur apport des analyses du signal intégré à la chaine de modélisation   </vt:lpstr>
      <vt:lpstr>Présentation PowerPoint</vt:lpstr>
      <vt:lpstr>World café   Débat sur un sujet en petits groupes autour de tables puis changent à intervalles réguliers pour polliniser les idées. 0. Créer un espace convivial avec tables et chaises. 1. Accueillir des participants, présenter le processus et les questions à étudier. 2. Discuter le sujet (20-30 min) avec prise de notes. 3. Tourner: l’hôte reste et accueille de nouveaux participants. 4. Tourner: les participants reviennent à leur table d’origine et rédigent une synthèse Groupe de 3 (15 min), puis 6 (15 min), puis 12 (30 min) Restitution des 3 groupes : 15 min Synthèse 30 min des actions, qui porte quoi, qui fait quoi , plus de réunions 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Comex hiver 2023</dc:title>
  <dc:creator>HJ</dc:creator>
  <cp:lastModifiedBy>Bruno Arfib</cp:lastModifiedBy>
  <cp:revision>32</cp:revision>
  <dcterms:modified xsi:type="dcterms:W3CDTF">2023-06-05T06:39:05Z</dcterms:modified>
</cp:coreProperties>
</file>