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8" r:id="rId3"/>
    <p:sldId id="280" r:id="rId4"/>
    <p:sldId id="285" r:id="rId5"/>
    <p:sldId id="278" r:id="rId6"/>
    <p:sldId id="281" r:id="rId7"/>
    <p:sldId id="287" r:id="rId8"/>
    <p:sldId id="282" r:id="rId9"/>
    <p:sldId id="283" r:id="rId10"/>
    <p:sldId id="284" r:id="rId11"/>
    <p:sldId id="286" r:id="rId12"/>
    <p:sldId id="266" r:id="rId13"/>
    <p:sldId id="260" r:id="rId14"/>
  </p:sldIdLst>
  <p:sldSz cx="12190413" cy="6859588"/>
  <p:notesSz cx="6858000" cy="9144000"/>
  <p:defaultTextStyle>
    <a:defPPr>
      <a:defRPr lang="fr-FR"/>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NET" initials="B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86E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91" autoAdjust="0"/>
    <p:restoredTop sz="94668" autoAdjust="0"/>
  </p:normalViewPr>
  <p:slideViewPr>
    <p:cSldViewPr>
      <p:cViewPr>
        <p:scale>
          <a:sx n="110" d="100"/>
          <a:sy n="110" d="100"/>
        </p:scale>
        <p:origin x="-738" y="-15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E870F2-ED47-4501-BBE0-2A9B75D627CC}" type="datetimeFigureOut">
              <a:rPr lang="fr-FR" smtClean="0"/>
              <a:t>30/05/2023</a:t>
            </a:fld>
            <a:endParaRPr lang="fr-FR"/>
          </a:p>
        </p:txBody>
      </p:sp>
      <p:sp>
        <p:nvSpPr>
          <p:cNvPr id="4" name="Espace réservé de l'image des diapositives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E67B95-F764-4614-9A03-DAA32BB22619}" type="slidenum">
              <a:rPr lang="fr-FR" smtClean="0"/>
              <a:t>‹N°›</a:t>
            </a:fld>
            <a:endParaRPr lang="fr-FR"/>
          </a:p>
        </p:txBody>
      </p:sp>
    </p:spTree>
    <p:extLst>
      <p:ext uri="{BB962C8B-B14F-4D97-AF65-F5344CB8AC3E}">
        <p14:creationId xmlns:p14="http://schemas.microsoft.com/office/powerpoint/2010/main" val="2259402556"/>
      </p:ext>
    </p:extLst>
  </p:cSld>
  <p:clrMap bg1="lt1" tx1="dk1" bg2="lt2" tx2="dk2" accent1="accent1" accent2="accent2" accent3="accent3" accent4="accent4" accent5="accent5" accent6="accent6" hlink="hlink" folHlink="folHlink"/>
  <p:notesStyle>
    <a:lvl1pPr marL="0" algn="l" defTabSz="1088502" rtl="0" eaLnBrk="1" latinLnBrk="0" hangingPunct="1">
      <a:defRPr sz="1400" kern="1200">
        <a:solidFill>
          <a:schemeClr val="tx1"/>
        </a:solidFill>
        <a:latin typeface="+mn-lt"/>
        <a:ea typeface="+mn-ea"/>
        <a:cs typeface="+mn-cs"/>
      </a:defRPr>
    </a:lvl1pPr>
    <a:lvl2pPr marL="544251" algn="l" defTabSz="1088502" rtl="0" eaLnBrk="1" latinLnBrk="0" hangingPunct="1">
      <a:defRPr sz="1400" kern="1200">
        <a:solidFill>
          <a:schemeClr val="tx1"/>
        </a:solidFill>
        <a:latin typeface="+mn-lt"/>
        <a:ea typeface="+mn-ea"/>
        <a:cs typeface="+mn-cs"/>
      </a:defRPr>
    </a:lvl2pPr>
    <a:lvl3pPr marL="1088502" algn="l" defTabSz="1088502" rtl="0" eaLnBrk="1" latinLnBrk="0" hangingPunct="1">
      <a:defRPr sz="1400" kern="1200">
        <a:solidFill>
          <a:schemeClr val="tx1"/>
        </a:solidFill>
        <a:latin typeface="+mn-lt"/>
        <a:ea typeface="+mn-ea"/>
        <a:cs typeface="+mn-cs"/>
      </a:defRPr>
    </a:lvl3pPr>
    <a:lvl4pPr marL="1632753" algn="l" defTabSz="1088502" rtl="0" eaLnBrk="1" latinLnBrk="0" hangingPunct="1">
      <a:defRPr sz="1400" kern="1200">
        <a:solidFill>
          <a:schemeClr val="tx1"/>
        </a:solidFill>
        <a:latin typeface="+mn-lt"/>
        <a:ea typeface="+mn-ea"/>
        <a:cs typeface="+mn-cs"/>
      </a:defRPr>
    </a:lvl4pPr>
    <a:lvl5pPr marL="2177004" algn="l" defTabSz="1088502" rtl="0" eaLnBrk="1" latinLnBrk="0" hangingPunct="1">
      <a:defRPr sz="1400" kern="1200">
        <a:solidFill>
          <a:schemeClr val="tx1"/>
        </a:solidFill>
        <a:latin typeface="+mn-lt"/>
        <a:ea typeface="+mn-ea"/>
        <a:cs typeface="+mn-cs"/>
      </a:defRPr>
    </a:lvl5pPr>
    <a:lvl6pPr marL="2721254" algn="l" defTabSz="1088502" rtl="0" eaLnBrk="1" latinLnBrk="0" hangingPunct="1">
      <a:defRPr sz="1400" kern="1200">
        <a:solidFill>
          <a:schemeClr val="tx1"/>
        </a:solidFill>
        <a:latin typeface="+mn-lt"/>
        <a:ea typeface="+mn-ea"/>
        <a:cs typeface="+mn-cs"/>
      </a:defRPr>
    </a:lvl6pPr>
    <a:lvl7pPr marL="3265505" algn="l" defTabSz="1088502" rtl="0" eaLnBrk="1" latinLnBrk="0" hangingPunct="1">
      <a:defRPr sz="1400" kern="1200">
        <a:solidFill>
          <a:schemeClr val="tx1"/>
        </a:solidFill>
        <a:latin typeface="+mn-lt"/>
        <a:ea typeface="+mn-ea"/>
        <a:cs typeface="+mn-cs"/>
      </a:defRPr>
    </a:lvl7pPr>
    <a:lvl8pPr marL="3809756" algn="l" defTabSz="1088502" rtl="0" eaLnBrk="1" latinLnBrk="0" hangingPunct="1">
      <a:defRPr sz="1400" kern="1200">
        <a:solidFill>
          <a:schemeClr val="tx1"/>
        </a:solidFill>
        <a:latin typeface="+mn-lt"/>
        <a:ea typeface="+mn-ea"/>
        <a:cs typeface="+mn-cs"/>
      </a:defRPr>
    </a:lvl8pPr>
    <a:lvl9pPr marL="4354007" algn="l" defTabSz="1088502"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couverture">
    <p:spTree>
      <p:nvGrpSpPr>
        <p:cNvPr id="1" name=""/>
        <p:cNvGrpSpPr/>
        <p:nvPr/>
      </p:nvGrpSpPr>
      <p:grpSpPr>
        <a:xfrm>
          <a:off x="0" y="0"/>
          <a:ext cx="0" cy="0"/>
          <a:chOff x="0" y="0"/>
          <a:chExt cx="0" cy="0"/>
        </a:xfrm>
      </p:grpSpPr>
      <p:grpSp>
        <p:nvGrpSpPr>
          <p:cNvPr id="7" name="Groupe 6"/>
          <p:cNvGrpSpPr/>
          <p:nvPr userDrawn="1"/>
        </p:nvGrpSpPr>
        <p:grpSpPr>
          <a:xfrm>
            <a:off x="0" y="-36103"/>
            <a:ext cx="12190413" cy="6931794"/>
            <a:chOff x="1858509" y="25596"/>
            <a:chExt cx="12190413" cy="6931794"/>
          </a:xfrm>
        </p:grpSpPr>
        <p:pic>
          <p:nvPicPr>
            <p:cNvPr id="8" name="Imag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503407" y="25596"/>
              <a:ext cx="10900617" cy="5299611"/>
            </a:xfrm>
            <a:prstGeom prst="rect">
              <a:avLst/>
            </a:prstGeom>
          </p:spPr>
        </p:pic>
        <p:sp>
          <p:nvSpPr>
            <p:cNvPr id="9" name="object 4">
              <a:extLst>
                <a:ext uri="{FF2B5EF4-FFF2-40B4-BE49-F238E27FC236}">
                  <a16:creationId xmlns:a16="http://schemas.microsoft.com/office/drawing/2014/main" xmlns="" id="{FD8FE7BE-0DA3-7A4E-A8F1-C78A62F38550}"/>
                </a:ext>
              </a:extLst>
            </p:cNvPr>
            <p:cNvSpPr/>
            <p:nvPr userDrawn="1"/>
          </p:nvSpPr>
          <p:spPr>
            <a:xfrm>
              <a:off x="1858509" y="25596"/>
              <a:ext cx="12190413" cy="6931794"/>
            </a:xfrm>
            <a:prstGeom prst="rect">
              <a:avLst/>
            </a:prstGeom>
            <a:blipFill>
              <a:blip r:embed="rId3" cstate="print"/>
              <a:stretch>
                <a:fillRect/>
              </a:stretch>
            </a:blipFill>
          </p:spPr>
          <p:txBody>
            <a:bodyPr wrap="square" lIns="0" tIns="0" rIns="0" bIns="0" rtlCol="0"/>
            <a:lstStyle/>
            <a:p>
              <a:endParaRPr dirty="0"/>
            </a:p>
          </p:txBody>
        </p:sp>
      </p:grpSp>
      <p:sp>
        <p:nvSpPr>
          <p:cNvPr id="2" name="Titre 1"/>
          <p:cNvSpPr>
            <a:spLocks noGrp="1"/>
          </p:cNvSpPr>
          <p:nvPr>
            <p:ph type="ctrTitle" hasCustomPrompt="1"/>
          </p:nvPr>
        </p:nvSpPr>
        <p:spPr>
          <a:xfrm>
            <a:off x="946800" y="5432400"/>
            <a:ext cx="7344000" cy="590400"/>
          </a:xfrm>
        </p:spPr>
        <p:txBody>
          <a:bodyPr>
            <a:noAutofit/>
          </a:bodyPr>
          <a:lstStyle>
            <a:lvl1pPr algn="l">
              <a:defRPr sz="3200"/>
            </a:lvl1pPr>
          </a:lstStyle>
          <a:p>
            <a:r>
              <a:rPr lang="fr-FR" dirty="0" smtClean="0"/>
              <a:t>Titre</a:t>
            </a:r>
            <a:endParaRPr lang="fr-FR" dirty="0"/>
          </a:p>
        </p:txBody>
      </p:sp>
      <p:sp>
        <p:nvSpPr>
          <p:cNvPr id="3" name="Sous-titre 2"/>
          <p:cNvSpPr>
            <a:spLocks noGrp="1"/>
          </p:cNvSpPr>
          <p:nvPr>
            <p:ph type="subTitle" idx="1" hasCustomPrompt="1"/>
          </p:nvPr>
        </p:nvSpPr>
        <p:spPr>
          <a:xfrm>
            <a:off x="946800" y="6048000"/>
            <a:ext cx="7344000" cy="590400"/>
          </a:xfrm>
        </p:spPr>
        <p:txBody>
          <a:bodyPr>
            <a:normAutofit/>
          </a:bodyPr>
          <a:lstStyle>
            <a:lvl1pPr marL="0" indent="0" algn="l">
              <a:buNone/>
              <a:defRPr sz="2400">
                <a:solidFill>
                  <a:srgbClr val="586EB3"/>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fr-FR" dirty="0" smtClean="0"/>
              <a:t>Date</a:t>
            </a:r>
            <a:endParaRPr lang="fr-FR" dirty="0"/>
          </a:p>
        </p:txBody>
      </p:sp>
      <p:pic>
        <p:nvPicPr>
          <p:cNvPr id="10" name="Image 9">
            <a:extLst>
              <a:ext uri="{FF2B5EF4-FFF2-40B4-BE49-F238E27FC236}">
                <a16:creationId xmlns="" xmlns:a16="http://schemas.microsoft.com/office/drawing/2014/main" id="{D9D606EA-BBF4-3241-A5B1-12CADBBAFC83}"/>
              </a:ext>
            </a:extLst>
          </p:cNvPr>
          <p:cNvPicPr>
            <a:picLocks noChangeAspect="1"/>
          </p:cNvPicPr>
          <p:nvPr userDrawn="1"/>
        </p:nvPicPr>
        <p:blipFill rotWithShape="1">
          <a:blip r:embed="rId4"/>
          <a:srcRect l="11438" t="27081" r="12921" b="28080"/>
          <a:stretch/>
        </p:blipFill>
        <p:spPr>
          <a:xfrm>
            <a:off x="9705974" y="5762625"/>
            <a:ext cx="2295525" cy="962025"/>
          </a:xfrm>
          <a:prstGeom prst="rect">
            <a:avLst/>
          </a:prstGeom>
        </p:spPr>
      </p:pic>
    </p:spTree>
    <p:extLst>
      <p:ext uri="{BB962C8B-B14F-4D97-AF65-F5344CB8AC3E}">
        <p14:creationId xmlns:p14="http://schemas.microsoft.com/office/powerpoint/2010/main" val="2997475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grpSp>
        <p:nvGrpSpPr>
          <p:cNvPr id="5" name="Groupe 4"/>
          <p:cNvGrpSpPr/>
          <p:nvPr userDrawn="1"/>
        </p:nvGrpSpPr>
        <p:grpSpPr>
          <a:xfrm>
            <a:off x="-1232" y="-26590"/>
            <a:ext cx="12193233" cy="6966488"/>
            <a:chOff x="-1232" y="-26590"/>
            <a:chExt cx="12193233" cy="6966488"/>
          </a:xfrm>
        </p:grpSpPr>
        <p:sp>
          <p:nvSpPr>
            <p:cNvPr id="6" name="Rectangle 5"/>
            <p:cNvSpPr/>
            <p:nvPr userDrawn="1"/>
          </p:nvSpPr>
          <p:spPr>
            <a:xfrm>
              <a:off x="-1232" y="5490594"/>
              <a:ext cx="12189600" cy="144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oupe 6"/>
            <p:cNvGrpSpPr/>
            <p:nvPr userDrawn="1"/>
          </p:nvGrpSpPr>
          <p:grpSpPr>
            <a:xfrm>
              <a:off x="0" y="-26590"/>
              <a:ext cx="12192001" cy="6724650"/>
              <a:chOff x="0" y="0"/>
              <a:chExt cx="12192001" cy="6724650"/>
            </a:xfrm>
          </p:grpSpPr>
          <p:grpSp>
            <p:nvGrpSpPr>
              <p:cNvPr id="8" name="Groupe 7"/>
              <p:cNvGrpSpPr/>
              <p:nvPr/>
            </p:nvGrpSpPr>
            <p:grpSpPr>
              <a:xfrm>
                <a:off x="0" y="0"/>
                <a:ext cx="12192001" cy="6650182"/>
                <a:chOff x="0" y="0"/>
                <a:chExt cx="12192001" cy="6650182"/>
              </a:xfrm>
            </p:grpSpPr>
            <p:pic>
              <p:nvPicPr>
                <p:cNvPr id="10" name="Image 9">
                  <a:extLst>
                    <a:ext uri="{FF2B5EF4-FFF2-40B4-BE49-F238E27FC236}">
                      <a16:creationId xmlns="" xmlns:a16="http://schemas.microsoft.com/office/drawing/2014/main" id="{37F54129-4DAF-724C-B99A-256212CECC80}"/>
                    </a:ext>
                  </a:extLst>
                </p:cNvPr>
                <p:cNvPicPr>
                  <a:picLocks noChangeAspect="1"/>
                </p:cNvPicPr>
                <p:nvPr/>
              </p:nvPicPr>
              <p:blipFill>
                <a:blip r:embed="rId2"/>
                <a:stretch>
                  <a:fillRect/>
                </a:stretch>
              </p:blipFill>
              <p:spPr>
                <a:xfrm>
                  <a:off x="0" y="0"/>
                  <a:ext cx="10755390" cy="6650182"/>
                </a:xfrm>
                <a:prstGeom prst="rect">
                  <a:avLst/>
                </a:prstGeom>
              </p:spPr>
            </p:pic>
            <p:pic>
              <p:nvPicPr>
                <p:cNvPr id="11" name="Image 10">
                  <a:extLst>
                    <a:ext uri="{FF2B5EF4-FFF2-40B4-BE49-F238E27FC236}">
                      <a16:creationId xmlns="" xmlns:a16="http://schemas.microsoft.com/office/drawing/2014/main" id="{AB319360-5299-9A46-88F7-CDEE6530D806}"/>
                    </a:ext>
                  </a:extLst>
                </p:cNvPr>
                <p:cNvPicPr>
                  <a:picLocks noChangeAspect="1"/>
                </p:cNvPicPr>
                <p:nvPr/>
              </p:nvPicPr>
              <p:blipFill rotWithShape="1">
                <a:blip r:embed="rId2"/>
                <a:srcRect l="81904" r="-3"/>
                <a:stretch/>
              </p:blipFill>
              <p:spPr>
                <a:xfrm>
                  <a:off x="10245437" y="0"/>
                  <a:ext cx="1946564" cy="6650182"/>
                </a:xfrm>
                <a:prstGeom prst="rect">
                  <a:avLst/>
                </a:prstGeom>
              </p:spPr>
            </p:pic>
          </p:grpSp>
          <p:pic>
            <p:nvPicPr>
              <p:cNvPr id="9" name="Image 8">
                <a:extLst>
                  <a:ext uri="{FF2B5EF4-FFF2-40B4-BE49-F238E27FC236}">
                    <a16:creationId xmlns="" xmlns:a16="http://schemas.microsoft.com/office/drawing/2014/main" id="{D9D606EA-BBF4-3241-A5B1-12CADBBAFC83}"/>
                  </a:ext>
                </a:extLst>
              </p:cNvPr>
              <p:cNvPicPr>
                <a:picLocks noChangeAspect="1"/>
              </p:cNvPicPr>
              <p:nvPr userDrawn="1"/>
            </p:nvPicPr>
            <p:blipFill rotWithShape="1">
              <a:blip r:embed="rId3"/>
              <a:srcRect l="11438" t="27081" r="12921" b="28080"/>
              <a:stretch/>
            </p:blipFill>
            <p:spPr>
              <a:xfrm>
                <a:off x="9705974" y="5762625"/>
                <a:ext cx="2295525" cy="962025"/>
              </a:xfrm>
              <a:prstGeom prst="rect">
                <a:avLst/>
              </a:prstGeom>
            </p:spPr>
          </p:pic>
        </p:grpSp>
      </p:grpSp>
      <p:sp>
        <p:nvSpPr>
          <p:cNvPr id="4" name="Espace réservé du numéro de diapositive 3"/>
          <p:cNvSpPr>
            <a:spLocks noGrp="1"/>
          </p:cNvSpPr>
          <p:nvPr>
            <p:ph type="sldNum" sz="quarter" idx="11"/>
          </p:nvPr>
        </p:nvSpPr>
        <p:spPr/>
        <p:txBody>
          <a:bodyPr/>
          <a:lstStyle/>
          <a:p>
            <a:fld id="{25C2B4D8-995E-4848-8CF7-79E2342D91ED}" type="slidenum">
              <a:rPr lang="fr-FR" smtClean="0"/>
              <a:pPr/>
              <a:t>‹N°›</a:t>
            </a:fld>
            <a:endParaRPr lang="fr-FR" dirty="0"/>
          </a:p>
        </p:txBody>
      </p:sp>
      <p:sp>
        <p:nvSpPr>
          <p:cNvPr id="2" name="Titre 1"/>
          <p:cNvSpPr>
            <a:spLocks noGrp="1"/>
          </p:cNvSpPr>
          <p:nvPr>
            <p:ph type="title" hasCustomPrompt="1"/>
          </p:nvPr>
        </p:nvSpPr>
        <p:spPr>
          <a:xfrm>
            <a:off x="6552000" y="2134800"/>
            <a:ext cx="5284800" cy="676800"/>
          </a:xfrm>
        </p:spPr>
        <p:txBody>
          <a:bodyPr/>
          <a:lstStyle>
            <a:lvl1pPr algn="l">
              <a:defRPr>
                <a:solidFill>
                  <a:schemeClr val="bg1"/>
                </a:solidFill>
              </a:defRPr>
            </a:lvl1pPr>
          </a:lstStyle>
          <a:p>
            <a:r>
              <a:rPr lang="fr-FR" dirty="0" smtClean="0"/>
              <a:t>Titre</a:t>
            </a:r>
            <a:endParaRPr lang="fr-FR" dirty="0"/>
          </a:p>
        </p:txBody>
      </p:sp>
      <p:sp>
        <p:nvSpPr>
          <p:cNvPr id="3" name="Espace réservé du pied de page 2"/>
          <p:cNvSpPr>
            <a:spLocks noGrp="1"/>
          </p:cNvSpPr>
          <p:nvPr>
            <p:ph type="ftr" sz="quarter" idx="10"/>
          </p:nvPr>
        </p:nvSpPr>
        <p:spPr/>
        <p:txBody>
          <a:bodyPr/>
          <a:lstStyle/>
          <a:p>
            <a:r>
              <a:rPr lang="fr-FR" dirty="0" smtClean="0">
                <a:solidFill>
                  <a:schemeClr val="accent1"/>
                </a:solidFill>
              </a:rPr>
              <a:t>mise à jour des données « Captages d’eau potable »</a:t>
            </a:r>
            <a:r>
              <a:rPr lang="fr-FR" dirty="0" smtClean="0"/>
              <a:t> – 31/3/2023</a:t>
            </a:r>
          </a:p>
        </p:txBody>
      </p:sp>
    </p:spTree>
    <p:extLst>
      <p:ext uri="{BB962C8B-B14F-4D97-AF65-F5344CB8AC3E}">
        <p14:creationId xmlns:p14="http://schemas.microsoft.com/office/powerpoint/2010/main" val="2975381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sz="quarter" idx="11"/>
          </p:nvPr>
        </p:nvSpPr>
        <p:spPr/>
        <p:txBody>
          <a:bodyPr/>
          <a:lstStyle/>
          <a:p>
            <a:r>
              <a:rPr lang="fr-FR" dirty="0" smtClean="0">
                <a:solidFill>
                  <a:schemeClr val="accent1"/>
                </a:solidFill>
              </a:rPr>
              <a:t>mise à jour des données « Captages d’eau potable »</a:t>
            </a:r>
            <a:r>
              <a:rPr lang="fr-FR" dirty="0" smtClean="0"/>
              <a:t> – 31/3/2023</a:t>
            </a:r>
            <a:endParaRPr lang="fr-FR" dirty="0"/>
          </a:p>
        </p:txBody>
      </p:sp>
      <p:sp>
        <p:nvSpPr>
          <p:cNvPr id="6" name="Espace réservé du numéro de diapositive 5"/>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155511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11"/>
          </p:nvPr>
        </p:nvSpPr>
        <p:spPr/>
        <p:txBody>
          <a:bodyPr/>
          <a:lstStyle/>
          <a:p>
            <a:r>
              <a:rPr lang="fr-FR" smtClean="0"/>
              <a:t>Nom de la réunion - Date</a:t>
            </a:r>
            <a:endParaRPr lang="fr-FR"/>
          </a:p>
        </p:txBody>
      </p:sp>
      <p:sp>
        <p:nvSpPr>
          <p:cNvPr id="7" name="Espace réservé du numéro de diapositive 6"/>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2212447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dirty="0"/>
          </a:p>
        </p:txBody>
      </p:sp>
      <p:sp>
        <p:nvSpPr>
          <p:cNvPr id="3" name="Espace réservé du texte 2"/>
          <p:cNvSpPr>
            <a:spLocks noGrp="1"/>
          </p:cNvSpPr>
          <p:nvPr>
            <p:ph type="body" idx="1"/>
          </p:nvPr>
        </p:nvSpPr>
        <p:spPr>
          <a:xfrm>
            <a:off x="609521" y="1535469"/>
            <a:ext cx="5386216" cy="639910"/>
          </a:xfrm>
        </p:spPr>
        <p:txBody>
          <a:bodyPr anchor="ctr">
            <a:noAutofit/>
          </a:bodyPr>
          <a:lstStyle>
            <a:lvl1pPr marL="0" indent="0">
              <a:buNone/>
              <a:defRPr sz="22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fr-FR" smtClean="0"/>
              <a:t>Modifiez les styles du texte du masque</a:t>
            </a:r>
          </a:p>
        </p:txBody>
      </p:sp>
      <p:sp>
        <p:nvSpPr>
          <p:cNvPr id="4" name="Espace réservé du contenu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92561" y="1535469"/>
            <a:ext cx="5388332" cy="639910"/>
          </a:xfrm>
        </p:spPr>
        <p:txBody>
          <a:bodyPr anchor="ctr">
            <a:normAutofit/>
          </a:bodyPr>
          <a:lstStyle>
            <a:lvl1pPr marL="0" indent="0">
              <a:buNone/>
              <a:defRPr sz="22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fr-FR" smtClean="0"/>
              <a:t>Modifiez les styles du texte du masque</a:t>
            </a:r>
          </a:p>
        </p:txBody>
      </p:sp>
      <p:sp>
        <p:nvSpPr>
          <p:cNvPr id="6" name="Espace réservé du contenu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u pied de page 7"/>
          <p:cNvSpPr>
            <a:spLocks noGrp="1"/>
          </p:cNvSpPr>
          <p:nvPr>
            <p:ph type="ftr" sz="quarter" idx="11"/>
          </p:nvPr>
        </p:nvSpPr>
        <p:spPr/>
        <p:txBody>
          <a:bodyPr/>
          <a:lstStyle/>
          <a:p>
            <a:r>
              <a:rPr lang="fr-FR" smtClean="0"/>
              <a:t>Nom de la réunion - Date</a:t>
            </a:r>
            <a:endParaRPr lang="fr-FR"/>
          </a:p>
        </p:txBody>
      </p:sp>
      <p:sp>
        <p:nvSpPr>
          <p:cNvPr id="9" name="Espace réservé du numéro de diapositive 8"/>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187299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521" y="273113"/>
            <a:ext cx="4010562" cy="1162319"/>
          </a:xfrm>
        </p:spPr>
        <p:txBody>
          <a:bodyPr anchor="ctr"/>
          <a:lstStyle>
            <a:lvl1pPr algn="l">
              <a:defRPr sz="2400" b="1"/>
            </a:lvl1pPr>
          </a:lstStyle>
          <a:p>
            <a:r>
              <a:rPr lang="fr-FR" smtClean="0"/>
              <a:t>Modifiez le style du titre</a:t>
            </a:r>
            <a:endParaRPr lang="fr-FR" dirty="0"/>
          </a:p>
        </p:txBody>
      </p:sp>
      <p:sp>
        <p:nvSpPr>
          <p:cNvPr id="3" name="Espace réservé du contenu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fr-FR" smtClean="0"/>
              <a:t>Modifiez les styles du texte du masque</a:t>
            </a:r>
          </a:p>
        </p:txBody>
      </p:sp>
      <p:sp>
        <p:nvSpPr>
          <p:cNvPr id="6" name="Espace réservé du pied de page 5"/>
          <p:cNvSpPr>
            <a:spLocks noGrp="1"/>
          </p:cNvSpPr>
          <p:nvPr>
            <p:ph type="ftr" sz="quarter" idx="11"/>
          </p:nvPr>
        </p:nvSpPr>
        <p:spPr/>
        <p:txBody>
          <a:bodyPr/>
          <a:lstStyle/>
          <a:p>
            <a:r>
              <a:rPr lang="fr-FR" smtClean="0"/>
              <a:t>Nom de la réunion - Date</a:t>
            </a:r>
            <a:endParaRPr lang="fr-FR"/>
          </a:p>
        </p:txBody>
      </p:sp>
      <p:sp>
        <p:nvSpPr>
          <p:cNvPr id="7" name="Espace réservé du numéro de diapositive 6"/>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1715127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406" y="4801712"/>
            <a:ext cx="7314248" cy="566869"/>
          </a:xfrm>
        </p:spPr>
        <p:txBody>
          <a:bodyPr anchor="ctr"/>
          <a:lstStyle>
            <a:lvl1pPr algn="l">
              <a:defRPr sz="2400" b="1"/>
            </a:lvl1pPr>
          </a:lstStyle>
          <a:p>
            <a:r>
              <a:rPr lang="fr-FR" smtClean="0"/>
              <a:t>Modifiez le style du titre</a:t>
            </a:r>
            <a:endParaRPr lang="fr-FR" dirty="0"/>
          </a:p>
        </p:txBody>
      </p:sp>
      <p:sp>
        <p:nvSpPr>
          <p:cNvPr id="3" name="Espace réservé pour une image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r>
              <a:rPr lang="fr-FR" smtClean="0"/>
              <a:t>Cliquez sur l'icône pour ajouter une image</a:t>
            </a:r>
            <a:endParaRPr lang="fr-FR"/>
          </a:p>
        </p:txBody>
      </p:sp>
      <p:sp>
        <p:nvSpPr>
          <p:cNvPr id="4" name="Espace réservé du texte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fr-FR" smtClean="0"/>
              <a:t>Modifiez les styles du texte du masque</a:t>
            </a:r>
          </a:p>
        </p:txBody>
      </p:sp>
      <p:sp>
        <p:nvSpPr>
          <p:cNvPr id="6" name="Espace réservé du pied de page 5"/>
          <p:cNvSpPr>
            <a:spLocks noGrp="1"/>
          </p:cNvSpPr>
          <p:nvPr>
            <p:ph type="ftr" sz="quarter" idx="11"/>
          </p:nvPr>
        </p:nvSpPr>
        <p:spPr/>
        <p:txBody>
          <a:bodyPr/>
          <a:lstStyle/>
          <a:p>
            <a:r>
              <a:rPr lang="fr-FR" smtClean="0"/>
              <a:t>Nom de la réunion - Date</a:t>
            </a:r>
            <a:endParaRPr lang="fr-FR"/>
          </a:p>
        </p:txBody>
      </p:sp>
      <p:sp>
        <p:nvSpPr>
          <p:cNvPr id="7" name="Espace réservé du numéro de diapositive 6"/>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3107412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sz="quarter" idx="11"/>
          </p:nvPr>
        </p:nvSpPr>
        <p:spPr/>
        <p:txBody>
          <a:bodyPr/>
          <a:lstStyle/>
          <a:p>
            <a:r>
              <a:rPr lang="fr-FR" smtClean="0"/>
              <a:t>Nom de la réunion - Date</a:t>
            </a:r>
            <a:endParaRPr lang="fr-FR"/>
          </a:p>
        </p:txBody>
      </p:sp>
      <p:sp>
        <p:nvSpPr>
          <p:cNvPr id="6" name="Espace réservé du numéro de diapositive 5"/>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3757607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8049" y="274702"/>
            <a:ext cx="2742843" cy="5852880"/>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609521" y="274702"/>
            <a:ext cx="8025355" cy="585288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sz="quarter" idx="11"/>
          </p:nvPr>
        </p:nvSpPr>
        <p:spPr/>
        <p:txBody>
          <a:bodyPr/>
          <a:lstStyle/>
          <a:p>
            <a:r>
              <a:rPr lang="fr-FR" smtClean="0"/>
              <a:t>Nom de la réunion - Date</a:t>
            </a:r>
            <a:endParaRPr lang="fr-FR"/>
          </a:p>
        </p:txBody>
      </p:sp>
      <p:sp>
        <p:nvSpPr>
          <p:cNvPr id="6" name="Espace réservé du numéro de diapositive 5"/>
          <p:cNvSpPr>
            <a:spLocks noGrp="1"/>
          </p:cNvSpPr>
          <p:nvPr>
            <p:ph type="sldNum" sz="quarter" idx="12"/>
          </p:nvPr>
        </p:nvSpPr>
        <p:spPr/>
        <p:txBody>
          <a:bodyPr/>
          <a:lstStyle/>
          <a:p>
            <a:fld id="{25C2B4D8-995E-4848-8CF7-79E2342D91ED}" type="slidenum">
              <a:rPr lang="fr-FR" smtClean="0"/>
              <a:t>‹N°›</a:t>
            </a:fld>
            <a:endParaRPr lang="fr-FR"/>
          </a:p>
        </p:txBody>
      </p:sp>
    </p:spTree>
    <p:extLst>
      <p:ext uri="{BB962C8B-B14F-4D97-AF65-F5344CB8AC3E}">
        <p14:creationId xmlns:p14="http://schemas.microsoft.com/office/powerpoint/2010/main" val="1025958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fr-FR" dirty="0" smtClean="0"/>
              <a:t>Modifiez le style du titre</a:t>
            </a:r>
            <a:endParaRPr lang="fr-FR" dirty="0"/>
          </a:p>
        </p:txBody>
      </p:sp>
      <p:sp>
        <p:nvSpPr>
          <p:cNvPr id="3" name="Espace réservé du texte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marL="2449129" marR="0" lvl="4"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a:pPr>
            <a:r>
              <a:rPr kumimoji="0" lang="fr-FR" sz="2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Cinquième niveau</a:t>
            </a:r>
            <a:endParaRPr kumimoji="0" lang="fr-FR"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Espace réservé du pied de page 4"/>
          <p:cNvSpPr>
            <a:spLocks noGrp="1"/>
          </p:cNvSpPr>
          <p:nvPr>
            <p:ph type="ftr" sz="quarter" idx="3"/>
          </p:nvPr>
        </p:nvSpPr>
        <p:spPr>
          <a:xfrm>
            <a:off x="828000" y="6627600"/>
            <a:ext cx="4600800" cy="252000"/>
          </a:xfrm>
          <a:prstGeom prst="rect">
            <a:avLst/>
          </a:prstGeom>
        </p:spPr>
        <p:txBody>
          <a:bodyPr vert="horz" lIns="108850" tIns="54425" rIns="108850" bIns="54425" rtlCol="0" anchor="ctr"/>
          <a:lstStyle>
            <a:lvl1pPr algn="l">
              <a:defRPr sz="1100">
                <a:solidFill>
                  <a:srgbClr val="586EB3"/>
                </a:solidFill>
                <a:latin typeface="Arial" panose="020B0604020202020204" pitchFamily="34" charset="0"/>
                <a:cs typeface="Arial" panose="020B0604020202020204" pitchFamily="34" charset="0"/>
              </a:defRPr>
            </a:lvl1pPr>
          </a:lstStyle>
          <a:p>
            <a:r>
              <a:rPr lang="fr-FR" dirty="0" smtClean="0">
                <a:solidFill>
                  <a:schemeClr val="accent1"/>
                </a:solidFill>
              </a:rPr>
              <a:t>mise à jour des données "Captages d'eau potable"</a:t>
            </a:r>
            <a:r>
              <a:rPr lang="fr-FR" dirty="0" smtClean="0"/>
              <a:t>- 31/3/2023</a:t>
            </a:r>
            <a:endParaRPr lang="fr-FR" dirty="0"/>
          </a:p>
        </p:txBody>
      </p:sp>
      <p:sp>
        <p:nvSpPr>
          <p:cNvPr id="6" name="Espace réservé du numéro de diapositive 5"/>
          <p:cNvSpPr>
            <a:spLocks noGrp="1"/>
          </p:cNvSpPr>
          <p:nvPr>
            <p:ph type="sldNum" sz="quarter" idx="4"/>
          </p:nvPr>
        </p:nvSpPr>
        <p:spPr>
          <a:xfrm>
            <a:off x="11329200" y="6627600"/>
            <a:ext cx="622800" cy="252000"/>
          </a:xfrm>
          <a:prstGeom prst="rect">
            <a:avLst/>
          </a:prstGeom>
        </p:spPr>
        <p:txBody>
          <a:bodyPr vert="horz" lIns="108850" tIns="54425" rIns="108850" bIns="54425" rtlCol="0" anchor="ctr"/>
          <a:lstStyle>
            <a:lvl1pPr algn="r">
              <a:defRPr sz="1100">
                <a:solidFill>
                  <a:srgbClr val="586EB3"/>
                </a:solidFill>
                <a:latin typeface="Arial" panose="020B0604020202020204" pitchFamily="34" charset="0"/>
                <a:cs typeface="Arial" panose="020B0604020202020204" pitchFamily="34" charset="0"/>
              </a:defRPr>
            </a:lvl1pPr>
          </a:lstStyle>
          <a:p>
            <a:fld id="{25C2B4D8-995E-4848-8CF7-79E2342D91ED}" type="slidenum">
              <a:rPr lang="fr-FR" smtClean="0"/>
              <a:pPr/>
              <a:t>‹N°›</a:t>
            </a:fld>
            <a:endParaRPr lang="fr-FR" dirty="0"/>
          </a:p>
        </p:txBody>
      </p:sp>
      <p:pic>
        <p:nvPicPr>
          <p:cNvPr id="7" name="Image 6">
            <a:extLst>
              <a:ext uri="{FF2B5EF4-FFF2-40B4-BE49-F238E27FC236}">
                <a16:creationId xmlns="" xmlns:a16="http://schemas.microsoft.com/office/drawing/2014/main" id="{D9D606EA-BBF4-3241-A5B1-12CADBBAFC83}"/>
              </a:ext>
            </a:extLst>
          </p:cNvPr>
          <p:cNvPicPr>
            <a:picLocks noChangeAspect="1"/>
          </p:cNvPicPr>
          <p:nvPr/>
        </p:nvPicPr>
        <p:blipFill rotWithShape="1">
          <a:blip r:embed="rId11"/>
          <a:srcRect l="11438" t="27081" r="12921" b="28080"/>
          <a:stretch/>
        </p:blipFill>
        <p:spPr>
          <a:xfrm>
            <a:off x="9705974" y="5762625"/>
            <a:ext cx="2295525" cy="962025"/>
          </a:xfrm>
          <a:prstGeom prst="rect">
            <a:avLst/>
          </a:prstGeom>
        </p:spPr>
      </p:pic>
      <p:sp>
        <p:nvSpPr>
          <p:cNvPr id="8" name="bg object 16"/>
          <p:cNvSpPr/>
          <p:nvPr/>
        </p:nvSpPr>
        <p:spPr>
          <a:xfrm>
            <a:off x="0" y="4903982"/>
            <a:ext cx="887643" cy="1955885"/>
          </a:xfrm>
          <a:custGeom>
            <a:avLst/>
            <a:gdLst/>
            <a:ahLst/>
            <a:cxnLst/>
            <a:rect l="l" t="t" r="r" b="b"/>
            <a:pathLst>
              <a:path w="1248410" h="2752090">
                <a:moveTo>
                  <a:pt x="545211" y="543153"/>
                </a:moveTo>
                <a:lnTo>
                  <a:pt x="543217" y="496290"/>
                </a:lnTo>
                <a:lnTo>
                  <a:pt x="537349" y="450532"/>
                </a:lnTo>
                <a:lnTo>
                  <a:pt x="527761" y="406044"/>
                </a:lnTo>
                <a:lnTo>
                  <a:pt x="514616" y="362978"/>
                </a:lnTo>
                <a:lnTo>
                  <a:pt x="498094" y="321525"/>
                </a:lnTo>
                <a:lnTo>
                  <a:pt x="478332" y="281825"/>
                </a:lnTo>
                <a:lnTo>
                  <a:pt x="455510" y="244043"/>
                </a:lnTo>
                <a:lnTo>
                  <a:pt x="429793" y="208356"/>
                </a:lnTo>
                <a:lnTo>
                  <a:pt x="401332" y="174904"/>
                </a:lnTo>
                <a:lnTo>
                  <a:pt x="370293" y="143878"/>
                </a:lnTo>
                <a:lnTo>
                  <a:pt x="336854" y="115417"/>
                </a:lnTo>
                <a:lnTo>
                  <a:pt x="301167" y="89700"/>
                </a:lnTo>
                <a:lnTo>
                  <a:pt x="263385" y="66878"/>
                </a:lnTo>
                <a:lnTo>
                  <a:pt x="223685" y="47117"/>
                </a:lnTo>
                <a:lnTo>
                  <a:pt x="182219" y="30594"/>
                </a:lnTo>
                <a:lnTo>
                  <a:pt x="139166" y="17449"/>
                </a:lnTo>
                <a:lnTo>
                  <a:pt x="94678" y="7861"/>
                </a:lnTo>
                <a:lnTo>
                  <a:pt x="48920" y="1993"/>
                </a:lnTo>
                <a:lnTo>
                  <a:pt x="2044" y="0"/>
                </a:lnTo>
                <a:lnTo>
                  <a:pt x="0" y="88"/>
                </a:lnTo>
                <a:lnTo>
                  <a:pt x="0" y="2098217"/>
                </a:lnTo>
                <a:lnTo>
                  <a:pt x="2044" y="2103767"/>
                </a:lnTo>
                <a:lnTo>
                  <a:pt x="508241" y="740067"/>
                </a:lnTo>
                <a:lnTo>
                  <a:pt x="524052" y="693305"/>
                </a:lnTo>
                <a:lnTo>
                  <a:pt x="535647" y="644753"/>
                </a:lnTo>
                <a:lnTo>
                  <a:pt x="542785" y="594639"/>
                </a:lnTo>
                <a:lnTo>
                  <a:pt x="545211" y="543153"/>
                </a:lnTo>
                <a:close/>
              </a:path>
              <a:path w="1248410" h="2752090">
                <a:moveTo>
                  <a:pt x="1248143" y="2218309"/>
                </a:moveTo>
                <a:lnTo>
                  <a:pt x="1245704" y="2166823"/>
                </a:lnTo>
                <a:lnTo>
                  <a:pt x="1238567" y="2116696"/>
                </a:lnTo>
                <a:lnTo>
                  <a:pt x="1226972" y="2068156"/>
                </a:lnTo>
                <a:lnTo>
                  <a:pt x="1211173" y="2021395"/>
                </a:lnTo>
                <a:lnTo>
                  <a:pt x="704989" y="657694"/>
                </a:lnTo>
                <a:lnTo>
                  <a:pt x="205066" y="2005647"/>
                </a:lnTo>
                <a:lnTo>
                  <a:pt x="186575" y="2055825"/>
                </a:lnTo>
                <a:lnTo>
                  <a:pt x="173024" y="2108174"/>
                </a:lnTo>
                <a:lnTo>
                  <a:pt x="164680" y="2162429"/>
                </a:lnTo>
                <a:lnTo>
                  <a:pt x="161836" y="2218309"/>
                </a:lnTo>
                <a:lnTo>
                  <a:pt x="163830" y="2265172"/>
                </a:lnTo>
                <a:lnTo>
                  <a:pt x="169697" y="2310930"/>
                </a:lnTo>
                <a:lnTo>
                  <a:pt x="179285" y="2355418"/>
                </a:lnTo>
                <a:lnTo>
                  <a:pt x="192430" y="2398484"/>
                </a:lnTo>
                <a:lnTo>
                  <a:pt x="208965" y="2439936"/>
                </a:lnTo>
                <a:lnTo>
                  <a:pt x="228714" y="2479637"/>
                </a:lnTo>
                <a:lnTo>
                  <a:pt x="251536" y="2517419"/>
                </a:lnTo>
                <a:lnTo>
                  <a:pt x="277253" y="2553106"/>
                </a:lnTo>
                <a:lnTo>
                  <a:pt x="305714" y="2586545"/>
                </a:lnTo>
                <a:lnTo>
                  <a:pt x="336753" y="2617584"/>
                </a:lnTo>
                <a:lnTo>
                  <a:pt x="370192" y="2646045"/>
                </a:lnTo>
                <a:lnTo>
                  <a:pt x="405879" y="2671762"/>
                </a:lnTo>
                <a:lnTo>
                  <a:pt x="443661" y="2694584"/>
                </a:lnTo>
                <a:lnTo>
                  <a:pt x="483362" y="2714345"/>
                </a:lnTo>
                <a:lnTo>
                  <a:pt x="524827" y="2730868"/>
                </a:lnTo>
                <a:lnTo>
                  <a:pt x="567880" y="2744012"/>
                </a:lnTo>
                <a:lnTo>
                  <a:pt x="603567" y="2751696"/>
                </a:lnTo>
                <a:lnTo>
                  <a:pt x="806411" y="2751696"/>
                </a:lnTo>
                <a:lnTo>
                  <a:pt x="885151" y="2730868"/>
                </a:lnTo>
                <a:lnTo>
                  <a:pt x="926617" y="2714345"/>
                </a:lnTo>
                <a:lnTo>
                  <a:pt x="966317" y="2694584"/>
                </a:lnTo>
                <a:lnTo>
                  <a:pt x="1004087" y="2671762"/>
                </a:lnTo>
                <a:lnTo>
                  <a:pt x="1039787" y="2646045"/>
                </a:lnTo>
                <a:lnTo>
                  <a:pt x="1073226" y="2617584"/>
                </a:lnTo>
                <a:lnTo>
                  <a:pt x="1104265" y="2586545"/>
                </a:lnTo>
                <a:lnTo>
                  <a:pt x="1132713" y="2553106"/>
                </a:lnTo>
                <a:lnTo>
                  <a:pt x="1158443" y="2517419"/>
                </a:lnTo>
                <a:lnTo>
                  <a:pt x="1181265" y="2479637"/>
                </a:lnTo>
                <a:lnTo>
                  <a:pt x="1201013" y="2439936"/>
                </a:lnTo>
                <a:lnTo>
                  <a:pt x="1217549" y="2398484"/>
                </a:lnTo>
                <a:lnTo>
                  <a:pt x="1230693" y="2355418"/>
                </a:lnTo>
                <a:lnTo>
                  <a:pt x="1240282" y="2310930"/>
                </a:lnTo>
                <a:lnTo>
                  <a:pt x="1246149" y="2265172"/>
                </a:lnTo>
                <a:lnTo>
                  <a:pt x="1248143" y="2218309"/>
                </a:lnTo>
                <a:close/>
              </a:path>
            </a:pathLst>
          </a:custGeom>
          <a:solidFill>
            <a:srgbClr val="586EB3"/>
          </a:solid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1152569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2" r:id="rId4"/>
    <p:sldLayoutId id="2147483653" r:id="rId5"/>
    <p:sldLayoutId id="2147483656" r:id="rId6"/>
    <p:sldLayoutId id="2147483657" r:id="rId7"/>
    <p:sldLayoutId id="2147483658" r:id="rId8"/>
    <p:sldLayoutId id="2147483659" r:id="rId9"/>
  </p:sldLayoutIdLst>
  <p:hf hdr="0" dt="0"/>
  <p:txStyles>
    <p:titleStyle>
      <a:lvl1pPr algn="ctr" defTabSz="1088502" rtl="0" eaLnBrk="1" latinLnBrk="0" hangingPunct="1">
        <a:spcBef>
          <a:spcPct val="0"/>
        </a:spcBef>
        <a:buNone/>
        <a:defRPr lang="fr-FR" sz="4400" b="1" kern="1200" dirty="0">
          <a:solidFill>
            <a:srgbClr val="586EB3"/>
          </a:solidFill>
          <a:latin typeface="Arial" panose="020B0604020202020204" pitchFamily="34" charset="0"/>
          <a:ea typeface="+mj-ea"/>
          <a:cs typeface="Arial" panose="020B0604020202020204" pitchFamily="34" charset="0"/>
        </a:defRPr>
      </a:lvl1pPr>
    </p:titleStyle>
    <p:body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fr-FR"/>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06574" y="5013970"/>
            <a:ext cx="11449272" cy="936104"/>
          </a:xfrm>
        </p:spPr>
        <p:txBody>
          <a:bodyPr>
            <a:noAutofit/>
          </a:bodyPr>
          <a:lstStyle/>
          <a:p>
            <a:pPr algn="ctr"/>
            <a:r>
              <a:rPr lang="fr-FR" sz="2800" dirty="0"/>
              <a:t>Stratégie de connaissance </a:t>
            </a:r>
            <a:r>
              <a:rPr lang="fr-FR" sz="2800" dirty="0" smtClean="0"/>
              <a:t>et de </a:t>
            </a:r>
            <a:r>
              <a:rPr lang="fr-FR" sz="2800" dirty="0"/>
              <a:t>prospective « eau </a:t>
            </a:r>
            <a:r>
              <a:rPr lang="fr-FR" sz="2800" dirty="0" smtClean="0"/>
              <a:t>souterraine » </a:t>
            </a:r>
            <a:r>
              <a:rPr lang="fr-FR" sz="2800" dirty="0"/>
              <a:t>du bassin Adour-Garonne – Spécificité des </a:t>
            </a:r>
            <a:r>
              <a:rPr lang="fr-FR" sz="2800" dirty="0" smtClean="0"/>
              <a:t>territoires karstiques</a:t>
            </a:r>
            <a:br>
              <a:rPr lang="fr-FR" sz="2800" dirty="0" smtClean="0"/>
            </a:br>
            <a:r>
              <a:rPr lang="fr-FR" sz="1200" dirty="0" smtClean="0"/>
              <a:t/>
            </a:r>
            <a:br>
              <a:rPr lang="fr-FR" sz="1200" dirty="0" smtClean="0"/>
            </a:br>
            <a:r>
              <a:rPr lang="fr-FR" sz="1600" dirty="0" smtClean="0"/>
              <a:t>Pierre MARCHET – Stéphane BINET</a:t>
            </a:r>
            <a:endParaRPr lang="fr-FR" sz="2800" dirty="0"/>
          </a:p>
        </p:txBody>
      </p:sp>
      <p:sp>
        <p:nvSpPr>
          <p:cNvPr id="3" name="Sous-titre 2"/>
          <p:cNvSpPr>
            <a:spLocks noGrp="1"/>
          </p:cNvSpPr>
          <p:nvPr>
            <p:ph type="subTitle" idx="1"/>
          </p:nvPr>
        </p:nvSpPr>
        <p:spPr>
          <a:xfrm>
            <a:off x="982638" y="6310114"/>
            <a:ext cx="7344000" cy="472302"/>
          </a:xfrm>
        </p:spPr>
        <p:txBody>
          <a:bodyPr>
            <a:normAutofit/>
          </a:bodyPr>
          <a:lstStyle/>
          <a:p>
            <a:r>
              <a:rPr lang="fr-FR" sz="1800" dirty="0" smtClean="0"/>
              <a:t>31/5/2023 - </a:t>
            </a:r>
            <a:r>
              <a:rPr lang="en-US" sz="1800" dirty="0"/>
              <a:t>12e Workshop SNO KARST – </a:t>
            </a:r>
            <a:r>
              <a:rPr lang="en-US" sz="1800" dirty="0" err="1"/>
              <a:t>Causses</a:t>
            </a:r>
            <a:r>
              <a:rPr lang="en-US" sz="1800" dirty="0"/>
              <a:t> du </a:t>
            </a:r>
            <a:r>
              <a:rPr lang="en-US" sz="1800" dirty="0" err="1"/>
              <a:t>Quercy</a:t>
            </a:r>
            <a:endParaRPr lang="fr-FR" sz="1800" dirty="0"/>
          </a:p>
        </p:txBody>
      </p:sp>
      <p:sp>
        <p:nvSpPr>
          <p:cNvPr id="5" name="Espace réservé du numéro de diapositive 4"/>
          <p:cNvSpPr>
            <a:spLocks noGrp="1"/>
          </p:cNvSpPr>
          <p:nvPr>
            <p:ph type="sldNum" sz="quarter" idx="4294967295"/>
          </p:nvPr>
        </p:nvSpPr>
        <p:spPr>
          <a:xfrm>
            <a:off x="11329200" y="6627600"/>
            <a:ext cx="622800" cy="252000"/>
          </a:xfrm>
        </p:spPr>
        <p:txBody>
          <a:bodyPr/>
          <a:lstStyle/>
          <a:p>
            <a:fld id="{25C2B4D8-995E-4848-8CF7-79E2342D91ED}" type="slidenum">
              <a:rPr lang="fr-FR" smtClean="0"/>
              <a:t>1</a:t>
            </a:fld>
            <a:endParaRPr lang="fr-FR"/>
          </a:p>
        </p:txBody>
      </p:sp>
    </p:spTree>
    <p:extLst>
      <p:ext uri="{BB962C8B-B14F-4D97-AF65-F5344CB8AC3E}">
        <p14:creationId xmlns:p14="http://schemas.microsoft.com/office/powerpoint/2010/main" val="2307944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0590" y="0"/>
            <a:ext cx="10971372" cy="1143265"/>
          </a:xfrm>
        </p:spPr>
        <p:txBody>
          <a:bodyPr>
            <a:noAutofit/>
          </a:bodyPr>
          <a:lstStyle/>
          <a:p>
            <a:r>
              <a:rPr lang="fr-FR" sz="3600" dirty="0">
                <a:solidFill>
                  <a:schemeClr val="accent1"/>
                </a:solidFill>
              </a:rPr>
              <a:t>O</a:t>
            </a:r>
            <a:r>
              <a:rPr lang="fr-FR" sz="3600" dirty="0" smtClean="0">
                <a:solidFill>
                  <a:schemeClr val="accent1"/>
                </a:solidFill>
              </a:rPr>
              <a:t>rientations du SDAGE</a:t>
            </a:r>
            <a:endParaRPr lang="fr-FR" sz="3600" dirty="0"/>
          </a:p>
        </p:txBody>
      </p:sp>
      <p:sp>
        <p:nvSpPr>
          <p:cNvPr id="3" name="Espace réservé du contenu 2"/>
          <p:cNvSpPr>
            <a:spLocks noGrp="1"/>
          </p:cNvSpPr>
          <p:nvPr>
            <p:ph idx="1"/>
          </p:nvPr>
        </p:nvSpPr>
        <p:spPr>
          <a:xfrm>
            <a:off x="0" y="910421"/>
            <a:ext cx="6095206" cy="2375357"/>
          </a:xfrm>
        </p:spPr>
        <p:txBody>
          <a:bodyPr>
            <a:normAutofit fontScale="62500" lnSpcReduction="20000"/>
          </a:bodyPr>
          <a:lstStyle/>
          <a:p>
            <a:pPr marL="0" indent="0">
              <a:lnSpc>
                <a:spcPct val="120000"/>
              </a:lnSpc>
              <a:buNone/>
            </a:pPr>
            <a:r>
              <a:rPr lang="fr-FR" sz="2800" b="1" dirty="0" smtClean="0"/>
              <a:t>C17 - Améliorer </a:t>
            </a:r>
            <a:r>
              <a:rPr lang="fr-FR" sz="2800" b="1" dirty="0"/>
              <a:t>la gestion quantitative des services d'eau potable et </a:t>
            </a:r>
            <a:r>
              <a:rPr lang="fr-FR" sz="2800" b="1" dirty="0" smtClean="0"/>
              <a:t>limiter </a:t>
            </a:r>
            <a:r>
              <a:rPr lang="fr-FR" sz="2800" b="1" dirty="0"/>
              <a:t>l'impact de leurs prélèvements</a:t>
            </a:r>
            <a:endParaRPr lang="fr-FR" sz="2800" b="1" dirty="0" smtClean="0"/>
          </a:p>
          <a:p>
            <a:pPr algn="just">
              <a:lnSpc>
                <a:spcPct val="120000"/>
              </a:lnSpc>
            </a:pPr>
            <a:r>
              <a:rPr lang="fr-FR" dirty="0" smtClean="0"/>
              <a:t>inciter </a:t>
            </a:r>
            <a:r>
              <a:rPr lang="fr-FR" dirty="0"/>
              <a:t>les </a:t>
            </a:r>
            <a:r>
              <a:rPr lang="fr-FR" dirty="0" smtClean="0"/>
              <a:t>collectivités…à </a:t>
            </a:r>
            <a:r>
              <a:rPr lang="fr-FR" dirty="0"/>
              <a:t>lancer des études d’évaluation régulière de leurs vulnérabilités, notamment au manque d’eau du fait du </a:t>
            </a:r>
            <a:r>
              <a:rPr lang="fr-FR" dirty="0" smtClean="0"/>
              <a:t>changement </a:t>
            </a:r>
            <a:r>
              <a:rPr lang="fr-FR" dirty="0"/>
              <a:t>climatique et de l’évolution possible de la </a:t>
            </a:r>
            <a:r>
              <a:rPr lang="fr-FR" dirty="0" smtClean="0"/>
              <a:t>population</a:t>
            </a:r>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10</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214" y="909514"/>
            <a:ext cx="5943868"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8576" y="2830356"/>
            <a:ext cx="2701953" cy="3819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Espace réservé du contenu 2"/>
          <p:cNvSpPr txBox="1">
            <a:spLocks/>
          </p:cNvSpPr>
          <p:nvPr/>
        </p:nvSpPr>
        <p:spPr>
          <a:xfrm>
            <a:off x="5231110" y="3933850"/>
            <a:ext cx="6768752" cy="2303500"/>
          </a:xfrm>
          <a:prstGeom prst="rect">
            <a:avLst/>
          </a:prstGeom>
        </p:spPr>
        <p:txBody>
          <a:bodyPr vert="horz" lIns="108850" tIns="54425" rIns="108850" bIns="54425" rtlCol="0">
            <a:normAutofit fontScale="62500" lnSpcReduction="20000"/>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algn="just">
              <a:lnSpc>
                <a:spcPct val="120000"/>
              </a:lnSpc>
            </a:pPr>
            <a:r>
              <a:rPr lang="fr-FR" dirty="0" smtClean="0"/>
              <a:t>généraliser ou actualiser les Schéma Directeurs d’Alimentation en Eau potable afin d’identifier les secteurs dans lesquels l’approvisionnement en eau potable est particulièrement menacé dès aujourd’hui par la baisse des débits d’étiage ou la baisse du niveau des nappes, pour anticiper les situations de </a:t>
            </a:r>
            <a:r>
              <a:rPr lang="fr-FR" dirty="0" smtClean="0"/>
              <a:t>crise</a:t>
            </a:r>
            <a:endParaRPr lang="fr-FR" dirty="0"/>
          </a:p>
          <a:p>
            <a:endParaRPr lang="fr-FR" sz="2800" dirty="0"/>
          </a:p>
        </p:txBody>
      </p:sp>
    </p:spTree>
    <p:extLst>
      <p:ext uri="{BB962C8B-B14F-4D97-AF65-F5344CB8AC3E}">
        <p14:creationId xmlns:p14="http://schemas.microsoft.com/office/powerpoint/2010/main" val="3361598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98662" y="0"/>
            <a:ext cx="6408712" cy="1036637"/>
          </a:xfrm>
        </p:spPr>
        <p:txBody>
          <a:bodyPr>
            <a:noAutofit/>
          </a:bodyPr>
          <a:lstStyle/>
          <a:p>
            <a:pPr algn="l"/>
            <a:r>
              <a:rPr lang="fr-FR" sz="3600" dirty="0">
                <a:solidFill>
                  <a:schemeClr val="accent1"/>
                </a:solidFill>
              </a:rPr>
              <a:t>O</a:t>
            </a:r>
            <a:r>
              <a:rPr lang="fr-FR" sz="3600" dirty="0" smtClean="0">
                <a:solidFill>
                  <a:schemeClr val="accent1"/>
                </a:solidFill>
              </a:rPr>
              <a:t>rientations du SDAGE</a:t>
            </a:r>
            <a:endParaRPr lang="fr-FR" sz="36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11</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1180" y="-199"/>
            <a:ext cx="3512711" cy="5230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Espace réservé du contenu 2"/>
          <p:cNvSpPr txBox="1">
            <a:spLocks/>
          </p:cNvSpPr>
          <p:nvPr/>
        </p:nvSpPr>
        <p:spPr>
          <a:xfrm>
            <a:off x="334566" y="868475"/>
            <a:ext cx="7848872" cy="864095"/>
          </a:xfrm>
          <a:prstGeom prst="rect">
            <a:avLst/>
          </a:prstGeom>
        </p:spPr>
        <p:txBody>
          <a:bodyPr vert="horz" lIns="108850" tIns="54425" rIns="108850" bIns="54425" rtlCol="0">
            <a:normAutofit/>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fr-FR" sz="2000" b="1" dirty="0" smtClean="0"/>
              <a:t>C24 </a:t>
            </a:r>
            <a:r>
              <a:rPr lang="fr-FR" sz="2000" b="1" dirty="0"/>
              <a:t>- Expérimenter </a:t>
            </a:r>
            <a:r>
              <a:rPr lang="fr-FR" sz="2400" b="1" dirty="0"/>
              <a:t>des</a:t>
            </a:r>
            <a:r>
              <a:rPr lang="fr-FR" sz="2000" b="1" dirty="0"/>
              <a:t> dispositifs utilisant la capacité régulatrice des </a:t>
            </a:r>
            <a:r>
              <a:rPr lang="fr-FR" sz="2000" b="1" dirty="0" smtClean="0"/>
              <a:t>nappes</a:t>
            </a:r>
            <a:endParaRPr lang="fr-FR" sz="2000" b="1" dirty="0"/>
          </a:p>
        </p:txBody>
      </p:sp>
      <p:sp>
        <p:nvSpPr>
          <p:cNvPr id="8" name="Espace réservé du contenu 2"/>
          <p:cNvSpPr>
            <a:spLocks noGrp="1"/>
          </p:cNvSpPr>
          <p:nvPr>
            <p:ph idx="1"/>
          </p:nvPr>
        </p:nvSpPr>
        <p:spPr>
          <a:xfrm>
            <a:off x="8903518" y="5229994"/>
            <a:ext cx="3286895" cy="792088"/>
          </a:xfrm>
        </p:spPr>
        <p:txBody>
          <a:bodyPr>
            <a:normAutofit fontScale="47500" lnSpcReduction="20000"/>
          </a:bodyPr>
          <a:lstStyle/>
          <a:p>
            <a:pPr marL="0" indent="0">
              <a:buNone/>
            </a:pPr>
            <a:r>
              <a:rPr lang="fr-FR" sz="2400" b="1" dirty="0" smtClean="0"/>
              <a:t>ASTRUC et al., 1988 - Le </a:t>
            </a:r>
            <a:r>
              <a:rPr lang="fr-FR" sz="2400" b="1" dirty="0"/>
              <a:t>karst : des réserves en eau qu'il faut savoir utiliser. Application à la région Midi-Pyrénées. </a:t>
            </a:r>
            <a:r>
              <a:rPr lang="fr-FR" sz="2400" b="1" dirty="0" smtClean="0"/>
              <a:t>Revue Adour-Garonne</a:t>
            </a:r>
            <a:r>
              <a:rPr lang="fr-FR" sz="2400" b="1" dirty="0"/>
              <a:t>, n°40, pp. 53-57.</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662" y="4426118"/>
            <a:ext cx="5348809" cy="2130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6974" y="2024891"/>
            <a:ext cx="4781405" cy="2018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Espace réservé du contenu 2"/>
          <p:cNvSpPr txBox="1">
            <a:spLocks/>
          </p:cNvSpPr>
          <p:nvPr/>
        </p:nvSpPr>
        <p:spPr>
          <a:xfrm>
            <a:off x="262558" y="1702701"/>
            <a:ext cx="3894210" cy="2663197"/>
          </a:xfrm>
          <a:prstGeom prst="rect">
            <a:avLst/>
          </a:prstGeom>
        </p:spPr>
        <p:txBody>
          <a:bodyPr vert="horz" lIns="108850" tIns="54425" rIns="108850" bIns="54425" rtlCol="0">
            <a:normAutofit fontScale="62500" lnSpcReduction="20000"/>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r>
              <a:rPr lang="fr-FR" sz="2800" dirty="0" smtClean="0"/>
              <a:t>augmenter </a:t>
            </a:r>
            <a:r>
              <a:rPr lang="fr-FR" sz="2800" dirty="0"/>
              <a:t>localement la recharge</a:t>
            </a:r>
          </a:p>
          <a:p>
            <a:r>
              <a:rPr lang="fr-FR" sz="2800" dirty="0"/>
              <a:t>ralentir la vidange des nappes</a:t>
            </a:r>
          </a:p>
          <a:p>
            <a:r>
              <a:rPr lang="fr-FR" sz="2800" dirty="0"/>
              <a:t>mettre à profit certaines </a:t>
            </a:r>
            <a:r>
              <a:rPr lang="fr-FR" dirty="0"/>
              <a:t>configurations</a:t>
            </a:r>
            <a:r>
              <a:rPr lang="fr-FR" sz="2800" dirty="0"/>
              <a:t> où une nappe libre présente un stock important situé sous le niveau de ses exutoires naturels</a:t>
            </a:r>
          </a:p>
          <a:p>
            <a:endParaRPr lang="fr-FR" sz="2800" dirty="0"/>
          </a:p>
        </p:txBody>
      </p:sp>
    </p:spTree>
    <p:extLst>
      <p:ext uri="{BB962C8B-B14F-4D97-AF65-F5344CB8AC3E}">
        <p14:creationId xmlns:p14="http://schemas.microsoft.com/office/powerpoint/2010/main" val="817005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25C2B4D8-995E-4848-8CF7-79E2342D91ED}" type="slidenum">
              <a:rPr lang="fr-FR" smtClean="0"/>
              <a:t>12</a:t>
            </a:fld>
            <a:endParaRPr lang="fr-FR"/>
          </a:p>
        </p:txBody>
      </p:sp>
      <p:sp>
        <p:nvSpPr>
          <p:cNvPr id="6" name="Titre 1"/>
          <p:cNvSpPr txBox="1">
            <a:spLocks/>
          </p:cNvSpPr>
          <p:nvPr/>
        </p:nvSpPr>
        <p:spPr>
          <a:xfrm>
            <a:off x="902849" y="384759"/>
            <a:ext cx="10384714" cy="89603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3490539">
              <a:defRPr sz="1800" b="0" i="0" u="none" strike="noStrike" kern="0" cap="none" spc="0" baseline="0">
                <a:solidFill>
                  <a:srgbClr val="000000"/>
                </a:solidFill>
                <a:uFillTx/>
              </a:defRPr>
            </a:pPr>
            <a:r>
              <a:rPr lang="fr-FR" sz="3200" b="1" kern="0" dirty="0" smtClean="0">
                <a:solidFill>
                  <a:srgbClr val="4472C4"/>
                </a:solidFill>
                <a:latin typeface="Arial" panose="020B0604020202020204" pitchFamily="34" charset="0"/>
                <a:cs typeface="Arial" panose="020B0604020202020204" pitchFamily="34" charset="0"/>
              </a:rPr>
              <a:t>Stratégie </a:t>
            </a:r>
            <a:r>
              <a:rPr lang="fr-FR" sz="3200" b="1" kern="0" dirty="0">
                <a:solidFill>
                  <a:srgbClr val="4472C4"/>
                </a:solidFill>
                <a:latin typeface="Arial" panose="020B0604020202020204" pitchFamily="34" charset="0"/>
                <a:cs typeface="Arial" panose="020B0604020202020204" pitchFamily="34" charset="0"/>
              </a:rPr>
              <a:t>du bassin pour l’AEP du </a:t>
            </a:r>
            <a:r>
              <a:rPr lang="fr-FR" sz="3200" b="1" kern="0" dirty="0" smtClean="0">
                <a:solidFill>
                  <a:srgbClr val="4472C4"/>
                </a:solidFill>
                <a:latin typeface="Arial" panose="020B0604020202020204" pitchFamily="34" charset="0"/>
                <a:cs typeface="Arial" panose="020B0604020202020204" pitchFamily="34" charset="0"/>
              </a:rPr>
              <a:t>futur</a:t>
            </a:r>
          </a:p>
          <a:p>
            <a:pPr algn="ctr" defTabSz="3490539">
              <a:defRPr sz="1800" b="0" i="0" u="none" strike="noStrike" kern="0" cap="none" spc="0" baseline="0">
                <a:solidFill>
                  <a:srgbClr val="000000"/>
                </a:solidFill>
                <a:uFillTx/>
              </a:defRPr>
            </a:pPr>
            <a:r>
              <a:rPr lang="fr-FR" sz="3200" b="1" kern="0" dirty="0" smtClean="0">
                <a:solidFill>
                  <a:srgbClr val="4472C4"/>
                </a:solidFill>
                <a:latin typeface="Arial" panose="020B0604020202020204" pitchFamily="34" charset="0"/>
                <a:cs typeface="Arial" panose="020B0604020202020204" pitchFamily="34" charset="0"/>
              </a:rPr>
              <a:t>Quelle </a:t>
            </a:r>
            <a:r>
              <a:rPr lang="fr-FR" sz="3200" b="1" kern="0" dirty="0">
                <a:solidFill>
                  <a:srgbClr val="4472C4"/>
                </a:solidFill>
                <a:latin typeface="Arial" panose="020B0604020202020204" pitchFamily="34" charset="0"/>
                <a:cs typeface="Arial" panose="020B0604020202020204" pitchFamily="34" charset="0"/>
              </a:rPr>
              <a:t>alimentation en eau potable pour demain ?</a:t>
            </a:r>
            <a:r>
              <a:rPr lang="fr-FR" sz="1800" b="1" kern="0" dirty="0">
                <a:solidFill>
                  <a:srgbClr val="4472C4"/>
                </a:solidFill>
                <a:latin typeface="Arial" panose="020B0604020202020204" pitchFamily="34" charset="0"/>
                <a:cs typeface="Arial" panose="020B0604020202020204" pitchFamily="34" charset="0"/>
              </a:rPr>
              <a:t> </a:t>
            </a:r>
          </a:p>
        </p:txBody>
      </p:sp>
      <p:sp>
        <p:nvSpPr>
          <p:cNvPr id="7" name="Espace réservé du texte 2"/>
          <p:cNvSpPr txBox="1">
            <a:spLocks/>
          </p:cNvSpPr>
          <p:nvPr/>
        </p:nvSpPr>
        <p:spPr>
          <a:xfrm>
            <a:off x="478582" y="1522988"/>
            <a:ext cx="9621564" cy="5335012"/>
          </a:xfrm>
          <a:prstGeom prst="rect">
            <a:avLst/>
          </a:prstGeom>
          <a:ln/>
        </p:spPr>
        <p:txBody>
          <a:bodyP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Un horizon: 2050 </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en lien avec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les projets Explore </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(OFB</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et Recharge </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BRGM)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2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échelles de travail </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bassin et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locale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Les ressources seront-elles en quantité suffisante face aux changements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 quels </a:t>
            </a: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besoins</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fr-FR" sz="2400" b="0" i="0" u="none" strike="noStrike" kern="1200" cap="none" spc="0" normalizeH="0" baseline="0" noProof="0" dirty="0">
                <a:ln>
                  <a:noFill/>
                </a:ln>
                <a:solidFill>
                  <a:srgbClr val="181717"/>
                </a:solidFill>
                <a:effectLst/>
                <a:uLnTx/>
                <a:uFillTx/>
                <a:latin typeface="Calibri" panose="020F0502020204030204"/>
                <a:ea typeface="+mn-ea"/>
                <a:cs typeface="+mn-cs"/>
              </a:rPr>
              <a:t>(+</a:t>
            </a:r>
            <a:r>
              <a:rPr kumimoji="0" lang="fr-FR" sz="2400" b="0" i="0" u="none" strike="noStrike" kern="1200" cap="none" spc="0" normalizeH="0" baseline="0" noProof="0" dirty="0" smtClean="0">
                <a:ln>
                  <a:noFill/>
                </a:ln>
                <a:solidFill>
                  <a:srgbClr val="181717"/>
                </a:solidFill>
                <a:effectLst/>
                <a:uLnTx/>
                <a:uFillTx/>
                <a:latin typeface="Calibri" panose="020F0502020204030204"/>
                <a:ea typeface="+mn-ea"/>
                <a:cs typeface="+mn-cs"/>
              </a:rPr>
              <a:t>1.2 </a:t>
            </a:r>
            <a:r>
              <a:rPr kumimoji="0" lang="fr-FR" sz="2400" b="0" i="0" u="none" strike="noStrike" kern="1200" cap="none" spc="0" normalizeH="0" baseline="0" noProof="0" dirty="0">
                <a:ln>
                  <a:noFill/>
                </a:ln>
                <a:solidFill>
                  <a:srgbClr val="181717"/>
                </a:solidFill>
                <a:effectLst/>
                <a:uLnTx/>
                <a:uFillTx/>
                <a:latin typeface="Calibri" panose="020F0502020204030204"/>
                <a:ea typeface="+mn-ea"/>
                <a:cs typeface="+mn-cs"/>
              </a:rPr>
              <a:t>millions </a:t>
            </a:r>
            <a:r>
              <a:rPr kumimoji="0" lang="fr-FR" sz="2400" b="0" i="0" u="none" strike="noStrike" kern="1200" cap="none" spc="0" normalizeH="0" baseline="0" noProof="0" dirty="0" smtClean="0">
                <a:ln>
                  <a:noFill/>
                </a:ln>
                <a:solidFill>
                  <a:srgbClr val="181717"/>
                </a:solidFill>
                <a:effectLst/>
                <a:uLnTx/>
                <a:uFillTx/>
                <a:latin typeface="Calibri" panose="020F0502020204030204"/>
                <a:ea typeface="+mn-ea"/>
                <a:cs typeface="+mn-cs"/>
              </a:rPr>
              <a:t>d’habitants, </a:t>
            </a:r>
            <a:r>
              <a:rPr kumimoji="0" lang="fr-FR" sz="2400" b="0" i="0" u="none" strike="noStrike" kern="1200" cap="none" spc="0" normalizeH="0" baseline="0" noProof="0" dirty="0">
                <a:ln>
                  <a:noFill/>
                </a:ln>
                <a:solidFill>
                  <a:srgbClr val="181717"/>
                </a:solidFill>
                <a:effectLst/>
                <a:uLnTx/>
                <a:uFillTx/>
                <a:latin typeface="Calibri" panose="020F0502020204030204"/>
                <a:ea typeface="+mn-ea"/>
                <a:cs typeface="+mn-cs"/>
              </a:rPr>
              <a:t>+20</a:t>
            </a:r>
            <a:r>
              <a:rPr kumimoji="0" lang="fr-FR" sz="2400" b="0" i="0" u="none" strike="noStrike" kern="1200" cap="none" spc="0" normalizeH="0" baseline="0" noProof="0" dirty="0" smtClean="0">
                <a:ln>
                  <a:noFill/>
                </a:ln>
                <a:solidFill>
                  <a:srgbClr val="181717"/>
                </a:solidFill>
                <a:effectLst/>
                <a:uLnTx/>
                <a:uFillTx/>
                <a:latin typeface="Calibri" panose="020F0502020204030204"/>
                <a:ea typeface="+mn-ea"/>
                <a:cs typeface="+mn-cs"/>
              </a:rPr>
              <a:t>%)</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 quelles </a:t>
            </a: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ressources</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fr-FR" sz="2400" b="0" i="0" u="none" strike="noStrike" kern="1200" cap="none" spc="0" normalizeH="0" baseline="0" noProof="0" dirty="0">
                <a:ln>
                  <a:noFill/>
                </a:ln>
                <a:solidFill>
                  <a:srgbClr val="181717"/>
                </a:solidFill>
                <a:effectLst/>
                <a:uLnTx/>
                <a:uFillTx/>
                <a:latin typeface="Calibri" panose="020F0502020204030204"/>
                <a:ea typeface="+mn-ea"/>
                <a:cs typeface="+mn-cs"/>
              </a:rPr>
              <a:t>(-10 à -40% du débit des </a:t>
            </a:r>
            <a:r>
              <a:rPr kumimoji="0" lang="fr-FR" sz="2400" b="0" i="0" u="none" strike="noStrike" kern="1200" cap="none" spc="0" normalizeH="0" baseline="0" noProof="0" dirty="0" smtClean="0">
                <a:ln>
                  <a:noFill/>
                </a:ln>
                <a:solidFill>
                  <a:srgbClr val="181717"/>
                </a:solidFill>
                <a:effectLst/>
                <a:uLnTx/>
                <a:uFillTx/>
                <a:latin typeface="Calibri" panose="020F0502020204030204"/>
                <a:ea typeface="+mn-ea"/>
                <a:cs typeface="+mn-cs"/>
              </a:rPr>
              <a:t>rivières)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srgbClr val="181717"/>
              </a:solidFill>
              <a:effectLst/>
              <a:uLnTx/>
              <a:uFillTx/>
              <a:latin typeface="Calibri" panose="020F0502020204030204"/>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smtClean="0">
                <a:ln>
                  <a:noFill/>
                </a:ln>
                <a:solidFill>
                  <a:srgbClr val="4472C4"/>
                </a:solidFill>
                <a:effectLst/>
                <a:uLnTx/>
                <a:uFillTx/>
                <a:latin typeface="Calibri" panose="020F0502020204030204"/>
                <a:ea typeface="+mn-ea"/>
                <a:cs typeface="+mn-cs"/>
              </a:rPr>
              <a:t>Oui: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la </a:t>
            </a: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qualité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de la ressource est-elle ou va t-elle se dégrader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(le </a:t>
            </a:r>
            <a:r>
              <a:rPr kumimoji="0" lang="fr-FR" sz="2400" b="0" i="0" u="none" strike="noStrike" kern="1200" cap="none" spc="0" normalizeH="0" baseline="0" noProof="0" dirty="0" smtClean="0">
                <a:ln>
                  <a:noFill/>
                </a:ln>
                <a:solidFill>
                  <a:srgbClr val="181717"/>
                </a:solidFill>
                <a:effectLst/>
                <a:uLnTx/>
                <a:uFillTx/>
                <a:latin typeface="Calibri" panose="020F0502020204030204"/>
                <a:ea typeface="+mn-ea"/>
                <a:cs typeface="+mn-cs"/>
              </a:rPr>
              <a:t>principal enjeu reste celui d’</a:t>
            </a:r>
            <a:r>
              <a:rPr kumimoji="0" lang="fr-FR" sz="2400" b="1" i="0" u="none" strike="noStrike" kern="1200" cap="none" spc="0" normalizeH="0" baseline="0" noProof="0" dirty="0" smtClean="0">
                <a:ln>
                  <a:noFill/>
                </a:ln>
                <a:solidFill>
                  <a:srgbClr val="181717"/>
                </a:solidFill>
                <a:effectLst/>
                <a:uLnTx/>
                <a:uFillTx/>
                <a:latin typeface="Calibri" panose="020F0502020204030204"/>
                <a:ea typeface="+mn-ea"/>
                <a:cs typeface="+mn-cs"/>
              </a:rPr>
              <a:t>arrêter la dégradation de la qualité)</a:t>
            </a:r>
            <a:endPar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smtClean="0">
                <a:ln>
                  <a:noFill/>
                </a:ln>
                <a:solidFill>
                  <a:srgbClr val="4472C4"/>
                </a:solidFill>
                <a:effectLst/>
                <a:uLnTx/>
                <a:uFillTx/>
                <a:latin typeface="Calibri" panose="020F0502020204030204"/>
                <a:ea typeface="+mn-ea"/>
                <a:cs typeface="+mn-cs"/>
              </a:rPr>
              <a:t>Non: </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ai-je une solution à proximité (</a:t>
            </a: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ressource de substitution</a:t>
            </a: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interconnexion, coût)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ZoneTexte 7"/>
          <p:cNvSpPr txBox="1"/>
          <p:nvPr/>
        </p:nvSpPr>
        <p:spPr>
          <a:xfrm>
            <a:off x="10754776" y="2212712"/>
            <a:ext cx="108012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Oui /Non</a:t>
            </a:r>
          </a:p>
        </p:txBody>
      </p:sp>
      <p:sp>
        <p:nvSpPr>
          <p:cNvPr id="9" name="ZoneTexte 8"/>
          <p:cNvSpPr txBox="1"/>
          <p:nvPr/>
        </p:nvSpPr>
        <p:spPr>
          <a:xfrm>
            <a:off x="10935304" y="2716768"/>
            <a:ext cx="288032" cy="369332"/>
          </a:xfrm>
          <a:prstGeom prst="rect">
            <a:avLst/>
          </a:prstGeom>
          <a:solidFill>
            <a:srgbClr val="92D05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0</a:t>
            </a:r>
          </a:p>
        </p:txBody>
      </p:sp>
      <p:sp>
        <p:nvSpPr>
          <p:cNvPr id="10" name="ZoneTexte 9"/>
          <p:cNvSpPr txBox="1"/>
          <p:nvPr/>
        </p:nvSpPr>
        <p:spPr>
          <a:xfrm>
            <a:off x="11367352" y="2716768"/>
            <a:ext cx="288032" cy="369332"/>
          </a:xfrm>
          <a:prstGeom prst="rect">
            <a:avLst/>
          </a:prstGeom>
          <a:solidFill>
            <a:srgbClr val="FF00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1</a:t>
            </a:r>
          </a:p>
        </p:txBody>
      </p:sp>
      <p:sp>
        <p:nvSpPr>
          <p:cNvPr id="11" name="ZoneTexte 10"/>
          <p:cNvSpPr txBox="1"/>
          <p:nvPr/>
        </p:nvSpPr>
        <p:spPr>
          <a:xfrm>
            <a:off x="10935304" y="3292832"/>
            <a:ext cx="288032" cy="369332"/>
          </a:xfrm>
          <a:prstGeom prst="rect">
            <a:avLst/>
          </a:prstGeom>
          <a:solidFill>
            <a:srgbClr val="92D05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0</a:t>
            </a:r>
          </a:p>
        </p:txBody>
      </p:sp>
      <p:sp>
        <p:nvSpPr>
          <p:cNvPr id="12" name="ZoneTexte 11"/>
          <p:cNvSpPr txBox="1"/>
          <p:nvPr/>
        </p:nvSpPr>
        <p:spPr>
          <a:xfrm>
            <a:off x="11367352" y="3292832"/>
            <a:ext cx="288032" cy="369332"/>
          </a:xfrm>
          <a:prstGeom prst="rect">
            <a:avLst/>
          </a:prstGeom>
          <a:solidFill>
            <a:srgbClr val="FF00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1</a:t>
            </a:r>
          </a:p>
        </p:txBody>
      </p:sp>
      <p:sp>
        <p:nvSpPr>
          <p:cNvPr id="13" name="ZoneTexte 12"/>
          <p:cNvSpPr txBox="1"/>
          <p:nvPr/>
        </p:nvSpPr>
        <p:spPr>
          <a:xfrm>
            <a:off x="10935304" y="3940904"/>
            <a:ext cx="288032" cy="369332"/>
          </a:xfrm>
          <a:prstGeom prst="rect">
            <a:avLst/>
          </a:prstGeom>
          <a:solidFill>
            <a:srgbClr val="92D05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0</a:t>
            </a:r>
          </a:p>
        </p:txBody>
      </p:sp>
      <p:sp>
        <p:nvSpPr>
          <p:cNvPr id="14" name="ZoneTexte 13"/>
          <p:cNvSpPr txBox="1"/>
          <p:nvPr/>
        </p:nvSpPr>
        <p:spPr>
          <a:xfrm>
            <a:off x="11367352" y="3940904"/>
            <a:ext cx="288032" cy="369332"/>
          </a:xfrm>
          <a:prstGeom prst="rect">
            <a:avLst/>
          </a:prstGeom>
          <a:solidFill>
            <a:srgbClr val="FF00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1</a:t>
            </a:r>
          </a:p>
        </p:txBody>
      </p:sp>
      <p:cxnSp>
        <p:nvCxnSpPr>
          <p:cNvPr id="15" name="Connecteur droit 14"/>
          <p:cNvCxnSpPr/>
          <p:nvPr/>
        </p:nvCxnSpPr>
        <p:spPr>
          <a:xfrm>
            <a:off x="10610760" y="4454252"/>
            <a:ext cx="1296144" cy="0"/>
          </a:xfrm>
          <a:prstGeom prst="line">
            <a:avLst/>
          </a:prstGeom>
          <a:noFill/>
          <a:ln w="6350" cap="flat" cmpd="sng" algn="ctr">
            <a:solidFill>
              <a:sysClr val="windowText" lastClr="000000"/>
            </a:solidFill>
            <a:prstDash val="solid"/>
            <a:miter lim="800000"/>
          </a:ln>
          <a:effectLst/>
        </p:spPr>
      </p:cxnSp>
      <p:sp>
        <p:nvSpPr>
          <p:cNvPr id="16" name="ZoneTexte 15"/>
          <p:cNvSpPr txBox="1"/>
          <p:nvPr/>
        </p:nvSpPr>
        <p:spPr>
          <a:xfrm>
            <a:off x="10610760" y="4382244"/>
            <a:ext cx="145574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Vulnérabilité</a:t>
            </a:r>
          </a:p>
        </p:txBody>
      </p:sp>
      <p:sp>
        <p:nvSpPr>
          <p:cNvPr id="17" name="ZoneTexte 16"/>
          <p:cNvSpPr txBox="1"/>
          <p:nvPr/>
        </p:nvSpPr>
        <p:spPr>
          <a:xfrm>
            <a:off x="11151328" y="3004800"/>
            <a:ext cx="32454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a:t>
            </a:r>
          </a:p>
        </p:txBody>
      </p:sp>
      <p:sp>
        <p:nvSpPr>
          <p:cNvPr id="18" name="ZoneTexte 17"/>
          <p:cNvSpPr txBox="1"/>
          <p:nvPr/>
        </p:nvSpPr>
        <p:spPr>
          <a:xfrm>
            <a:off x="11151328" y="3662164"/>
            <a:ext cx="32454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a:t>
            </a:r>
          </a:p>
        </p:txBody>
      </p:sp>
      <p:sp>
        <p:nvSpPr>
          <p:cNvPr id="19" name="ZoneTexte 18"/>
          <p:cNvSpPr txBox="1"/>
          <p:nvPr/>
        </p:nvSpPr>
        <p:spPr>
          <a:xfrm>
            <a:off x="10610760" y="4742284"/>
            <a:ext cx="288032" cy="369332"/>
          </a:xfrm>
          <a:prstGeom prst="rect">
            <a:avLst/>
          </a:prstGeom>
          <a:solidFill>
            <a:srgbClr val="92D05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0</a:t>
            </a:r>
          </a:p>
        </p:txBody>
      </p:sp>
      <p:sp>
        <p:nvSpPr>
          <p:cNvPr id="20" name="ZoneTexte 19"/>
          <p:cNvSpPr txBox="1"/>
          <p:nvPr/>
        </p:nvSpPr>
        <p:spPr>
          <a:xfrm>
            <a:off x="10970800" y="4742284"/>
            <a:ext cx="288032" cy="369332"/>
          </a:xfrm>
          <a:prstGeom prst="rect">
            <a:avLst/>
          </a:prstGeom>
          <a:solidFill>
            <a:srgbClr val="FFFF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1</a:t>
            </a:r>
          </a:p>
        </p:txBody>
      </p:sp>
      <p:sp>
        <p:nvSpPr>
          <p:cNvPr id="21" name="ZoneTexte 20"/>
          <p:cNvSpPr txBox="1"/>
          <p:nvPr/>
        </p:nvSpPr>
        <p:spPr>
          <a:xfrm>
            <a:off x="11330840" y="4742284"/>
            <a:ext cx="288032" cy="369332"/>
          </a:xfrm>
          <a:prstGeom prst="rect">
            <a:avLst/>
          </a:prstGeom>
          <a:solidFill>
            <a:srgbClr val="FFC0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2</a:t>
            </a:r>
          </a:p>
        </p:txBody>
      </p:sp>
      <p:sp>
        <p:nvSpPr>
          <p:cNvPr id="22" name="ZoneTexte 21"/>
          <p:cNvSpPr txBox="1"/>
          <p:nvPr/>
        </p:nvSpPr>
        <p:spPr>
          <a:xfrm>
            <a:off x="11690880" y="4742284"/>
            <a:ext cx="288032" cy="369332"/>
          </a:xfrm>
          <a:prstGeom prst="rect">
            <a:avLst/>
          </a:prstGeom>
          <a:solidFill>
            <a:srgbClr val="FF0000"/>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prstClr val="black"/>
                </a:solidFill>
                <a:effectLst/>
                <a:uLnTx/>
                <a:uFillTx/>
              </a:rPr>
              <a:t>3</a:t>
            </a:r>
          </a:p>
        </p:txBody>
      </p:sp>
      <p:sp>
        <p:nvSpPr>
          <p:cNvPr id="23" name="Accolade fermante 22"/>
          <p:cNvSpPr/>
          <p:nvPr/>
        </p:nvSpPr>
        <p:spPr>
          <a:xfrm>
            <a:off x="8266748" y="3054375"/>
            <a:ext cx="204951" cy="697637"/>
          </a:xfrm>
          <a:prstGeom prst="righ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24" name="ZoneTexte 23"/>
          <p:cNvSpPr txBox="1"/>
          <p:nvPr/>
        </p:nvSpPr>
        <p:spPr>
          <a:xfrm>
            <a:off x="8521526" y="3180696"/>
            <a:ext cx="1697620"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2400" b="1" i="0" u="none" strike="noStrike" kern="0" cap="none" spc="0" normalizeH="0" baseline="0" noProof="0" dirty="0" smtClean="0">
                <a:ln>
                  <a:noFill/>
                </a:ln>
                <a:solidFill>
                  <a:prstClr val="black"/>
                </a:solidFill>
                <a:effectLst/>
                <a:uLnTx/>
                <a:uFillTx/>
              </a:rPr>
              <a:t>Quel bilan ?</a:t>
            </a:r>
          </a:p>
        </p:txBody>
      </p:sp>
      <p:sp>
        <p:nvSpPr>
          <p:cNvPr id="25"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Tree>
    <p:extLst>
      <p:ext uri="{BB962C8B-B14F-4D97-AF65-F5344CB8AC3E}">
        <p14:creationId xmlns:p14="http://schemas.microsoft.com/office/powerpoint/2010/main" val="19037587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25C2B4D8-995E-4848-8CF7-79E2342D91ED}" type="slidenum">
              <a:rPr lang="fr-FR" smtClean="0"/>
              <a:t>13</a:t>
            </a:fld>
            <a:endParaRPr lang="fr-FR"/>
          </a:p>
        </p:txBody>
      </p:sp>
      <p:grpSp>
        <p:nvGrpSpPr>
          <p:cNvPr id="8" name="Groupe 7"/>
          <p:cNvGrpSpPr/>
          <p:nvPr/>
        </p:nvGrpSpPr>
        <p:grpSpPr>
          <a:xfrm>
            <a:off x="6156830" y="1099705"/>
            <a:ext cx="5960908" cy="4951803"/>
            <a:chOff x="2182264" y="4495235"/>
            <a:chExt cx="8651945" cy="6680845"/>
          </a:xfrm>
        </p:grpSpPr>
        <p:pic>
          <p:nvPicPr>
            <p:cNvPr id="9" name="Image 8"/>
            <p:cNvPicPr>
              <a:picLocks noChangeAspect="1"/>
            </p:cNvPicPr>
            <p:nvPr/>
          </p:nvPicPr>
          <p:blipFill rotWithShape="1">
            <a:blip r:embed="rId2">
              <a:extLst>
                <a:ext uri="{28A0092B-C50C-407E-A947-70E740481C1C}">
                  <a14:useLocalDpi xmlns:a14="http://schemas.microsoft.com/office/drawing/2010/main" val="0"/>
                </a:ext>
              </a:extLst>
            </a:blip>
            <a:srcRect r="8415"/>
            <a:stretch/>
          </p:blipFill>
          <p:spPr>
            <a:xfrm>
              <a:off x="2182264" y="4495235"/>
              <a:ext cx="8651945" cy="6680845"/>
            </a:xfrm>
            <a:prstGeom prst="rect">
              <a:avLst/>
            </a:prstGeom>
          </p:spPr>
        </p:pic>
        <p:sp>
          <p:nvSpPr>
            <p:cNvPr id="10" name="ZoneTexte 9"/>
            <p:cNvSpPr txBox="1"/>
            <p:nvPr/>
          </p:nvSpPr>
          <p:spPr>
            <a:xfrm>
              <a:off x="8479231" y="9225770"/>
              <a:ext cx="2116132" cy="397316"/>
            </a:xfrm>
            <a:prstGeom prst="rect">
              <a:avLst/>
            </a:prstGeom>
            <a:solidFill>
              <a:schemeClr val="bg1"/>
            </a:solidFill>
          </p:spPr>
          <p:txBody>
            <a:bodyPr wrap="square" rtlCol="0">
              <a:spAutoFit/>
            </a:bodyPr>
            <a:lstStyle/>
            <a:p>
              <a:r>
                <a:rPr lang="fr-FR" sz="900" dirty="0" smtClean="0"/>
                <a:t>Eaux souterraines</a:t>
              </a:r>
            </a:p>
            <a:p>
              <a:r>
                <a:rPr lang="fr-FR" sz="900" dirty="0" smtClean="0"/>
                <a:t>Eaux superficielles</a:t>
              </a:r>
              <a:endParaRPr lang="fr-FR" sz="900" dirty="0"/>
            </a:p>
          </p:txBody>
        </p:sp>
      </p:grpSp>
      <p:sp>
        <p:nvSpPr>
          <p:cNvPr id="11" name="Rectangle 10"/>
          <p:cNvSpPr/>
          <p:nvPr/>
        </p:nvSpPr>
        <p:spPr>
          <a:xfrm>
            <a:off x="197922" y="1559615"/>
            <a:ext cx="5727865" cy="3416320"/>
          </a:xfrm>
          <a:prstGeom prst="rect">
            <a:avLst/>
          </a:prstGeom>
        </p:spPr>
        <p:txBody>
          <a:bodyPr wrap="square">
            <a:spAutoFit/>
          </a:bodyPr>
          <a:lstStyle/>
          <a:p>
            <a:pPr marL="342900" lvl="0" indent="-342900" algn="just" defTabSz="3490539">
              <a:buFont typeface="Arial" panose="020B0604020202020204" pitchFamily="34" charset="0"/>
              <a:buChar char="•"/>
              <a:defRPr sz="1800" b="0" i="0" u="none" strike="noStrike" kern="0" cap="none" spc="0" baseline="0">
                <a:solidFill>
                  <a:srgbClr val="000000"/>
                </a:solidFill>
                <a:uFillTx/>
              </a:defRPr>
            </a:pPr>
            <a:r>
              <a:rPr lang="fr-FR" sz="2400" dirty="0" smtClean="0">
                <a:latin typeface="Calibri" pitchFamily="34"/>
                <a:cs typeface="Arial" pitchFamily="34"/>
              </a:rPr>
              <a:t>1410 </a:t>
            </a:r>
            <a:r>
              <a:rPr lang="fr-FR" sz="2400" dirty="0">
                <a:latin typeface="Calibri" pitchFamily="34"/>
                <a:cs typeface="Arial" pitchFamily="34"/>
              </a:rPr>
              <a:t>unités de gestion </a:t>
            </a:r>
            <a:r>
              <a:rPr lang="fr-FR" sz="2400" dirty="0" smtClean="0">
                <a:latin typeface="Calibri" pitchFamily="34"/>
                <a:cs typeface="Arial" pitchFamily="34"/>
              </a:rPr>
              <a:t>desservent </a:t>
            </a:r>
            <a:r>
              <a:rPr lang="fr-FR" sz="2400" dirty="0">
                <a:latin typeface="Calibri" pitchFamily="34"/>
                <a:cs typeface="Arial" pitchFamily="34"/>
              </a:rPr>
              <a:t>en eau potable les 7,9 millions d’habitants dont 70% qui desservent moins de 500 </a:t>
            </a:r>
            <a:r>
              <a:rPr lang="fr-FR" sz="2400" dirty="0" smtClean="0">
                <a:latin typeface="Calibri" pitchFamily="34"/>
                <a:cs typeface="Arial" pitchFamily="34"/>
              </a:rPr>
              <a:t>habitants</a:t>
            </a:r>
          </a:p>
          <a:p>
            <a:pPr marL="342900" lvl="0" indent="-342900" algn="just" defTabSz="3490539">
              <a:buFont typeface="Arial" panose="020B0604020202020204" pitchFamily="34" charset="0"/>
              <a:buChar char="•"/>
              <a:defRPr sz="1800" b="0" i="0" u="none" strike="noStrike" kern="0" cap="none" spc="0" baseline="0">
                <a:solidFill>
                  <a:srgbClr val="000000"/>
                </a:solidFill>
                <a:uFillTx/>
              </a:defRPr>
            </a:pPr>
            <a:r>
              <a:rPr lang="fr-FR" sz="2400" b="1" dirty="0" smtClean="0">
                <a:latin typeface="Calibri" pitchFamily="34"/>
                <a:cs typeface="Arial" pitchFamily="34"/>
              </a:rPr>
              <a:t>96 </a:t>
            </a:r>
            <a:r>
              <a:rPr lang="fr-FR" sz="2400" b="1" dirty="0">
                <a:latin typeface="Calibri" pitchFamily="34"/>
                <a:cs typeface="Arial" pitchFamily="34"/>
              </a:rPr>
              <a:t>%</a:t>
            </a:r>
            <a:r>
              <a:rPr lang="fr-FR" sz="2400" dirty="0">
                <a:latin typeface="Calibri" pitchFamily="34"/>
                <a:cs typeface="Arial" pitchFamily="34"/>
              </a:rPr>
              <a:t> des </a:t>
            </a:r>
            <a:r>
              <a:rPr lang="fr-FR" sz="2400" dirty="0" smtClean="0">
                <a:latin typeface="Calibri" pitchFamily="34"/>
                <a:cs typeface="Arial" pitchFamily="34"/>
              </a:rPr>
              <a:t>ouvrages </a:t>
            </a:r>
            <a:r>
              <a:rPr lang="fr-FR" sz="2400" dirty="0">
                <a:latin typeface="Calibri" pitchFamily="34"/>
                <a:cs typeface="Arial" pitchFamily="34"/>
              </a:rPr>
              <a:t>captent des eaux </a:t>
            </a:r>
            <a:r>
              <a:rPr lang="fr-FR" sz="2400" b="1" dirty="0">
                <a:latin typeface="Calibri" pitchFamily="34"/>
                <a:cs typeface="Arial" pitchFamily="34"/>
              </a:rPr>
              <a:t>souterraines</a:t>
            </a:r>
            <a:r>
              <a:rPr lang="fr-FR" sz="2400" dirty="0">
                <a:latin typeface="Calibri" pitchFamily="34"/>
                <a:cs typeface="Arial" pitchFamily="34"/>
              </a:rPr>
              <a:t>, et fournissent 67 % du </a:t>
            </a:r>
            <a:r>
              <a:rPr lang="fr-FR" sz="2400" dirty="0" smtClean="0">
                <a:latin typeface="Calibri" pitchFamily="34"/>
                <a:cs typeface="Arial" pitchFamily="34"/>
              </a:rPr>
              <a:t>volume</a:t>
            </a:r>
          </a:p>
          <a:p>
            <a:pPr marL="342900" lvl="0" indent="-342900" algn="just" defTabSz="3490539">
              <a:buFont typeface="Arial" panose="020B0604020202020204" pitchFamily="34" charset="0"/>
              <a:buChar char="•"/>
              <a:defRPr sz="1800" b="0" i="0" u="none" strike="noStrike" kern="0" cap="none" spc="0" baseline="0">
                <a:solidFill>
                  <a:srgbClr val="000000"/>
                </a:solidFill>
                <a:uFillTx/>
              </a:defRPr>
            </a:pPr>
            <a:r>
              <a:rPr lang="fr-FR" sz="2400" dirty="0" smtClean="0">
                <a:latin typeface="Calibri" pitchFamily="34"/>
                <a:cs typeface="Arial" pitchFamily="34"/>
              </a:rPr>
              <a:t>En </a:t>
            </a:r>
            <a:r>
              <a:rPr lang="fr-FR" sz="2400" dirty="0">
                <a:latin typeface="Calibri" pitchFamily="34"/>
                <a:cs typeface="Arial" pitchFamily="34"/>
              </a:rPr>
              <a:t>2020,  </a:t>
            </a:r>
            <a:r>
              <a:rPr lang="fr-FR" sz="2400" b="1" dirty="0">
                <a:latin typeface="Calibri" pitchFamily="34"/>
                <a:cs typeface="Arial" pitchFamily="34"/>
              </a:rPr>
              <a:t>745 Mm</a:t>
            </a:r>
            <a:r>
              <a:rPr lang="fr-FR" sz="2400" b="1" baseline="30000" dirty="0">
                <a:latin typeface="Calibri" pitchFamily="34"/>
                <a:cs typeface="Arial" pitchFamily="34"/>
              </a:rPr>
              <a:t>3</a:t>
            </a:r>
            <a:r>
              <a:rPr lang="fr-FR" sz="2400" b="1" dirty="0">
                <a:latin typeface="Calibri" pitchFamily="34"/>
                <a:cs typeface="Arial" pitchFamily="34"/>
              </a:rPr>
              <a:t> </a:t>
            </a:r>
            <a:r>
              <a:rPr lang="fr-FR" sz="2400" dirty="0">
                <a:latin typeface="Calibri" pitchFamily="34"/>
                <a:cs typeface="Arial" pitchFamily="34"/>
              </a:rPr>
              <a:t>ont été </a:t>
            </a:r>
            <a:r>
              <a:rPr lang="fr-FR" sz="2400" b="1" dirty="0">
                <a:latin typeface="Calibri" pitchFamily="34"/>
                <a:cs typeface="Arial" pitchFamily="34"/>
              </a:rPr>
              <a:t>extrait </a:t>
            </a:r>
            <a:r>
              <a:rPr lang="fr-FR" sz="2400" dirty="0">
                <a:latin typeface="Calibri" pitchFamily="34"/>
                <a:cs typeface="Arial" pitchFamily="34"/>
              </a:rPr>
              <a:t>de ces captages</a:t>
            </a:r>
          </a:p>
        </p:txBody>
      </p:sp>
      <p:sp>
        <p:nvSpPr>
          <p:cNvPr id="12" name="Rectangle 11"/>
          <p:cNvSpPr/>
          <p:nvPr/>
        </p:nvSpPr>
        <p:spPr>
          <a:xfrm>
            <a:off x="1124160" y="189838"/>
            <a:ext cx="9942092" cy="1077218"/>
          </a:xfrm>
          <a:prstGeom prst="rect">
            <a:avLst/>
          </a:prstGeom>
        </p:spPr>
        <p:txBody>
          <a:bodyPr wrap="square">
            <a:spAutoFit/>
          </a:bodyPr>
          <a:lstStyle/>
          <a:p>
            <a:pPr lvl="0" defTabSz="3490539">
              <a:defRPr sz="1800" b="0" i="0" u="none" strike="noStrike" kern="0" cap="none" spc="0" baseline="0">
                <a:solidFill>
                  <a:srgbClr val="000000"/>
                </a:solidFill>
                <a:uFillTx/>
              </a:defRPr>
            </a:pPr>
            <a:r>
              <a:rPr lang="fr-FR" sz="3200" b="1" dirty="0" smtClean="0">
                <a:solidFill>
                  <a:schemeClr val="accent1"/>
                </a:solidFill>
                <a:latin typeface="Arial" panose="020B0604020202020204" pitchFamily="34" charset="0"/>
                <a:cs typeface="Arial" panose="020B0604020202020204" pitchFamily="34" charset="0"/>
              </a:rPr>
              <a:t>A l’échelle du bassin, quelles </a:t>
            </a:r>
            <a:r>
              <a:rPr lang="fr-FR" sz="3200" b="1" dirty="0">
                <a:solidFill>
                  <a:schemeClr val="accent1"/>
                </a:solidFill>
                <a:latin typeface="Arial" panose="020B0604020202020204" pitchFamily="34" charset="0"/>
                <a:cs typeface="Arial" panose="020B0604020202020204" pitchFamily="34" charset="0"/>
              </a:rPr>
              <a:t>sont les ressources exploitées </a:t>
            </a:r>
            <a:r>
              <a:rPr lang="fr-FR" sz="3200" b="1" dirty="0" smtClean="0">
                <a:solidFill>
                  <a:schemeClr val="accent1"/>
                </a:solidFill>
                <a:latin typeface="Arial" panose="020B0604020202020204" pitchFamily="34" charset="0"/>
                <a:cs typeface="Arial" panose="020B0604020202020204" pitchFamily="34" charset="0"/>
              </a:rPr>
              <a:t>pour l’eau potable en 2022 ?</a:t>
            </a:r>
            <a:endParaRPr lang="fr-FR" sz="3200" b="1" dirty="0">
              <a:solidFill>
                <a:schemeClr val="accent1"/>
              </a:solidFill>
              <a:latin typeface="Arial" panose="020B0604020202020204" pitchFamily="34" charset="0"/>
              <a:cs typeface="Arial" panose="020B0604020202020204" pitchFamily="34" charset="0"/>
            </a:endParaRPr>
          </a:p>
        </p:txBody>
      </p:sp>
      <p:sp>
        <p:nvSpPr>
          <p:cNvPr id="13"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Tree>
    <p:extLst>
      <p:ext uri="{BB962C8B-B14F-4D97-AF65-F5344CB8AC3E}">
        <p14:creationId xmlns:p14="http://schemas.microsoft.com/office/powerpoint/2010/main" val="3669747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2598" y="54281"/>
            <a:ext cx="5904656" cy="639209"/>
          </a:xfrm>
        </p:spPr>
        <p:txBody>
          <a:bodyPr>
            <a:noAutofit/>
          </a:bodyPr>
          <a:lstStyle/>
          <a:p>
            <a:pPr algn="l"/>
            <a:r>
              <a:rPr lang="fr-FR" sz="3600" dirty="0" smtClean="0"/>
              <a:t>Le bassin Adour-Garonne</a:t>
            </a:r>
            <a:endParaRPr lang="fr-FR" sz="3600" dirty="0"/>
          </a:p>
        </p:txBody>
      </p:sp>
      <p:sp>
        <p:nvSpPr>
          <p:cNvPr id="4" name="Espace réservé du pied de page 3"/>
          <p:cNvSpPr>
            <a:spLocks noGrp="1"/>
          </p:cNvSpPr>
          <p:nvPr>
            <p:ph type="ftr" sz="quarter" idx="11"/>
          </p:nvPr>
        </p:nvSpPr>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2</a:t>
            </a:fld>
            <a:endParaRPr lang="fr-FR"/>
          </a:p>
        </p:txBody>
      </p:sp>
      <p:pic>
        <p:nvPicPr>
          <p:cNvPr id="13" name="Image 12" descr="F:\AGENCE\DREMA\PACC\densite_drainage_MESout_aff.jpg"/>
          <p:cNvPicPr/>
          <p:nvPr/>
        </p:nvPicPr>
        <p:blipFill rotWithShape="1">
          <a:blip r:embed="rId2" cstate="print">
            <a:extLst>
              <a:ext uri="{28A0092B-C50C-407E-A947-70E740481C1C}">
                <a14:useLocalDpi xmlns:a14="http://schemas.microsoft.com/office/drawing/2010/main" val="0"/>
              </a:ext>
            </a:extLst>
          </a:blip>
          <a:stretch/>
        </p:blipFill>
        <p:spPr bwMode="auto">
          <a:xfrm>
            <a:off x="5573743" y="4005858"/>
            <a:ext cx="3563559" cy="2853730"/>
          </a:xfrm>
          <a:prstGeom prst="rect">
            <a:avLst/>
          </a:prstGeom>
          <a:noFill/>
          <a:ln>
            <a:noFill/>
          </a:ln>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1470" y="0"/>
            <a:ext cx="4958943"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Espace réservé du contenu 2"/>
          <p:cNvSpPr>
            <a:spLocks noGrp="1"/>
          </p:cNvSpPr>
          <p:nvPr>
            <p:ph idx="1"/>
          </p:nvPr>
        </p:nvSpPr>
        <p:spPr>
          <a:xfrm>
            <a:off x="7262669" y="4248472"/>
            <a:ext cx="4896544" cy="288032"/>
          </a:xfrm>
        </p:spPr>
        <p:txBody>
          <a:bodyPr>
            <a:normAutofit fontScale="55000" lnSpcReduction="20000"/>
          </a:bodyPr>
          <a:lstStyle/>
          <a:p>
            <a:pPr marL="0" indent="0">
              <a:buNone/>
            </a:pPr>
            <a:r>
              <a:rPr lang="fr-FR" sz="2400" b="1" dirty="0"/>
              <a:t>carte des aquifères karstiques </a:t>
            </a:r>
            <a:r>
              <a:rPr lang="fr-FR" sz="2400" b="1" dirty="0" smtClean="0"/>
              <a:t>d'Europe (Chen et al., 2017)</a:t>
            </a:r>
            <a:endParaRPr lang="fr-FR" sz="2400" b="1" dirty="0"/>
          </a:p>
        </p:txBody>
      </p:sp>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8861" y="693490"/>
            <a:ext cx="5687079" cy="4739233"/>
          </a:xfrm>
          <a:prstGeom prst="rect">
            <a:avLst/>
          </a:prstGeom>
        </p:spPr>
      </p:pic>
    </p:spTree>
    <p:extLst>
      <p:ext uri="{BB962C8B-B14F-4D97-AF65-F5344CB8AC3E}">
        <p14:creationId xmlns:p14="http://schemas.microsoft.com/office/powerpoint/2010/main" val="11670743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542" y="117426"/>
            <a:ext cx="11839103" cy="1143265"/>
          </a:xfrm>
        </p:spPr>
        <p:txBody>
          <a:bodyPr>
            <a:noAutofit/>
          </a:bodyPr>
          <a:lstStyle/>
          <a:p>
            <a:r>
              <a:rPr lang="fr-FR" sz="3600" dirty="0" smtClean="0"/>
              <a:t>Le </a:t>
            </a:r>
            <a:r>
              <a:rPr lang="fr-FR" sz="3600" dirty="0"/>
              <a:t>SDAGE : </a:t>
            </a:r>
            <a:r>
              <a:rPr lang="fr-FR" sz="3600" dirty="0" smtClean="0"/>
              <a:t>une stratégie pour conduire les politiques de l’eau du bassin</a:t>
            </a:r>
            <a:endParaRPr lang="fr-FR" sz="3600" dirty="0"/>
          </a:p>
        </p:txBody>
      </p:sp>
      <p:sp>
        <p:nvSpPr>
          <p:cNvPr id="3" name="Espace réservé du contenu 2"/>
          <p:cNvSpPr>
            <a:spLocks noGrp="1"/>
          </p:cNvSpPr>
          <p:nvPr>
            <p:ph idx="1"/>
          </p:nvPr>
        </p:nvSpPr>
        <p:spPr>
          <a:xfrm>
            <a:off x="334566" y="1629594"/>
            <a:ext cx="7272808" cy="4527011"/>
          </a:xfrm>
        </p:spPr>
        <p:txBody>
          <a:bodyPr>
            <a:normAutofit/>
          </a:bodyPr>
          <a:lstStyle/>
          <a:p>
            <a:pPr algn="just"/>
            <a:r>
              <a:rPr lang="fr-FR" sz="2000" dirty="0" smtClean="0"/>
              <a:t>des </a:t>
            </a:r>
            <a:r>
              <a:rPr lang="fr-FR" sz="2000" dirty="0"/>
              <a:t>masses d’eau </a:t>
            </a:r>
            <a:r>
              <a:rPr lang="fr-FR" sz="2000" dirty="0" smtClean="0"/>
              <a:t>souterraine </a:t>
            </a:r>
            <a:r>
              <a:rPr lang="fr-FR" sz="2000" dirty="0"/>
              <a:t>pour près de 30% en mauvais état </a:t>
            </a:r>
            <a:r>
              <a:rPr lang="fr-FR" sz="2000" dirty="0" smtClean="0"/>
              <a:t>chimique ou </a:t>
            </a:r>
            <a:r>
              <a:rPr lang="fr-FR" sz="2000" dirty="0"/>
              <a:t>avec des secteurs dégradés (nitrates et </a:t>
            </a:r>
            <a:r>
              <a:rPr lang="fr-FR" sz="2000" dirty="0" smtClean="0"/>
              <a:t>phytosanitaires) qui représentent </a:t>
            </a:r>
            <a:r>
              <a:rPr lang="fr-FR" sz="2000" dirty="0"/>
              <a:t>35% de la surface du bassin Adour Garonne</a:t>
            </a:r>
          </a:p>
          <a:p>
            <a:r>
              <a:rPr lang="fr-FR" sz="2000" dirty="0"/>
              <a:t>11% des masses d’eau souterraine libres et 22% des nappes profondes </a:t>
            </a:r>
            <a:r>
              <a:rPr lang="fr-FR" sz="2000" dirty="0" smtClean="0"/>
              <a:t>en </a:t>
            </a:r>
            <a:r>
              <a:rPr lang="fr-FR" sz="2000" dirty="0"/>
              <a:t>état quantitatif </a:t>
            </a:r>
            <a:r>
              <a:rPr lang="fr-FR" sz="2000" dirty="0" smtClean="0"/>
              <a:t>médiocre</a:t>
            </a:r>
            <a:endParaRPr lang="fr-FR" sz="2000" dirty="0"/>
          </a:p>
          <a:p>
            <a:r>
              <a:rPr lang="fr-FR" sz="2000" dirty="0"/>
              <a:t>n</a:t>
            </a:r>
            <a:r>
              <a:rPr lang="fr-FR" sz="2000" dirty="0" smtClean="0"/>
              <a:t>écessité de prise en compte de l’impact prévisible du changement climatique (adaptation)</a:t>
            </a:r>
          </a:p>
          <a:p>
            <a:r>
              <a:rPr lang="fr-FR" sz="2000" dirty="0" smtClean="0"/>
              <a:t>des </a:t>
            </a:r>
            <a:r>
              <a:rPr lang="fr-FR" sz="2000" dirty="0"/>
              <a:t>objectifs moins stricts </a:t>
            </a:r>
            <a:r>
              <a:rPr lang="fr-FR" sz="2000" dirty="0" smtClean="0"/>
              <a:t>pour </a:t>
            </a:r>
            <a:r>
              <a:rPr lang="fr-FR" sz="2000" dirty="0"/>
              <a:t>les masses d’eau souterraine </a:t>
            </a:r>
            <a:r>
              <a:rPr lang="fr-FR" sz="2000" dirty="0" smtClean="0"/>
              <a:t>en </a:t>
            </a:r>
            <a:r>
              <a:rPr lang="fr-FR" sz="2000" dirty="0"/>
              <a:t>mauvais état chimique en 2019 car « </a:t>
            </a:r>
            <a:r>
              <a:rPr lang="fr-FR" sz="2000" i="1" dirty="0" smtClean="0"/>
              <a:t>dans </a:t>
            </a:r>
            <a:r>
              <a:rPr lang="fr-FR" sz="2000" i="1" dirty="0"/>
              <a:t>de nombreux cas, la poursuite des mesures en place ou l’initiation de nouvelles mesures ne permettra pas d’infléchir la tendance à la hausse en 7 </a:t>
            </a:r>
            <a:r>
              <a:rPr lang="fr-FR" sz="2000" i="1" dirty="0" smtClean="0"/>
              <a:t>ans</a:t>
            </a:r>
            <a:r>
              <a:rPr lang="fr-FR" sz="2000" dirty="0" smtClean="0"/>
              <a:t> ».</a:t>
            </a:r>
            <a:endParaRPr lang="fr-FR" sz="2000" dirty="0"/>
          </a:p>
          <a:p>
            <a:endParaRPr lang="fr-FR" sz="2000" dirty="0"/>
          </a:p>
        </p:txBody>
      </p:sp>
      <p:sp>
        <p:nvSpPr>
          <p:cNvPr id="4" name="Espace réservé du pied de page 3"/>
          <p:cNvSpPr>
            <a:spLocks noGrp="1"/>
          </p:cNvSpPr>
          <p:nvPr>
            <p:ph type="ftr" sz="quarter" idx="11"/>
          </p:nvPr>
        </p:nvSpPr>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3</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390" y="1353367"/>
            <a:ext cx="4350271" cy="4405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0674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2598" y="117426"/>
            <a:ext cx="10971372" cy="1143265"/>
          </a:xfrm>
        </p:spPr>
        <p:txBody>
          <a:bodyPr>
            <a:noAutofit/>
          </a:bodyPr>
          <a:lstStyle/>
          <a:p>
            <a:r>
              <a:rPr lang="fr-FR" sz="3600" dirty="0" smtClean="0">
                <a:solidFill>
                  <a:schemeClr val="accent1"/>
                </a:solidFill>
              </a:rPr>
              <a:t>Principes fondamentaux du SDAGE</a:t>
            </a:r>
            <a:endParaRPr lang="fr-FR" sz="3600" dirty="0"/>
          </a:p>
        </p:txBody>
      </p:sp>
      <p:sp>
        <p:nvSpPr>
          <p:cNvPr id="3" name="Espace réservé du contenu 2"/>
          <p:cNvSpPr>
            <a:spLocks noGrp="1"/>
          </p:cNvSpPr>
          <p:nvPr>
            <p:ph idx="1"/>
          </p:nvPr>
        </p:nvSpPr>
        <p:spPr>
          <a:xfrm>
            <a:off x="766614" y="1165494"/>
            <a:ext cx="11305256" cy="4527011"/>
          </a:xfrm>
        </p:spPr>
        <p:txBody>
          <a:bodyPr>
            <a:normAutofit/>
          </a:bodyPr>
          <a:lstStyle/>
          <a:p>
            <a:pPr marL="0" indent="0">
              <a:buNone/>
            </a:pPr>
            <a:r>
              <a:rPr lang="fr-FR" sz="2800" b="1" dirty="0" smtClean="0"/>
              <a:t>PF2 - Renforcer </a:t>
            </a:r>
            <a:r>
              <a:rPr lang="fr-FR" sz="2800" b="1" dirty="0"/>
              <a:t>la connaissance pour réduire les marges d’incertitudes, permettre l’anticipation et l’innovation</a:t>
            </a:r>
            <a:endParaRPr lang="fr-FR" sz="2800" b="1" dirty="0" smtClean="0"/>
          </a:p>
          <a:p>
            <a:pPr marL="0" indent="0">
              <a:buNone/>
            </a:pPr>
            <a:r>
              <a:rPr lang="fr-FR" sz="2000" dirty="0" smtClean="0"/>
              <a:t>En </a:t>
            </a:r>
            <a:r>
              <a:rPr lang="fr-FR" sz="2000" dirty="0"/>
              <a:t>s’appuyant sur les compétences du conseil scientifique du comité de </a:t>
            </a:r>
            <a:r>
              <a:rPr lang="fr-FR" sz="2000" dirty="0" smtClean="0"/>
              <a:t>bassin…mettre </a:t>
            </a:r>
            <a:r>
              <a:rPr lang="fr-FR" sz="2000" dirty="0"/>
              <a:t>en </a:t>
            </a:r>
            <a:r>
              <a:rPr lang="fr-FR" sz="2000" dirty="0" smtClean="0"/>
              <a:t>œuvre </a:t>
            </a:r>
            <a:r>
              <a:rPr lang="fr-FR" sz="2000" dirty="0"/>
              <a:t>les études et programmes de recherche prioritaires recommandés par le </a:t>
            </a:r>
            <a:r>
              <a:rPr lang="fr-FR" sz="2000" b="1" dirty="0" smtClean="0"/>
              <a:t>Plan d’Adaptation au Changement Climatique</a:t>
            </a:r>
            <a:endParaRPr lang="fr-FR" sz="2000" b="1" dirty="0"/>
          </a:p>
          <a:p>
            <a:r>
              <a:rPr lang="fr-FR" sz="2000" b="1" dirty="0" smtClean="0"/>
              <a:t>Anticipation </a:t>
            </a:r>
            <a:r>
              <a:rPr lang="fr-FR" sz="2000" dirty="0"/>
              <a:t>: Études des conséquences du changement </a:t>
            </a:r>
            <a:r>
              <a:rPr lang="fr-FR" sz="2000" dirty="0" smtClean="0"/>
              <a:t>climatique</a:t>
            </a:r>
          </a:p>
          <a:p>
            <a:r>
              <a:rPr lang="fr-FR" sz="2000" b="1" dirty="0" smtClean="0"/>
              <a:t>Réduction </a:t>
            </a:r>
            <a:r>
              <a:rPr lang="fr-FR" sz="2000" b="1" dirty="0"/>
              <a:t>de la vulnérabilité</a:t>
            </a:r>
            <a:r>
              <a:rPr lang="fr-FR" sz="2000" dirty="0"/>
              <a:t> </a:t>
            </a:r>
            <a:r>
              <a:rPr lang="fr-FR" sz="2000" dirty="0" smtClean="0"/>
              <a:t>: modes </a:t>
            </a:r>
            <a:r>
              <a:rPr lang="fr-FR" sz="2000" dirty="0"/>
              <a:t>de vie ou de production moins dépendants de l’eau, gisements potentiels d’économies d’eau, facteurs de résilience des milieux </a:t>
            </a:r>
            <a:r>
              <a:rPr lang="fr-FR" sz="2000" dirty="0" smtClean="0"/>
              <a:t>aquatiques)</a:t>
            </a:r>
          </a:p>
          <a:p>
            <a:r>
              <a:rPr lang="fr-FR" sz="2000" b="1" dirty="0" smtClean="0"/>
              <a:t>Réduction </a:t>
            </a:r>
            <a:r>
              <a:rPr lang="fr-FR" sz="2000" b="1" dirty="0"/>
              <a:t>de l’aléa</a:t>
            </a:r>
            <a:r>
              <a:rPr lang="fr-FR" sz="2000" dirty="0"/>
              <a:t> </a:t>
            </a:r>
            <a:r>
              <a:rPr lang="fr-FR" sz="2000" dirty="0" smtClean="0"/>
              <a:t>: techniques </a:t>
            </a:r>
            <a:r>
              <a:rPr lang="fr-FR" sz="2000" dirty="0"/>
              <a:t>d’amélioration de l’infiltration des eaux dans les sols… gisements potentiels de stockage hivernal des eaux… connaissances des échanges nappes rivières… connaissance et quantification des impacts des solutions fondées sur la nature</a:t>
            </a:r>
          </a:p>
          <a:p>
            <a:pPr>
              <a:buFontTx/>
              <a:buChar char="-"/>
            </a:pPr>
            <a:endParaRPr lang="fr-FR" sz="28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4</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Tree>
    <p:extLst>
      <p:ext uri="{BB962C8B-B14F-4D97-AF65-F5344CB8AC3E}">
        <p14:creationId xmlns:p14="http://schemas.microsoft.com/office/powerpoint/2010/main" val="2509625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64624" y="117426"/>
            <a:ext cx="10971372" cy="1143265"/>
          </a:xfrm>
        </p:spPr>
        <p:txBody>
          <a:bodyPr>
            <a:noAutofit/>
          </a:bodyPr>
          <a:lstStyle/>
          <a:p>
            <a:r>
              <a:rPr lang="fr-FR" sz="3600" dirty="0" smtClean="0">
                <a:solidFill>
                  <a:schemeClr val="accent1"/>
                </a:solidFill>
              </a:rPr>
              <a:t>Orientations du SDAGE</a:t>
            </a:r>
            <a:endParaRPr lang="fr-FR" sz="3600" dirty="0"/>
          </a:p>
        </p:txBody>
      </p:sp>
      <p:sp>
        <p:nvSpPr>
          <p:cNvPr id="3" name="Espace réservé du contenu 2"/>
          <p:cNvSpPr>
            <a:spLocks noGrp="1"/>
          </p:cNvSpPr>
          <p:nvPr>
            <p:ph idx="1"/>
          </p:nvPr>
        </p:nvSpPr>
        <p:spPr>
          <a:xfrm>
            <a:off x="766614" y="1165494"/>
            <a:ext cx="11305256" cy="4527011"/>
          </a:xfrm>
        </p:spPr>
        <p:txBody>
          <a:bodyPr>
            <a:normAutofit/>
          </a:bodyPr>
          <a:lstStyle/>
          <a:p>
            <a:pPr marL="0" indent="0">
              <a:buNone/>
            </a:pPr>
            <a:r>
              <a:rPr lang="fr-FR" sz="2400" b="1" dirty="0" smtClean="0"/>
              <a:t>A16 - Développer et consolider les connaissances sur la biologie souterraine </a:t>
            </a:r>
            <a:r>
              <a:rPr lang="fr-FR" sz="2400" b="1" dirty="0"/>
              <a:t>(caractéristiques, diversité, fonctionnement ...)</a:t>
            </a:r>
            <a:r>
              <a:rPr lang="fr-FR" sz="2800" dirty="0"/>
              <a:t> </a:t>
            </a:r>
            <a:endParaRPr lang="fr-FR" sz="2800" dirty="0" smtClean="0"/>
          </a:p>
          <a:p>
            <a:r>
              <a:rPr lang="fr-FR" sz="2000" dirty="0"/>
              <a:t>a</a:t>
            </a:r>
            <a:r>
              <a:rPr lang="fr-FR" sz="2000" dirty="0" smtClean="0"/>
              <a:t>ction avec le PNR des Causses du Quercy</a:t>
            </a:r>
          </a:p>
          <a:p>
            <a:endParaRPr lang="fr-FR" sz="2800" dirty="0"/>
          </a:p>
          <a:p>
            <a:endParaRPr lang="fr-FR" sz="2800" dirty="0" smtClean="0"/>
          </a:p>
          <a:p>
            <a:endParaRPr lang="fr-FR" sz="2800" dirty="0" smtClean="0"/>
          </a:p>
          <a:p>
            <a:pPr marL="0" indent="0">
              <a:buNone/>
            </a:pPr>
            <a:r>
              <a:rPr lang="fr-FR" sz="2800" dirty="0"/>
              <a:t> </a:t>
            </a:r>
            <a:endParaRPr lang="fr-FR" sz="1000" dirty="0" smtClean="0"/>
          </a:p>
          <a:p>
            <a:r>
              <a:rPr lang="fr-FR" sz="2000" dirty="0"/>
              <a:t>a</a:t>
            </a:r>
            <a:r>
              <a:rPr lang="fr-FR" sz="2000" dirty="0" smtClean="0"/>
              <a:t>ction pluriannuelle avec France Nature Environnement</a:t>
            </a:r>
            <a:endParaRPr lang="fr-FR" sz="2000" dirty="0"/>
          </a:p>
          <a:p>
            <a:endParaRPr lang="fr-FR" sz="28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5</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6694" y="2565698"/>
            <a:ext cx="9075588" cy="1725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3620" y="4941962"/>
            <a:ext cx="9127232" cy="1623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8830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2598" y="117426"/>
            <a:ext cx="10971372" cy="1143265"/>
          </a:xfrm>
        </p:spPr>
        <p:txBody>
          <a:bodyPr>
            <a:noAutofit/>
          </a:bodyPr>
          <a:lstStyle/>
          <a:p>
            <a:r>
              <a:rPr lang="fr-FR" sz="3600" dirty="0">
                <a:solidFill>
                  <a:schemeClr val="accent1"/>
                </a:solidFill>
              </a:rPr>
              <a:t>O</a:t>
            </a:r>
            <a:r>
              <a:rPr lang="fr-FR" sz="3600" dirty="0" smtClean="0">
                <a:solidFill>
                  <a:schemeClr val="accent1"/>
                </a:solidFill>
              </a:rPr>
              <a:t>rientations du SDAGE</a:t>
            </a:r>
            <a:endParaRPr lang="fr-FR" sz="3600" dirty="0"/>
          </a:p>
        </p:txBody>
      </p:sp>
      <p:sp>
        <p:nvSpPr>
          <p:cNvPr id="3" name="Espace réservé du contenu 2"/>
          <p:cNvSpPr>
            <a:spLocks noGrp="1"/>
          </p:cNvSpPr>
          <p:nvPr>
            <p:ph idx="1"/>
          </p:nvPr>
        </p:nvSpPr>
        <p:spPr>
          <a:xfrm>
            <a:off x="190550" y="1165495"/>
            <a:ext cx="5400600" cy="4064500"/>
          </a:xfrm>
        </p:spPr>
        <p:txBody>
          <a:bodyPr>
            <a:normAutofit/>
          </a:bodyPr>
          <a:lstStyle/>
          <a:p>
            <a:pPr marL="0" indent="0">
              <a:buNone/>
            </a:pPr>
            <a:r>
              <a:rPr lang="fr-FR" sz="2400" b="1" dirty="0" smtClean="0"/>
              <a:t>B24 - Préserver </a:t>
            </a:r>
            <a:r>
              <a:rPr lang="fr-FR" sz="2400" b="1" dirty="0"/>
              <a:t>les ressources stratégiques pour le futur au travers des </a:t>
            </a:r>
            <a:r>
              <a:rPr lang="fr-FR" sz="2400" b="1" dirty="0" smtClean="0"/>
              <a:t>zones </a:t>
            </a:r>
            <a:r>
              <a:rPr lang="fr-FR" sz="2400" b="1" dirty="0"/>
              <a:t>de </a:t>
            </a:r>
            <a:r>
              <a:rPr lang="fr-FR" sz="2400" b="1" dirty="0" smtClean="0"/>
              <a:t>sauvegarde</a:t>
            </a:r>
            <a:endParaRPr lang="fr-FR" sz="2800" b="1" dirty="0" smtClean="0"/>
          </a:p>
          <a:p>
            <a:pPr marL="0" indent="0" algn="just">
              <a:buNone/>
            </a:pPr>
            <a:r>
              <a:rPr lang="fr-FR" sz="2000" dirty="0"/>
              <a:t>des secteurs stratégiques des masses d'eau souterraine</a:t>
            </a:r>
            <a:r>
              <a:rPr lang="fr-FR" sz="2000" dirty="0" smtClean="0"/>
              <a:t>, </a:t>
            </a:r>
            <a:r>
              <a:rPr lang="fr-FR" sz="2000" dirty="0"/>
              <a:t>qui doivent faire l'objet d'une politique publique prioritaire de préservation des ressources en eau utilisées aujourd'hui et potentiellement utilisées dans le futur pour l'alimentation en eau potable. </a:t>
            </a:r>
            <a:endParaRPr lang="fr-FR" sz="28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6</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5122" name="Picture 2" descr="R:\Cartotheque\Atlas\Atlas_SDAGE\2022-2027\CARTES\png_pdf\B24_ZonesDeSauvegarde.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1190" y="1093397"/>
            <a:ext cx="6269223" cy="4418209"/>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contenu 2"/>
          <p:cNvSpPr txBox="1">
            <a:spLocks/>
          </p:cNvSpPr>
          <p:nvPr/>
        </p:nvSpPr>
        <p:spPr>
          <a:xfrm>
            <a:off x="910630" y="4355951"/>
            <a:ext cx="2520280" cy="1871452"/>
          </a:xfrm>
          <a:prstGeom prst="rect">
            <a:avLst/>
          </a:prstGeom>
        </p:spPr>
        <p:txBody>
          <a:bodyPr vert="horz" lIns="108850" tIns="54425" rIns="108850" bIns="54425" rtlCol="0">
            <a:normAutofit fontScale="85000" lnSpcReduction="20000"/>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fr-FR" sz="2800" b="1" dirty="0" smtClean="0">
                <a:solidFill>
                  <a:srgbClr val="FF0000"/>
                </a:solidFill>
              </a:rPr>
              <a:t>Les zones du futur SDAGE (2028) vont nécessiter de nombreuses études locales</a:t>
            </a:r>
            <a:endParaRPr lang="fr-FR" sz="2800" b="1" dirty="0">
              <a:solidFill>
                <a:srgbClr val="FF0000"/>
              </a:solidFill>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4926" y="4329723"/>
            <a:ext cx="2808312" cy="2337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246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4" y="22176"/>
            <a:ext cx="10971372" cy="1143265"/>
          </a:xfrm>
        </p:spPr>
        <p:txBody>
          <a:bodyPr>
            <a:noAutofit/>
          </a:bodyPr>
          <a:lstStyle/>
          <a:p>
            <a:pPr algn="l"/>
            <a:r>
              <a:rPr lang="fr-FR" sz="3600" dirty="0">
                <a:solidFill>
                  <a:schemeClr val="accent1"/>
                </a:solidFill>
              </a:rPr>
              <a:t>O</a:t>
            </a:r>
            <a:r>
              <a:rPr lang="fr-FR" sz="3600" dirty="0" smtClean="0">
                <a:solidFill>
                  <a:schemeClr val="accent1"/>
                </a:solidFill>
              </a:rPr>
              <a:t>rientations du SDAGE</a:t>
            </a:r>
            <a:endParaRPr lang="fr-FR" sz="3600" dirty="0"/>
          </a:p>
        </p:txBody>
      </p:sp>
      <p:sp>
        <p:nvSpPr>
          <p:cNvPr id="3" name="Espace réservé du contenu 2"/>
          <p:cNvSpPr>
            <a:spLocks noGrp="1"/>
          </p:cNvSpPr>
          <p:nvPr>
            <p:ph idx="1"/>
          </p:nvPr>
        </p:nvSpPr>
        <p:spPr>
          <a:xfrm>
            <a:off x="190550" y="1165495"/>
            <a:ext cx="5400600" cy="2840363"/>
          </a:xfrm>
        </p:spPr>
        <p:txBody>
          <a:bodyPr>
            <a:normAutofit/>
          </a:bodyPr>
          <a:lstStyle/>
          <a:p>
            <a:pPr marL="0" indent="0">
              <a:buNone/>
            </a:pPr>
            <a:r>
              <a:rPr lang="fr-FR" sz="2400" b="1" dirty="0"/>
              <a:t>B25 – </a:t>
            </a:r>
            <a:r>
              <a:rPr lang="fr-FR" sz="2400" b="1" dirty="0" smtClean="0"/>
              <a:t>Protéger </a:t>
            </a:r>
            <a:r>
              <a:rPr lang="fr-FR" sz="2400" b="1" dirty="0"/>
              <a:t>les ressources alimentant les captages les plus </a:t>
            </a:r>
            <a:r>
              <a:rPr lang="fr-FR" sz="2400" b="1" dirty="0" smtClean="0"/>
              <a:t>menacés (captages « dégradés »)</a:t>
            </a:r>
            <a:endParaRPr lang="fr-FR" sz="2400" b="1" dirty="0"/>
          </a:p>
          <a:p>
            <a:pPr marL="0" indent="0" algn="just">
              <a:buNone/>
            </a:pPr>
            <a:r>
              <a:rPr lang="fr-FR" sz="2000" dirty="0"/>
              <a:t>par des programmes d’action de réduction des pollutions responsables de la dégradation de la qualité des eaux </a:t>
            </a:r>
            <a:r>
              <a:rPr lang="fr-FR" sz="2000" dirty="0" smtClean="0"/>
              <a:t>brutes (95 captages « prioritaires », 230 captages « sensibles », dont environ 100 en </a:t>
            </a:r>
            <a:r>
              <a:rPr lang="fr-FR" sz="2000" dirty="0" smtClean="0"/>
              <a:t>priorité « 1 »)</a:t>
            </a:r>
            <a:endParaRPr lang="fr-FR" sz="28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7</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sp>
        <p:nvSpPr>
          <p:cNvPr id="9" name="Espace réservé du contenu 2"/>
          <p:cNvSpPr txBox="1">
            <a:spLocks/>
          </p:cNvSpPr>
          <p:nvPr/>
        </p:nvSpPr>
        <p:spPr>
          <a:xfrm>
            <a:off x="406574" y="4021932"/>
            <a:ext cx="6120680" cy="1496094"/>
          </a:xfrm>
          <a:prstGeom prst="rect">
            <a:avLst/>
          </a:prstGeom>
        </p:spPr>
        <p:txBody>
          <a:bodyPr vert="horz" lIns="108850" tIns="54425" rIns="108850" bIns="54425" rtlCol="0">
            <a:normAutofit fontScale="77500" lnSpcReduction="20000"/>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fr-FR" sz="2800" b="1" dirty="0" smtClean="0">
                <a:solidFill>
                  <a:srgbClr val="FF0000"/>
                </a:solidFill>
              </a:rPr>
              <a:t>La quasi-totalité ont une « DUP », mais quasiment tous les captages sensibles nécessitent une étude de délimitation de l’Aire d’Alimentation du Captage </a:t>
            </a:r>
            <a:r>
              <a:rPr lang="fr-FR" sz="2800" b="1" dirty="0">
                <a:solidFill>
                  <a:srgbClr val="FF0000"/>
                </a:solidFill>
              </a:rPr>
              <a:t>et </a:t>
            </a:r>
            <a:r>
              <a:rPr lang="fr-FR" sz="2800" b="1" dirty="0" smtClean="0">
                <a:solidFill>
                  <a:srgbClr val="FF0000"/>
                </a:solidFill>
              </a:rPr>
              <a:t>la cartographie </a:t>
            </a:r>
            <a:r>
              <a:rPr lang="fr-FR" sz="2800" b="1" dirty="0">
                <a:solidFill>
                  <a:srgbClr val="FF0000"/>
                </a:solidFill>
              </a:rPr>
              <a:t>de la </a:t>
            </a:r>
            <a:r>
              <a:rPr lang="fr-FR" sz="2800" b="1" dirty="0" smtClean="0">
                <a:solidFill>
                  <a:srgbClr val="FF0000"/>
                </a:solidFill>
              </a:rPr>
              <a:t>vulnérabilité </a:t>
            </a:r>
            <a:endParaRPr lang="fr-FR" sz="2800" b="1" dirty="0">
              <a:solidFill>
                <a:srgbClr val="FF0000"/>
              </a:solidFill>
            </a:endParaRPr>
          </a:p>
        </p:txBody>
      </p:sp>
      <p:sp>
        <p:nvSpPr>
          <p:cNvPr id="10" name="Espace réservé du contenu 2"/>
          <p:cNvSpPr txBox="1">
            <a:spLocks/>
          </p:cNvSpPr>
          <p:nvPr/>
        </p:nvSpPr>
        <p:spPr>
          <a:xfrm>
            <a:off x="3471145" y="5518026"/>
            <a:ext cx="6245806" cy="1152128"/>
          </a:xfrm>
          <a:prstGeom prst="rect">
            <a:avLst/>
          </a:prstGeom>
          <a:ln>
            <a:solidFill>
              <a:schemeClr val="accent1"/>
            </a:solidFill>
          </a:ln>
        </p:spPr>
        <p:txBody>
          <a:bodyPr vert="horz" lIns="108850" tIns="54425" rIns="108850" bIns="54425" rtlCol="0">
            <a:noAutofit/>
          </a:bodyPr>
          <a:lstStyle>
            <a:lvl1pPr marL="408188" indent="-408188" algn="l" defTabSz="1088502" rtl="0" eaLnBrk="1" latinLnBrk="0" hangingPunct="1">
              <a:spcBef>
                <a:spcPct val="20000"/>
              </a:spcBef>
              <a:buFont typeface="Arial" panose="020B0604020202020204" pitchFamily="34" charset="0"/>
              <a:buChar char="•"/>
              <a:defRPr lang="fr-FR" sz="3200" kern="1200" dirty="0" smtClean="0">
                <a:solidFill>
                  <a:srgbClr val="576EB4"/>
                </a:solidFill>
                <a:latin typeface="Arial" panose="020B0604020202020204" pitchFamily="34" charset="0"/>
                <a:ea typeface="+mn-ea"/>
                <a:cs typeface="Arial" panose="020B0604020202020204" pitchFamily="34" charset="0"/>
              </a:defRPr>
            </a:lvl1pPr>
            <a:lvl2pPr marL="884408" indent="-340157" algn="l" defTabSz="1088502" rtl="0" eaLnBrk="1" latinLnBrk="0" hangingPunct="1">
              <a:spcBef>
                <a:spcPct val="20000"/>
              </a:spcBef>
              <a:buClr>
                <a:srgbClr val="586EB3"/>
              </a:buClr>
              <a:buFont typeface="Arial" panose="020B0604020202020204" pitchFamily="34" charset="0"/>
              <a:buChar char="–"/>
              <a:defRPr lang="fr-FR" sz="2800" kern="1200" dirty="0" smtClean="0">
                <a:solidFill>
                  <a:schemeClr val="tx1"/>
                </a:solidFill>
                <a:latin typeface="Arial" panose="020B0604020202020204" pitchFamily="34" charset="0"/>
                <a:ea typeface="+mn-ea"/>
                <a:cs typeface="Arial" panose="020B0604020202020204" pitchFamily="34" charset="0"/>
              </a:defRPr>
            </a:lvl2pPr>
            <a:lvl3pPr marL="1360627" indent="-272125" algn="l" defTabSz="1088502" rtl="0" eaLnBrk="1" latinLnBrk="0" hangingPunct="1">
              <a:spcBef>
                <a:spcPct val="20000"/>
              </a:spcBef>
              <a:buClr>
                <a:srgbClr val="586EB3"/>
              </a:buClr>
              <a:buFont typeface="Arial" panose="020B0604020202020204" pitchFamily="34" charset="0"/>
              <a:buChar char="•"/>
              <a:defRPr lang="fr-FR" sz="2400" kern="1200" dirty="0" smtClean="0">
                <a:solidFill>
                  <a:schemeClr val="tx1"/>
                </a:solidFill>
                <a:latin typeface="Arial" panose="020B0604020202020204" pitchFamily="34" charset="0"/>
                <a:ea typeface="+mn-ea"/>
                <a:cs typeface="Arial" panose="020B0604020202020204" pitchFamily="34" charset="0"/>
              </a:defRPr>
            </a:lvl3pPr>
            <a:lvl4pPr marL="1904878" indent="-272125" algn="l" defTabSz="1088502" rtl="0" eaLnBrk="1" latinLnBrk="0" hangingPunct="1">
              <a:spcBef>
                <a:spcPct val="20000"/>
              </a:spcBef>
              <a:buClr>
                <a:srgbClr val="586EB3"/>
              </a:buClr>
              <a:buFont typeface="Arial" panose="020B0604020202020204" pitchFamily="34" charset="0"/>
              <a:buChar char="–"/>
              <a:defRPr lang="fr-FR" sz="2000" kern="1200" dirty="0" smtClean="0">
                <a:solidFill>
                  <a:schemeClr val="tx1"/>
                </a:solidFill>
                <a:latin typeface="Arial" panose="020B0604020202020204" pitchFamily="34" charset="0"/>
                <a:ea typeface="+mn-ea"/>
                <a:cs typeface="Arial" panose="020B0604020202020204" pitchFamily="34" charset="0"/>
              </a:defRPr>
            </a:lvl4pPr>
            <a:lvl5pPr marL="2449129" marR="0" indent="-272125" algn="l" defTabSz="1088502" rtl="0" eaLnBrk="1" fontAlgn="auto" latinLnBrk="0" hangingPunct="1">
              <a:lnSpc>
                <a:spcPct val="100000"/>
              </a:lnSpc>
              <a:spcBef>
                <a:spcPct val="20000"/>
              </a:spcBef>
              <a:spcAft>
                <a:spcPts val="0"/>
              </a:spcAft>
              <a:buClr>
                <a:srgbClr val="586EB3"/>
              </a:buClr>
              <a:buSzTx/>
              <a:buFont typeface="Wingdings" panose="05000000000000000000" pitchFamily="2" charset="2"/>
              <a:buChar char="§"/>
              <a:tabLst/>
              <a:defRPr lang="fr-FR" sz="2000" kern="1200" dirty="0">
                <a:solidFill>
                  <a:schemeClr val="tx1"/>
                </a:solidFill>
                <a:latin typeface="Arial" panose="020B0604020202020204" pitchFamily="34" charset="0"/>
                <a:ea typeface="+mn-ea"/>
                <a:cs typeface="Arial" panose="020B0604020202020204" pitchFamily="34" charset="0"/>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just">
              <a:lnSpc>
                <a:spcPct val="120000"/>
              </a:lnSpc>
              <a:buNone/>
            </a:pPr>
            <a:r>
              <a:rPr lang="fr-FR" sz="1400" dirty="0" smtClean="0"/>
              <a:t>A SAVOIR : En </a:t>
            </a:r>
            <a:r>
              <a:rPr lang="fr-FR" sz="1400" dirty="0"/>
              <a:t>moyenne, il y a 10% de captages dégradés en France. Dans environ 90% des cas, ces dégradations sont liées à des pollutions </a:t>
            </a:r>
            <a:r>
              <a:rPr lang="fr-FR" sz="1400" dirty="0" smtClean="0"/>
              <a:t>diffuses</a:t>
            </a:r>
          </a:p>
          <a:p>
            <a:pPr marL="0" indent="0" algn="just">
              <a:lnSpc>
                <a:spcPct val="120000"/>
              </a:lnSpc>
              <a:buNone/>
            </a:pPr>
            <a:r>
              <a:rPr lang="fr-FR" sz="1400" dirty="0" smtClean="0"/>
              <a:t> </a:t>
            </a:r>
            <a:r>
              <a:rPr lang="fr-FR" sz="1400" dirty="0"/>
              <a:t>(</a:t>
            </a:r>
            <a:r>
              <a:rPr lang="fr-FR" sz="1400" b="1" i="1" dirty="0"/>
              <a:t>https://</a:t>
            </a:r>
            <a:r>
              <a:rPr lang="fr-FR" sz="1400" b="1" i="1" dirty="0" smtClean="0"/>
              <a:t>www.lesagencesdeleau.fr/ressources/proteger-les-captages-deau-un-defi-collectif</a:t>
            </a:r>
            <a:r>
              <a:rPr lang="fr-FR" sz="1400" dirty="0" smtClean="0"/>
              <a:t>)</a:t>
            </a:r>
            <a:endParaRPr lang="fr-FR" sz="1400"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7254" y="117426"/>
            <a:ext cx="5532752" cy="5055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36186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2598" y="117426"/>
            <a:ext cx="10971372" cy="1143265"/>
          </a:xfrm>
        </p:spPr>
        <p:txBody>
          <a:bodyPr>
            <a:noAutofit/>
          </a:bodyPr>
          <a:lstStyle/>
          <a:p>
            <a:r>
              <a:rPr lang="fr-FR" sz="3600" dirty="0">
                <a:solidFill>
                  <a:schemeClr val="accent1"/>
                </a:solidFill>
              </a:rPr>
              <a:t>O</a:t>
            </a:r>
            <a:r>
              <a:rPr lang="fr-FR" sz="3600" dirty="0" smtClean="0">
                <a:solidFill>
                  <a:schemeClr val="accent1"/>
                </a:solidFill>
              </a:rPr>
              <a:t>rientations du SDAGE</a:t>
            </a:r>
            <a:endParaRPr lang="fr-FR" sz="3600" dirty="0"/>
          </a:p>
        </p:txBody>
      </p:sp>
      <p:sp>
        <p:nvSpPr>
          <p:cNvPr id="3" name="Espace réservé du contenu 2"/>
          <p:cNvSpPr>
            <a:spLocks noGrp="1"/>
          </p:cNvSpPr>
          <p:nvPr>
            <p:ph idx="1"/>
          </p:nvPr>
        </p:nvSpPr>
        <p:spPr>
          <a:xfrm>
            <a:off x="766614" y="1165494"/>
            <a:ext cx="4968552" cy="4928596"/>
          </a:xfrm>
        </p:spPr>
        <p:txBody>
          <a:bodyPr>
            <a:normAutofit fontScale="92500" lnSpcReduction="10000"/>
          </a:bodyPr>
          <a:lstStyle/>
          <a:p>
            <a:pPr marL="0" indent="0">
              <a:buNone/>
            </a:pPr>
            <a:r>
              <a:rPr lang="fr-FR" sz="2800" b="1" dirty="0" smtClean="0"/>
              <a:t>C1 - Connaître </a:t>
            </a:r>
            <a:r>
              <a:rPr lang="fr-FR" sz="2800" b="1" dirty="0"/>
              <a:t>le fonctionnement des nappes et des cours d’eau en lien </a:t>
            </a:r>
            <a:r>
              <a:rPr lang="fr-FR" sz="2800" b="1" dirty="0" smtClean="0"/>
              <a:t>avec </a:t>
            </a:r>
            <a:r>
              <a:rPr lang="fr-FR" sz="2800" b="1" dirty="0"/>
              <a:t>les bassins versants</a:t>
            </a:r>
            <a:endParaRPr lang="fr-FR" sz="2800" b="1" dirty="0" smtClean="0"/>
          </a:p>
          <a:p>
            <a:pPr marL="0" indent="0" algn="just">
              <a:buNone/>
            </a:pPr>
            <a:r>
              <a:rPr lang="fr-FR" sz="2000" dirty="0" smtClean="0"/>
              <a:t>études </a:t>
            </a:r>
            <a:r>
              <a:rPr lang="fr-FR" sz="2000" dirty="0"/>
              <a:t>nécessaires à l’amélioration des connaissances sur</a:t>
            </a:r>
            <a:r>
              <a:rPr lang="fr-FR" sz="2000" dirty="0" smtClean="0"/>
              <a:t>… la </a:t>
            </a:r>
            <a:r>
              <a:rPr lang="fr-FR" sz="2000" dirty="0"/>
              <a:t>délimitation et le fonctionnement des nappes </a:t>
            </a:r>
            <a:r>
              <a:rPr lang="fr-FR" sz="2000" dirty="0" smtClean="0"/>
              <a:t>d’</a:t>
            </a:r>
            <a:r>
              <a:rPr lang="fr-FR" sz="2000" dirty="0" err="1" smtClean="0"/>
              <a:t>accompa-gnement</a:t>
            </a:r>
            <a:r>
              <a:rPr lang="fr-FR" sz="2000" dirty="0" smtClean="0"/>
              <a:t> </a:t>
            </a:r>
            <a:r>
              <a:rPr lang="fr-FR" sz="2000" dirty="0"/>
              <a:t>des rivières et des systèmes karstiques et leurs contributions au fonctionnement hydrologique des cours </a:t>
            </a:r>
            <a:r>
              <a:rPr lang="fr-FR" sz="2000" dirty="0" smtClean="0"/>
              <a:t>d’eau.</a:t>
            </a:r>
          </a:p>
          <a:p>
            <a:pPr marL="0" indent="0">
              <a:buNone/>
            </a:pPr>
            <a:endParaRPr lang="fr-FR" sz="2000" dirty="0" smtClean="0"/>
          </a:p>
          <a:p>
            <a:pPr marL="0" indent="0" algn="just">
              <a:buNone/>
            </a:pPr>
            <a:r>
              <a:rPr lang="fr-FR" sz="2000" b="1" dirty="0" smtClean="0"/>
              <a:t>De nombreuses études et thèses cofinancées, notamment sur à peu près tous les secteurs karstiques du bassin</a:t>
            </a:r>
            <a:endParaRPr lang="fr-FR" sz="2800" b="1"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8</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3852" y="1125537"/>
            <a:ext cx="5687079" cy="4739233"/>
          </a:xfrm>
          <a:prstGeom prst="rect">
            <a:avLst/>
          </a:prstGeom>
        </p:spPr>
      </p:pic>
      <p:sp>
        <p:nvSpPr>
          <p:cNvPr id="4" name="Ellipse 3"/>
          <p:cNvSpPr/>
          <p:nvPr/>
        </p:nvSpPr>
        <p:spPr>
          <a:xfrm>
            <a:off x="10055646" y="2997746"/>
            <a:ext cx="1080120" cy="115212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8831510" y="2582612"/>
            <a:ext cx="1080120" cy="115212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8126643" y="1557586"/>
            <a:ext cx="576065" cy="64807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8111430" y="4869954"/>
            <a:ext cx="1616022" cy="72008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6815286" y="4630378"/>
            <a:ext cx="936104" cy="32403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7210843" y="4032861"/>
            <a:ext cx="641753" cy="23402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7607374" y="2205658"/>
            <a:ext cx="2120077" cy="152908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8111430" y="1269554"/>
            <a:ext cx="498213" cy="33506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8432245" y="2286392"/>
            <a:ext cx="288033" cy="28803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7363243" y="2012416"/>
            <a:ext cx="498213" cy="47643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7628430" y="1125537"/>
            <a:ext cx="498213" cy="33506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9104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6261"/>
            <a:ext cx="6023198" cy="759237"/>
          </a:xfrm>
        </p:spPr>
        <p:txBody>
          <a:bodyPr>
            <a:noAutofit/>
          </a:bodyPr>
          <a:lstStyle/>
          <a:p>
            <a:r>
              <a:rPr lang="fr-FR" sz="3600" dirty="0" smtClean="0">
                <a:solidFill>
                  <a:schemeClr val="accent1"/>
                </a:solidFill>
              </a:rPr>
              <a:t>Orientations du SDAGE</a:t>
            </a:r>
            <a:endParaRPr lang="fr-FR" sz="3600" dirty="0"/>
          </a:p>
        </p:txBody>
      </p:sp>
      <p:sp>
        <p:nvSpPr>
          <p:cNvPr id="3" name="Espace réservé du contenu 2"/>
          <p:cNvSpPr>
            <a:spLocks noGrp="1"/>
          </p:cNvSpPr>
          <p:nvPr>
            <p:ph idx="1"/>
          </p:nvPr>
        </p:nvSpPr>
        <p:spPr>
          <a:xfrm>
            <a:off x="29081" y="1197546"/>
            <a:ext cx="5760640" cy="3056388"/>
          </a:xfrm>
        </p:spPr>
        <p:txBody>
          <a:bodyPr>
            <a:normAutofit fontScale="77500" lnSpcReduction="20000"/>
          </a:bodyPr>
          <a:lstStyle/>
          <a:p>
            <a:pPr marL="0" indent="0">
              <a:buNone/>
            </a:pPr>
            <a:r>
              <a:rPr lang="fr-FR" sz="2800" b="1" dirty="0" smtClean="0"/>
              <a:t>C11 - Maintenir </a:t>
            </a:r>
            <a:r>
              <a:rPr lang="fr-FR" sz="2800" b="1" dirty="0"/>
              <a:t>ou restaurer l’équilibre quantitatif des masses d’eau </a:t>
            </a:r>
            <a:r>
              <a:rPr lang="fr-FR" sz="2800" b="1" dirty="0" smtClean="0"/>
              <a:t>souterraine</a:t>
            </a:r>
          </a:p>
          <a:p>
            <a:pPr algn="just"/>
            <a:r>
              <a:rPr lang="fr-FR" sz="2600" dirty="0" smtClean="0"/>
              <a:t>déterminer </a:t>
            </a:r>
            <a:r>
              <a:rPr lang="fr-FR" sz="2600" dirty="0"/>
              <a:t>pour tous les usages le volume maximum </a:t>
            </a:r>
            <a:r>
              <a:rPr lang="fr-FR" sz="2600" dirty="0" err="1"/>
              <a:t>prélevable</a:t>
            </a:r>
            <a:r>
              <a:rPr lang="fr-FR" sz="2600" dirty="0"/>
              <a:t> compatible avec le bon état des </a:t>
            </a:r>
            <a:r>
              <a:rPr lang="fr-FR" sz="2600" dirty="0" smtClean="0"/>
              <a:t>aquifères</a:t>
            </a:r>
          </a:p>
          <a:p>
            <a:pPr algn="just"/>
            <a:r>
              <a:rPr lang="fr-FR" sz="2600" dirty="0" smtClean="0"/>
              <a:t>développer </a:t>
            </a:r>
            <a:r>
              <a:rPr lang="fr-FR" sz="2600" dirty="0"/>
              <a:t>et </a:t>
            </a:r>
            <a:r>
              <a:rPr lang="fr-FR" sz="2600" dirty="0" smtClean="0"/>
              <a:t>maintenir </a:t>
            </a:r>
            <a:r>
              <a:rPr lang="fr-FR" sz="2600" dirty="0"/>
              <a:t>les outils de modélisation hydrodynamique des eaux souterraines, ou </a:t>
            </a:r>
            <a:r>
              <a:rPr lang="fr-FR" sz="2600" dirty="0" smtClean="0"/>
              <a:t>engager </a:t>
            </a:r>
            <a:r>
              <a:rPr lang="fr-FR" sz="2600" dirty="0"/>
              <a:t>leur amélioration si nécessaire</a:t>
            </a:r>
            <a:r>
              <a:rPr lang="fr-FR" sz="3100" dirty="0"/>
              <a:t> </a:t>
            </a:r>
            <a:r>
              <a:rPr lang="fr-FR" sz="2600" dirty="0" smtClean="0"/>
              <a:t>(</a:t>
            </a:r>
            <a:r>
              <a:rPr lang="fr-FR" sz="2600" b="1" dirty="0" smtClean="0"/>
              <a:t>modèles maillés, Tempo, </a:t>
            </a:r>
            <a:r>
              <a:rPr lang="fr-FR" sz="2600" b="1" dirty="0" err="1" smtClean="0"/>
              <a:t>Gardenia</a:t>
            </a:r>
            <a:r>
              <a:rPr lang="fr-FR" sz="2600" b="1" dirty="0" smtClean="0"/>
              <a:t>, </a:t>
            </a:r>
            <a:r>
              <a:rPr lang="fr-FR" sz="2600" b="1" dirty="0" err="1" smtClean="0"/>
              <a:t>Karstmod</a:t>
            </a:r>
            <a:r>
              <a:rPr lang="fr-FR" sz="2600" b="1" dirty="0" smtClean="0"/>
              <a:t>…</a:t>
            </a:r>
            <a:r>
              <a:rPr lang="fr-FR" sz="2600" dirty="0" smtClean="0"/>
              <a:t>)</a:t>
            </a:r>
            <a:endParaRPr lang="fr-FR" sz="2800" dirty="0"/>
          </a:p>
        </p:txBody>
      </p:sp>
      <p:sp>
        <p:nvSpPr>
          <p:cNvPr id="5" name="Espace réservé du numéro de diapositive 4"/>
          <p:cNvSpPr>
            <a:spLocks noGrp="1"/>
          </p:cNvSpPr>
          <p:nvPr>
            <p:ph type="sldNum" sz="quarter" idx="12"/>
          </p:nvPr>
        </p:nvSpPr>
        <p:spPr/>
        <p:txBody>
          <a:bodyPr/>
          <a:lstStyle/>
          <a:p>
            <a:fld id="{25C2B4D8-995E-4848-8CF7-79E2342D91ED}" type="slidenum">
              <a:rPr lang="fr-FR" smtClean="0"/>
              <a:t>9</a:t>
            </a:fld>
            <a:endParaRPr lang="fr-FR"/>
          </a:p>
        </p:txBody>
      </p:sp>
      <p:sp>
        <p:nvSpPr>
          <p:cNvPr id="6" name="Espace réservé du pied de page 3"/>
          <p:cNvSpPr>
            <a:spLocks noGrp="1"/>
          </p:cNvSpPr>
          <p:nvPr>
            <p:ph type="ftr" sz="quarter" idx="11"/>
          </p:nvPr>
        </p:nvSpPr>
        <p:spPr>
          <a:xfrm>
            <a:off x="828000" y="6627600"/>
            <a:ext cx="4600800" cy="252000"/>
          </a:xfrm>
        </p:spPr>
        <p:txBody>
          <a:bodyPr/>
          <a:lstStyle/>
          <a:p>
            <a:r>
              <a:rPr lang="en-US" dirty="0" smtClean="0"/>
              <a:t>31/5/2023 </a:t>
            </a:r>
            <a:r>
              <a:rPr lang="en-US" dirty="0"/>
              <a:t>- 12e Workshop SNO KARST – </a:t>
            </a:r>
            <a:r>
              <a:rPr lang="en-US" dirty="0" err="1"/>
              <a:t>Causses</a:t>
            </a:r>
            <a:r>
              <a:rPr lang="en-US" dirty="0"/>
              <a:t> du </a:t>
            </a:r>
            <a:r>
              <a:rPr lang="en-US" dirty="0" err="1"/>
              <a:t>Quercy</a:t>
            </a:r>
            <a:endParaRPr lang="fr-FR"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320"/>
          <a:stretch/>
        </p:blipFill>
        <p:spPr bwMode="auto">
          <a:xfrm>
            <a:off x="1342678" y="3933850"/>
            <a:ext cx="8496214"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9182" y="0"/>
            <a:ext cx="6311230" cy="4517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164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New Présentation Agen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Présentation Agence</Template>
  <TotalTime>888</TotalTime>
  <Words>992</Words>
  <Application>Microsoft Office PowerPoint</Application>
  <PresentationFormat>Personnalisé</PresentationFormat>
  <Paragraphs>113</Paragraphs>
  <Slides>13</Slides>
  <Notes>0</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New Présentation Agence</vt:lpstr>
      <vt:lpstr>Stratégie de connaissance et de prospective « eau souterraine » du bassin Adour-Garonne – Spécificité des territoires karstiques  Pierre MARCHET – Stéphane BINET</vt:lpstr>
      <vt:lpstr>Le bassin Adour-Garonne</vt:lpstr>
      <vt:lpstr>Le SDAGE : une stratégie pour conduire les politiques de l’eau du bassin</vt:lpstr>
      <vt:lpstr>Principes fondamentaux du SDAGE</vt:lpstr>
      <vt:lpstr>Orientations du SDAGE</vt:lpstr>
      <vt:lpstr>Orientations du SDAGE</vt:lpstr>
      <vt:lpstr>Orientations du SDAGE</vt:lpstr>
      <vt:lpstr>Orientations du SDAGE</vt:lpstr>
      <vt:lpstr>Orientations du SDAGE</vt:lpstr>
      <vt:lpstr>Orientations du SDAGE</vt:lpstr>
      <vt:lpstr>Orientations du SDAGE</vt:lpstr>
      <vt:lpstr>Présentation PowerPoint</vt:lpstr>
      <vt:lpstr>Présentation PowerPoint</vt:lpstr>
    </vt:vector>
  </TitlesOfParts>
  <Company>Agence de l'Eau Adour Garonne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Pierre MARCHET</dc:creator>
  <cp:lastModifiedBy>Utilisateur Windows</cp:lastModifiedBy>
  <cp:revision>62</cp:revision>
  <dcterms:created xsi:type="dcterms:W3CDTF">2023-03-30T16:54:03Z</dcterms:created>
  <dcterms:modified xsi:type="dcterms:W3CDTF">2023-05-30T06:02:54Z</dcterms:modified>
</cp:coreProperties>
</file>