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5"/>
  </p:notesMasterIdLst>
  <p:handoutMasterIdLst>
    <p:handoutMasterId r:id="rId16"/>
  </p:handoutMasterIdLst>
  <p:sldIdLst>
    <p:sldId id="256" r:id="rId5"/>
    <p:sldId id="377" r:id="rId6"/>
    <p:sldId id="380" r:id="rId7"/>
    <p:sldId id="383" r:id="rId8"/>
    <p:sldId id="391" r:id="rId9"/>
    <p:sldId id="400" r:id="rId10"/>
    <p:sldId id="408" r:id="rId11"/>
    <p:sldId id="406" r:id="rId12"/>
    <p:sldId id="407" r:id="rId13"/>
    <p:sldId id="409" r:id="rId14"/>
  </p:sldIdLst>
  <p:sldSz cx="12192000" cy="6858000"/>
  <p:notesSz cx="6805613" cy="99441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M7" initials="V" lastIdx="1" clrIdx="0">
    <p:extLst>
      <p:ext uri="{19B8F6BF-5375-455C-9EA6-DF929625EA0E}">
        <p15:presenceInfo xmlns:p15="http://schemas.microsoft.com/office/powerpoint/2012/main" userId="VM7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42B8"/>
    <a:srgbClr val="BC5908"/>
    <a:srgbClr val="CA7C3B"/>
    <a:srgbClr val="C80000"/>
    <a:srgbClr val="5EC1A7"/>
    <a:srgbClr val="7F5B00"/>
    <a:srgbClr val="B612A6"/>
    <a:srgbClr val="3E5692"/>
    <a:srgbClr val="7B570F"/>
    <a:srgbClr val="704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383B0E-12EA-4599-9137-A8859246CBCA}" v="85" dt="2020-08-24T16:13:09.2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8" autoAdjust="0"/>
    <p:restoredTop sz="87273" autoAdjust="0"/>
  </p:normalViewPr>
  <p:slideViewPr>
    <p:cSldViewPr>
      <p:cViewPr varScale="1">
        <p:scale>
          <a:sx n="71" d="100"/>
          <a:sy n="71" d="100"/>
        </p:scale>
        <p:origin x="1061" y="62"/>
      </p:cViewPr>
      <p:guideLst>
        <p:guide orient="horz" pos="2160"/>
        <p:guide pos="384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4" d="100"/>
          <a:sy n="114" d="100"/>
        </p:scale>
        <p:origin x="6912" y="101"/>
      </p:cViewPr>
      <p:guideLst>
        <p:guide orient="horz" pos="3132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68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35682E-2713-46E0-822C-347A3BE99A29}" type="datetimeFigureOut">
              <a:rPr lang="en-US" smtClean="0"/>
              <a:pPr/>
              <a:t>5/26/2023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44454F-83C8-4B85-968C-DE4A03F7F5CA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149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F365C8-AB7C-46A3-8A52-1E0F7BDABBE3}" type="datetimeFigureOut">
              <a:rPr lang="fr-FR" smtClean="0"/>
              <a:pPr/>
              <a:t>26/05/2023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940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EAB1B-51E9-47B9-A407-CAF9192878C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2689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EAB1B-51E9-47B9-A407-CAF9192878CA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336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EAB1B-51E9-47B9-A407-CAF9192878CA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9990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EAB1B-51E9-47B9-A407-CAF9192878CA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16318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EAB1B-51E9-47B9-A407-CAF9192878CA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4761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EAB1B-51E9-47B9-A407-CAF9192878CA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8822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AEAB1B-51E9-47B9-A407-CAF9192878CA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9759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exte 9"/>
          <p:cNvSpPr>
            <a:spLocks noGrp="1"/>
          </p:cNvSpPr>
          <p:nvPr>
            <p:ph type="body" sz="quarter" idx="10"/>
          </p:nvPr>
        </p:nvSpPr>
        <p:spPr>
          <a:xfrm>
            <a:off x="1064381" y="2924944"/>
            <a:ext cx="10063237" cy="522733"/>
          </a:xfrm>
          <a:prstGeom prst="rect">
            <a:avLst/>
          </a:prstGeom>
        </p:spPr>
        <p:txBody>
          <a:bodyPr wrap="none" lIns="0" tIns="0" rIns="0" bIns="0" anchor="ctr" anchorCtr="1">
            <a:normAutofit/>
          </a:bodyPr>
          <a:lstStyle>
            <a:lvl1pPr>
              <a:buNone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fr-FR" noProof="0" smtClean="0"/>
              <a:t>Modifiez les styles du texte du masque</a:t>
            </a:r>
          </a:p>
        </p:txBody>
      </p:sp>
      <p:sp>
        <p:nvSpPr>
          <p:cNvPr id="19" name="Titre 7"/>
          <p:cNvSpPr>
            <a:spLocks noGrp="1"/>
          </p:cNvSpPr>
          <p:nvPr>
            <p:ph type="ctrTitle"/>
          </p:nvPr>
        </p:nvSpPr>
        <p:spPr>
          <a:xfrm>
            <a:off x="135469" y="1011311"/>
            <a:ext cx="11921067" cy="1625601"/>
          </a:xfrm>
          <a:prstGeom prst="rect">
            <a:avLst/>
          </a:prstGeom>
        </p:spPr>
        <p:txBody>
          <a:bodyPr lIns="0" tIns="0" rIns="0" bIns="0" anchor="t" anchorCtr="1">
            <a:normAutofit/>
          </a:bodyPr>
          <a:lstStyle>
            <a:lvl1pPr algn="ctr">
              <a:lnSpc>
                <a:spcPct val="100000"/>
              </a:lnSpc>
              <a:spcBef>
                <a:spcPts val="4200"/>
              </a:spcBef>
              <a:defRPr sz="4400" b="1" i="0" kern="1200" cap="small" normalizeH="0" baseline="0">
                <a:solidFill>
                  <a:schemeClr val="accent1"/>
                </a:solidFill>
                <a:latin typeface="Calibri" panose="020F0502020204030204" pitchFamily="34" charset="0"/>
                <a:ea typeface="DejaVu Sans" pitchFamily="34" charset="2"/>
                <a:cs typeface="Calibri" panose="020F0502020204030204" pitchFamily="34" charset="0"/>
              </a:defRPr>
            </a:lvl1pPr>
          </a:lstStyle>
          <a:p>
            <a:r>
              <a:rPr kumimoji="0" lang="fr-FR" noProof="0" smtClean="0"/>
              <a:t>Modifiez le style du titre</a:t>
            </a:r>
            <a:endParaRPr kumimoji="0" lang="en-US" noProof="0" dirty="0"/>
          </a:p>
        </p:txBody>
      </p:sp>
      <p:pic>
        <p:nvPicPr>
          <p:cNvPr id="20" name="Image 19" descr="logo_quadri.jpg"/>
          <p:cNvPicPr>
            <a:picLocks noChangeAspect="1"/>
          </p:cNvPicPr>
          <p:nvPr userDrawn="1"/>
        </p:nvPicPr>
        <p:blipFill rotWithShape="1"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t="13228" b="13847"/>
          <a:stretch/>
        </p:blipFill>
        <p:spPr>
          <a:xfrm>
            <a:off x="3149426" y="49806"/>
            <a:ext cx="1057471" cy="504000"/>
          </a:xfrm>
          <a:prstGeom prst="rect">
            <a:avLst/>
          </a:prstGeom>
        </p:spPr>
      </p:pic>
      <p:pic>
        <p:nvPicPr>
          <p:cNvPr id="23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9570347" y="49806"/>
            <a:ext cx="1453453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2" descr="F:\ring_consortium\logo_ring\fond_blanc\300dpi_to_print\logo_ring.pn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91344" y="31806"/>
            <a:ext cx="1487951" cy="540000"/>
          </a:xfrm>
          <a:prstGeom prst="rect">
            <a:avLst/>
          </a:prstGeom>
          <a:noFill/>
        </p:spPr>
      </p:pic>
      <p:pic>
        <p:nvPicPr>
          <p:cNvPr id="3" name="Image 2" descr="Une image contenant signe&#10;&#10;Description générée automatiquement">
            <a:extLst>
              <a:ext uri="{FF2B5EF4-FFF2-40B4-BE49-F238E27FC236}">
                <a16:creationId xmlns:a16="http://schemas.microsoft.com/office/drawing/2014/main" xmlns="" id="{CA425CB8-72E9-4EDC-8FAF-CFD7AE2D65C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158485" y="13806"/>
            <a:ext cx="576000" cy="576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4C222228-FA6D-42D6-937D-A49B98A7F21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460664" y="13806"/>
            <a:ext cx="576000" cy="5760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20687"/>
          </a:xfrm>
          <a:prstGeom prst="rect">
            <a:avLst/>
          </a:prstGeom>
        </p:spPr>
        <p:txBody>
          <a:bodyPr/>
          <a:lstStyle>
            <a:lvl1pPr>
              <a:defRPr sz="3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noProof="0" smtClean="0"/>
              <a:t>Modifiez le style du titre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908720"/>
            <a:ext cx="12192000" cy="5544615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658368" indent="-246888">
              <a:buClr>
                <a:schemeClr val="accent1"/>
              </a:buClr>
              <a:buFont typeface="Arial" panose="020B0604020202020204" pitchFamily="34" charset="0"/>
              <a:buChar char="•"/>
              <a:defRPr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923544" indent="-219456">
              <a:buClr>
                <a:schemeClr val="accent2"/>
              </a:buClr>
              <a:buFont typeface="Arial" panose="020B0604020202020204" pitchFamily="34" charset="0"/>
              <a:buChar char="•"/>
              <a:defRPr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179576" indent="-201168">
              <a:buClr>
                <a:schemeClr val="accent4"/>
              </a:buClr>
              <a:buFont typeface="Arial" panose="020B0604020202020204" pitchFamily="34" charset="0"/>
              <a:buChar char="•"/>
              <a:defRPr>
                <a:solidFill>
                  <a:schemeClr val="accent4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</a:lstStyle>
          <a:p>
            <a:pPr lvl="0"/>
            <a:r>
              <a:rPr lang="en-US" noProof="0" dirty="0" err="1"/>
              <a:t>Cliquez</a:t>
            </a:r>
            <a:r>
              <a:rPr lang="en-US" noProof="0" dirty="0"/>
              <a:t> pour modifier les styles du </a:t>
            </a:r>
            <a:r>
              <a:rPr lang="en-US" noProof="0" dirty="0" err="1"/>
              <a:t>texte</a:t>
            </a:r>
            <a:r>
              <a:rPr lang="en-US" noProof="0" dirty="0"/>
              <a:t> du masque</a:t>
            </a:r>
          </a:p>
          <a:p>
            <a:pPr lvl="1"/>
            <a:r>
              <a:rPr lang="en-US" noProof="0" dirty="0" err="1"/>
              <a:t>Deuxième</a:t>
            </a:r>
            <a:r>
              <a:rPr lang="en-US" noProof="0" dirty="0"/>
              <a:t> </a:t>
            </a:r>
            <a:r>
              <a:rPr lang="en-US" noProof="0" dirty="0" err="1"/>
              <a:t>niveau</a:t>
            </a:r>
            <a:endParaRPr lang="en-US" noProof="0" dirty="0"/>
          </a:p>
          <a:p>
            <a:pPr lvl="2"/>
            <a:r>
              <a:rPr lang="en-US" noProof="0" dirty="0" err="1"/>
              <a:t>Troisième</a:t>
            </a:r>
            <a:r>
              <a:rPr lang="en-US" noProof="0" dirty="0"/>
              <a:t> </a:t>
            </a:r>
            <a:r>
              <a:rPr lang="en-US" noProof="0" dirty="0" err="1"/>
              <a:t>niveau</a:t>
            </a:r>
            <a:endParaRPr lang="en-US" noProof="0" dirty="0"/>
          </a:p>
          <a:p>
            <a:pPr lvl="3"/>
            <a:r>
              <a:rPr lang="en-US" noProof="0" dirty="0" err="1"/>
              <a:t>Quatrième</a:t>
            </a:r>
            <a:r>
              <a:rPr lang="en-US" noProof="0" dirty="0"/>
              <a:t> </a:t>
            </a:r>
            <a:r>
              <a:rPr lang="en-US" noProof="0" dirty="0" err="1"/>
              <a:t>niveau</a:t>
            </a:r>
            <a:endParaRPr lang="en-US" noProof="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xmlns="" id="{43921F25-FA6D-481E-9CD1-8699CBC2FD3C}"/>
              </a:ext>
            </a:extLst>
          </p:cNvPr>
          <p:cNvSpPr txBox="1"/>
          <p:nvPr userDrawn="1"/>
        </p:nvSpPr>
        <p:spPr>
          <a:xfrm>
            <a:off x="0" y="6649030"/>
            <a:ext cx="1879600" cy="215444"/>
          </a:xfrm>
          <a:prstGeom prst="rect">
            <a:avLst/>
          </a:prstGeom>
          <a:noFill/>
        </p:spPr>
        <p:txBody>
          <a:bodyPr wrap="none" lIns="108000" tIns="0" rIns="0" bIns="0" rtlCol="0" anchor="b" anchorCtr="0">
            <a:noAutofit/>
          </a:bodyPr>
          <a:lstStyle/>
          <a:p>
            <a:r>
              <a:rPr lang="en-US" sz="1200" baseline="0" smtClean="0">
                <a:latin typeface="Corbel" pitchFamily="34" charset="0"/>
              </a:rPr>
              <a:t>A. Gouy</a:t>
            </a:r>
            <a:endParaRPr lang="fr-FR" sz="1200" dirty="0">
              <a:latin typeface="Corbel" pitchFamily="34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xmlns="" id="{5BC70534-2ED1-41F4-A4A3-58DFFB4BF2F1}"/>
              </a:ext>
            </a:extLst>
          </p:cNvPr>
          <p:cNvSpPr txBox="1"/>
          <p:nvPr userDrawn="1"/>
        </p:nvSpPr>
        <p:spPr>
          <a:xfrm>
            <a:off x="4296836" y="6669940"/>
            <a:ext cx="2429933" cy="215444"/>
          </a:xfrm>
          <a:prstGeom prst="rect">
            <a:avLst/>
          </a:prstGeom>
          <a:noFill/>
        </p:spPr>
        <p:txBody>
          <a:bodyPr wrap="none" lIns="108000" tIns="0" rIns="0" bIns="0" rtlCol="0" anchor="b" anchorCtr="1">
            <a:noAutofit/>
          </a:bodyPr>
          <a:lstStyle/>
          <a:p>
            <a:r>
              <a:rPr lang="en-US" sz="1600" b="0" kern="120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Simulation of the Barrois karst network</a:t>
            </a:r>
            <a:endParaRPr lang="en-US" sz="1600" b="0" kern="120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0CEF45A1-A410-4E55-BC11-4B1E6C752A58}"/>
              </a:ext>
            </a:extLst>
          </p:cNvPr>
          <p:cNvSpPr txBox="1"/>
          <p:nvPr userDrawn="1"/>
        </p:nvSpPr>
        <p:spPr>
          <a:xfrm>
            <a:off x="9144000" y="6643136"/>
            <a:ext cx="1879600" cy="215444"/>
          </a:xfrm>
          <a:prstGeom prst="rect">
            <a:avLst/>
          </a:prstGeom>
          <a:noFill/>
        </p:spPr>
        <p:txBody>
          <a:bodyPr wrap="none" lIns="108000" tIns="0" rIns="0" bIns="0" rtlCol="0" anchor="b" anchorCtr="1">
            <a:noAutofit/>
          </a:bodyPr>
          <a:lstStyle/>
          <a:p>
            <a:r>
              <a:rPr lang="fr-FR" sz="1200" smtClean="0">
                <a:latin typeface="Calibri" panose="020F0502020204030204" pitchFamily="34" charset="0"/>
                <a:cs typeface="Calibri" panose="020F0502020204030204" pitchFamily="34" charset="0"/>
              </a:rPr>
              <a:t>SNO Karst 2023</a:t>
            </a:r>
            <a:endParaRPr 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Espace réservé du texte 18">
            <a:extLst>
              <a:ext uri="{FF2B5EF4-FFF2-40B4-BE49-F238E27FC236}">
                <a16:creationId xmlns:a16="http://schemas.microsoft.com/office/drawing/2014/main" xmlns="" id="{8A13051E-CE0B-4278-AC0C-8B8646304592}"/>
              </a:ext>
            </a:extLst>
          </p:cNvPr>
          <p:cNvSpPr txBox="1">
            <a:spLocks/>
          </p:cNvSpPr>
          <p:nvPr userDrawn="1"/>
        </p:nvSpPr>
        <p:spPr>
          <a:xfrm>
            <a:off x="11221412" y="6453336"/>
            <a:ext cx="844800" cy="244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1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 sz="1600">
                <a:solidFill>
                  <a:schemeClr val="accent1"/>
                </a:solidFill>
                <a:latin typeface="Candara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fld id="{792F762F-95C2-433B-A727-0453E67EA33D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Tx/>
                <a:buFont typeface="Georgia"/>
                <a:buNone/>
                <a:tabLst/>
                <a:defRPr/>
              </a:pPr>
              <a:t>‹N°›</a:t>
            </a:fld>
            <a:r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/8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9056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12192000" cy="620687"/>
          </a:xfrm>
          <a:prstGeom prst="rect">
            <a:avLst/>
          </a:prstGeom>
        </p:spPr>
        <p:txBody>
          <a:bodyPr/>
          <a:lstStyle>
            <a:lvl1pPr>
              <a:defRPr sz="3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noProof="0" smtClean="0"/>
              <a:t>Acknowledgements</a:t>
            </a:r>
            <a:endParaRPr lang="en-US" noProof="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xmlns="" id="{4DE4E466-8E7A-44C8-B25E-CE3987D717DA}"/>
              </a:ext>
            </a:extLst>
          </p:cNvPr>
          <p:cNvSpPr txBox="1"/>
          <p:nvPr userDrawn="1"/>
        </p:nvSpPr>
        <p:spPr>
          <a:xfrm>
            <a:off x="0" y="6649030"/>
            <a:ext cx="1879600" cy="215444"/>
          </a:xfrm>
          <a:prstGeom prst="rect">
            <a:avLst/>
          </a:prstGeom>
          <a:noFill/>
        </p:spPr>
        <p:txBody>
          <a:bodyPr wrap="none" lIns="108000" tIns="0" rIns="0" bIns="0" rtlCol="0" anchor="b" anchorCtr="0">
            <a:noAutofit/>
          </a:bodyPr>
          <a:lstStyle/>
          <a:p>
            <a:r>
              <a:rPr lang="en-US" sz="1200" baseline="0" smtClean="0">
                <a:latin typeface="Corbel" pitchFamily="34" charset="0"/>
              </a:rPr>
              <a:t>A. Gouy</a:t>
            </a:r>
            <a:endParaRPr lang="fr-FR" sz="1200" dirty="0">
              <a:latin typeface="Corbel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xmlns="" id="{33457976-A1CE-4C71-839B-7B399EF9BF82}"/>
              </a:ext>
            </a:extLst>
          </p:cNvPr>
          <p:cNvSpPr txBox="1"/>
          <p:nvPr userDrawn="1"/>
        </p:nvSpPr>
        <p:spPr>
          <a:xfrm>
            <a:off x="4296836" y="6669940"/>
            <a:ext cx="2429933" cy="215444"/>
          </a:xfrm>
          <a:prstGeom prst="rect">
            <a:avLst/>
          </a:prstGeom>
          <a:noFill/>
        </p:spPr>
        <p:txBody>
          <a:bodyPr wrap="none" lIns="108000" tIns="0" rIns="0" bIns="0" rtlCol="0" anchor="b" anchorCtr="1">
            <a:noAutofit/>
          </a:bodyPr>
          <a:lstStyle/>
          <a:p>
            <a:r>
              <a:rPr lang="en-US" sz="1600" b="0" kern="120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Simulation of the Barrois karst network</a:t>
            </a:r>
            <a:endParaRPr lang="en-US" sz="1600" b="0" kern="1200" dirty="0">
              <a:solidFill>
                <a:schemeClr val="tx1"/>
              </a:solidFill>
              <a:effectLst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xmlns="" id="{E1A65E01-EA78-48FD-8F49-7472901D4BCA}"/>
              </a:ext>
            </a:extLst>
          </p:cNvPr>
          <p:cNvSpPr txBox="1"/>
          <p:nvPr userDrawn="1"/>
        </p:nvSpPr>
        <p:spPr>
          <a:xfrm>
            <a:off x="9144000" y="6643136"/>
            <a:ext cx="1879600" cy="215444"/>
          </a:xfrm>
          <a:prstGeom prst="rect">
            <a:avLst/>
          </a:prstGeom>
          <a:noFill/>
        </p:spPr>
        <p:txBody>
          <a:bodyPr wrap="none" lIns="108000" tIns="0" rIns="0" bIns="0" rtlCol="0" anchor="b" anchorCtr="1">
            <a:noAutofit/>
          </a:bodyPr>
          <a:lstStyle/>
          <a:p>
            <a:r>
              <a:rPr lang="fr-FR" sz="1200" smtClean="0">
                <a:latin typeface="Calibri" panose="020F0502020204030204" pitchFamily="34" charset="0"/>
                <a:cs typeface="Calibri" panose="020F0502020204030204" pitchFamily="34" charset="0"/>
              </a:rPr>
              <a:t>SNO Karst 2023</a:t>
            </a:r>
            <a:endParaRPr lang="fr-FR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Espace réservé du texte 18">
            <a:extLst>
              <a:ext uri="{FF2B5EF4-FFF2-40B4-BE49-F238E27FC236}">
                <a16:creationId xmlns:a16="http://schemas.microsoft.com/office/drawing/2014/main" xmlns="" id="{13CC9483-0A78-4ED5-BFFD-A3060D3F63AE}"/>
              </a:ext>
            </a:extLst>
          </p:cNvPr>
          <p:cNvSpPr txBox="1">
            <a:spLocks/>
          </p:cNvSpPr>
          <p:nvPr userDrawn="1"/>
        </p:nvSpPr>
        <p:spPr>
          <a:xfrm>
            <a:off x="11221412" y="6453336"/>
            <a:ext cx="844800" cy="244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 anchorCtr="1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 sz="1600">
                <a:solidFill>
                  <a:schemeClr val="accent1"/>
                </a:solidFill>
                <a:latin typeface="Candara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fld id="{792F762F-95C2-433B-A727-0453E67EA33D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Tx/>
                <a:buFont typeface="Georgia"/>
                <a:buNone/>
                <a:tabLst/>
                <a:defRPr/>
              </a:pPr>
              <a:t>‹N°›</a:t>
            </a:fld>
            <a:r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/8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7337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 userDrawn="1"/>
        </p:nvSpPr>
        <p:spPr>
          <a:xfrm>
            <a:off x="0" y="6584363"/>
            <a:ext cx="12192000" cy="273637"/>
          </a:xfrm>
          <a:prstGeom prst="rect">
            <a:avLst/>
          </a:prstGeom>
          <a:solidFill>
            <a:schemeClr val="accent1">
              <a:lumMod val="20000"/>
              <a:lumOff val="80000"/>
              <a:alpha val="75000"/>
            </a:schemeClr>
          </a:solidFill>
          <a:ln w="19050">
            <a:noFill/>
          </a:ln>
          <a:effectLst/>
        </p:spPr>
        <p:txBody>
          <a:bodyPr wrap="square" lIns="0" tIns="0" rIns="180000" bIns="0" rtlCol="0" anchor="ctr" anchorCtr="0">
            <a:noAutofit/>
          </a:bodyPr>
          <a:lstStyle/>
          <a:p>
            <a:pPr algn="l"/>
            <a:endParaRPr lang="fr-FR" sz="1800" b="1" baseline="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0" y="6576541"/>
            <a:ext cx="12192000" cy="47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10" descr="barre_avancement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5255" y="6533737"/>
            <a:ext cx="11008783" cy="88064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0" y="1"/>
            <a:ext cx="12192000" cy="657423"/>
          </a:xfrm>
          <a:prstGeom prst="rect">
            <a:avLst/>
          </a:prstGeom>
          <a:solidFill>
            <a:schemeClr val="accent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cxnSp>
        <p:nvCxnSpPr>
          <p:cNvPr id="20" name="Connecteur droit 19"/>
          <p:cNvCxnSpPr/>
          <p:nvPr userDrawn="1"/>
        </p:nvCxnSpPr>
        <p:spPr>
          <a:xfrm>
            <a:off x="0" y="659012"/>
            <a:ext cx="121920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Image 18" descr="barre_avancement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94732" y="620688"/>
            <a:ext cx="11802536" cy="852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5" r:id="rId2"/>
    <p:sldLayoutId id="2147483687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gif"/><Relationship Id="rId4" Type="http://schemas.openxmlformats.org/officeDocument/2006/relationships/image" Target="../media/image23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8.jpe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3.jpeg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-591803" y="2559742"/>
            <a:ext cx="10063237" cy="4192324"/>
          </a:xfrm>
        </p:spPr>
        <p:txBody>
          <a:bodyPr>
            <a:normAutofit/>
          </a:bodyPr>
          <a:lstStyle/>
          <a:p>
            <a:pPr algn="ctr"/>
            <a:r>
              <a:rPr lang="en-US" sz="3600" smtClean="0">
                <a:solidFill>
                  <a:srgbClr val="3797B9"/>
                </a:solidFill>
                <a:latin typeface="Calisto MT" panose="02040603050505030304" pitchFamily="18" charset="0"/>
              </a:rPr>
              <a:t>SNO Karst 2023</a:t>
            </a:r>
          </a:p>
          <a:p>
            <a:pPr algn="ctr"/>
            <a:r>
              <a:rPr lang="en-US" smtClean="0"/>
              <a:t>Augustin GOUY</a:t>
            </a:r>
          </a:p>
          <a:p>
            <a:pPr>
              <a:lnSpc>
                <a:spcPct val="250000"/>
              </a:lnSpc>
            </a:pPr>
            <a:r>
              <a:rPr lang="en-US" sz="2400"/>
              <a:t>Directeur de thèse : Vincent </a:t>
            </a:r>
            <a:r>
              <a:rPr lang="en-US" sz="2400" smtClean="0"/>
              <a:t>BAILLY-COMTE</a:t>
            </a:r>
          </a:p>
          <a:p>
            <a:pPr>
              <a:lnSpc>
                <a:spcPct val="250000"/>
              </a:lnSpc>
            </a:pPr>
            <a:r>
              <a:rPr lang="en-US" sz="2400" smtClean="0"/>
              <a:t>Directrice de thèse : Pauline COLLON</a:t>
            </a:r>
          </a:p>
          <a:p>
            <a:pPr marL="109728" indent="0">
              <a:lnSpc>
                <a:spcPct val="250000"/>
              </a:lnSpc>
            </a:pPr>
            <a:r>
              <a:rPr lang="en-US" sz="2400" smtClean="0"/>
              <a:t>Encadrant Andra : Philippe LANDREIN</a:t>
            </a:r>
          </a:p>
          <a:p>
            <a:pPr marL="109728" indent="0"/>
            <a:endParaRPr lang="en-US" sz="2400" smtClean="0"/>
          </a:p>
          <a:p>
            <a:endParaRPr lang="en-US" sz="2400"/>
          </a:p>
          <a:p>
            <a:endParaRPr lang="en-US" sz="2400"/>
          </a:p>
        </p:txBody>
      </p:sp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194894" y="885646"/>
            <a:ext cx="11921067" cy="1625601"/>
          </a:xfrm>
        </p:spPr>
        <p:txBody>
          <a:bodyPr>
            <a:normAutofit/>
          </a:bodyPr>
          <a:lstStyle/>
          <a:p>
            <a:r>
              <a:rPr lang="en-US" smtClean="0"/>
              <a:t>Discrete karst network simulations:</a:t>
            </a:r>
            <a:br>
              <a:rPr lang="en-US" smtClean="0"/>
            </a:br>
            <a:r>
              <a:rPr lang="en-US" smtClean="0"/>
              <a:t>Application to the Barrois limestones</a:t>
            </a:r>
            <a:endParaRPr lang="en-US" dirty="0"/>
          </a:p>
        </p:txBody>
      </p:sp>
      <p:pic>
        <p:nvPicPr>
          <p:cNvPr id="7" name="Picture 8" descr="http://www.euroconference2009.ethz.ch/Images%5CANDRA_logo.jpg">
            <a:extLst>
              <a:ext uri="{FF2B5EF4-FFF2-40B4-BE49-F238E27FC236}">
                <a16:creationId xmlns="" xmlns:a16="http://schemas.microsoft.com/office/drawing/2014/main" id="{B7C2AAFE-C6D2-4E42-87DB-D357C06E94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3324" y="5301208"/>
            <a:ext cx="1110787" cy="879900"/>
          </a:xfrm>
          <a:prstGeom prst="rect">
            <a:avLst/>
          </a:prstGeom>
          <a:noFill/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064" y="3211060"/>
            <a:ext cx="2398667" cy="928767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219" y="-15888"/>
            <a:ext cx="1538416" cy="595677"/>
          </a:xfrm>
          <a:prstGeom prst="rect">
            <a:avLst/>
          </a:prstGeom>
        </p:spPr>
      </p:pic>
      <p:pic>
        <p:nvPicPr>
          <p:cNvPr id="14" name="Picture 8" descr="http://www.euroconference2009.ethz.ch/Images%5CANDRA_logo.jpg">
            <a:extLst>
              <a:ext uri="{FF2B5EF4-FFF2-40B4-BE49-F238E27FC236}">
                <a16:creationId xmlns="" xmlns:a16="http://schemas.microsoft.com/office/drawing/2014/main" id="{B7C2AAFE-C6D2-4E42-87DB-D357C06E94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9842" y="26904"/>
            <a:ext cx="697963" cy="552885"/>
          </a:xfrm>
          <a:prstGeom prst="rect">
            <a:avLst/>
          </a:prstGeom>
          <a:noFill/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5324" y="3283706"/>
            <a:ext cx="1728192" cy="78713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069" y="4188322"/>
            <a:ext cx="1579200" cy="7896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185" y="4168104"/>
            <a:ext cx="2636263" cy="95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63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5520" y="908720"/>
            <a:ext cx="8136904" cy="527823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4338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678" y="1542"/>
            <a:ext cx="12192000" cy="620687"/>
          </a:xfrm>
        </p:spPr>
        <p:txBody>
          <a:bodyPr/>
          <a:lstStyle/>
          <a:p>
            <a:r>
              <a:rPr lang="fr-FR" smtClean="0"/>
              <a:t>Karst network diversity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-138477" y="827941"/>
            <a:ext cx="3623455" cy="5544615"/>
          </a:xfrm>
        </p:spPr>
        <p:txBody>
          <a:bodyPr/>
          <a:lstStyle/>
          <a:p>
            <a:r>
              <a:rPr lang="fr-FR" sz="2200" smtClean="0"/>
              <a:t>Controlling parameters :</a:t>
            </a:r>
          </a:p>
          <a:p>
            <a:pPr marL="411480" lvl="1" indent="0">
              <a:buNone/>
            </a:pPr>
            <a:r>
              <a:rPr lang="fr-FR" sz="2000" smtClean="0"/>
              <a:t>1. Position and fluctuation of </a:t>
            </a:r>
            <a:r>
              <a:rPr lang="fr-FR" sz="2000" b="1" smtClean="0"/>
              <a:t>water table </a:t>
            </a:r>
            <a:r>
              <a:rPr lang="fr-FR" sz="2000" smtClean="0"/>
              <a:t>(vadose/phreatic zones) and </a:t>
            </a:r>
            <a:r>
              <a:rPr lang="fr-FR" sz="2000" b="1" smtClean="0"/>
              <a:t>paleo-water tables</a:t>
            </a:r>
          </a:p>
          <a:p>
            <a:pPr marL="411480" lvl="1" indent="0">
              <a:buNone/>
            </a:pPr>
            <a:r>
              <a:rPr lang="fr-FR" sz="2000"/>
              <a:t>2</a:t>
            </a:r>
            <a:r>
              <a:rPr lang="fr-FR" sz="2000" smtClean="0"/>
              <a:t>. </a:t>
            </a:r>
            <a:r>
              <a:rPr lang="fr-FR" sz="2000" b="1" smtClean="0"/>
              <a:t>Type of recharge </a:t>
            </a:r>
            <a:r>
              <a:rPr lang="fr-FR" sz="2000" smtClean="0"/>
              <a:t>(diffuse/concentrated)</a:t>
            </a:r>
          </a:p>
          <a:p>
            <a:pPr marL="411480" lvl="1" indent="0">
              <a:buNone/>
            </a:pPr>
            <a:r>
              <a:rPr lang="fr-FR" sz="2000"/>
              <a:t>3</a:t>
            </a:r>
            <a:r>
              <a:rPr lang="fr-FR" sz="2000" smtClean="0"/>
              <a:t>. Geology :</a:t>
            </a:r>
          </a:p>
          <a:p>
            <a:pPr lvl="2"/>
            <a:r>
              <a:rPr lang="fr-FR" sz="1800" smtClean="0"/>
              <a:t>Lithology </a:t>
            </a:r>
            <a:r>
              <a:rPr lang="fr-FR" sz="1800" b="1" smtClean="0"/>
              <a:t>: permeability </a:t>
            </a:r>
            <a:r>
              <a:rPr lang="fr-FR" sz="1800" smtClean="0"/>
              <a:t>and </a:t>
            </a:r>
            <a:r>
              <a:rPr lang="fr-FR" sz="1800" b="1" smtClean="0"/>
              <a:t>inception surfaces</a:t>
            </a:r>
          </a:p>
          <a:p>
            <a:pPr lvl="2"/>
            <a:r>
              <a:rPr lang="fr-FR" sz="1800" b="1" smtClean="0"/>
              <a:t>Faults</a:t>
            </a:r>
            <a:r>
              <a:rPr lang="fr-FR" sz="1800" smtClean="0"/>
              <a:t> and </a:t>
            </a:r>
            <a:r>
              <a:rPr lang="fr-FR" sz="1800" b="1" smtClean="0"/>
              <a:t>fractures</a:t>
            </a:r>
          </a:p>
          <a:p>
            <a:pPr marL="411480" lvl="1" indent="0">
              <a:buNone/>
            </a:pPr>
            <a:r>
              <a:rPr lang="fr-FR" sz="2000"/>
              <a:t>4</a:t>
            </a:r>
            <a:r>
              <a:rPr lang="fr-FR" sz="2000" smtClean="0"/>
              <a:t>. </a:t>
            </a:r>
            <a:r>
              <a:rPr lang="fr-FR" sz="2000" b="1" smtClean="0"/>
              <a:t>Gradient</a:t>
            </a:r>
          </a:p>
          <a:p>
            <a:pPr lvl="1"/>
            <a:endParaRPr lang="fr-FR" sz="1800" smtClean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4978" y="1043964"/>
            <a:ext cx="8547699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352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lèche droite 23"/>
          <p:cNvSpPr/>
          <p:nvPr/>
        </p:nvSpPr>
        <p:spPr>
          <a:xfrm>
            <a:off x="4534090" y="1015564"/>
            <a:ext cx="2670017" cy="761089"/>
          </a:xfrm>
          <a:prstGeom prst="rightArrow">
            <a:avLst/>
          </a:prstGeom>
          <a:solidFill>
            <a:schemeClr val="tx2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pic>
        <p:nvPicPr>
          <p:cNvPr id="30" name="Imag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9943" y="2325975"/>
            <a:ext cx="2114412" cy="970968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4782" y="430058"/>
            <a:ext cx="4050998" cy="269916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1" name="ZoneTexte 20"/>
          <p:cNvSpPr txBox="1"/>
          <p:nvPr/>
        </p:nvSpPr>
        <p:spPr>
          <a:xfrm>
            <a:off x="7320136" y="61971"/>
            <a:ext cx="3966163" cy="34412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180000" bIns="36000" rtlCol="0" anchor="ctr" anchorCtr="0">
            <a:spAutoFit/>
          </a:bodyPr>
          <a:lstStyle/>
          <a:p>
            <a:pPr marL="365760" marR="0" indent="-256032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</a:pPr>
            <a:r>
              <a:rPr lang="fr-FR" sz="2000" spc="60">
                <a:latin typeface="Corbel" pitchFamily="34" charset="0"/>
              </a:rPr>
              <a:t>2</a:t>
            </a:r>
            <a:r>
              <a:rPr lang="fr-FR" sz="2000" spc="60" smtClean="0">
                <a:latin typeface="Corbel" pitchFamily="34" charset="0"/>
              </a:rPr>
              <a:t> - </a:t>
            </a:r>
            <a:r>
              <a:rPr lang="fr-FR" sz="2000" spc="60" noProof="0" smtClean="0">
                <a:latin typeface="Corbel" pitchFamily="34" charset="0"/>
              </a:rPr>
              <a:t>N-nearest neighbor graph</a:t>
            </a:r>
          </a:p>
        </p:txBody>
      </p:sp>
      <p:pic>
        <p:nvPicPr>
          <p:cNvPr id="32" name="Image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04782" y="3584875"/>
            <a:ext cx="4071450" cy="285152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2891" y="3584875"/>
            <a:ext cx="4165613" cy="288621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9" name="ZoneTexte 18"/>
          <p:cNvSpPr txBox="1"/>
          <p:nvPr/>
        </p:nvSpPr>
        <p:spPr>
          <a:xfrm>
            <a:off x="755331" y="67680"/>
            <a:ext cx="3056106" cy="35640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180000" bIns="36000" rtlCol="0" anchor="ctr" anchorCtr="0">
            <a:spAutoFit/>
          </a:bodyPr>
          <a:lstStyle/>
          <a:p>
            <a:pPr marL="365760" marR="0" indent="-256032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</a:pPr>
            <a:r>
              <a:rPr kumimoji="0" lang="fr-FR" sz="2000" b="0" i="0" u="none" strike="noStrike" kern="1200" cap="none" spc="60" normalizeH="0" baseline="0" noProof="0" smtClean="0">
                <a:ln>
                  <a:noFill/>
                </a:ln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1 - Adaptive</a:t>
            </a:r>
            <a:r>
              <a:rPr kumimoji="0" lang="fr-FR" sz="2000" b="0" i="0" u="none" strike="noStrike" kern="1200" cap="none" spc="60" normalizeH="0" noProof="0" smtClean="0">
                <a:ln>
                  <a:noFill/>
                </a:ln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 sampling</a:t>
            </a:r>
            <a:endParaRPr kumimoji="0" lang="fr-FR" sz="2400" b="0" i="0" u="none" strike="noStrike" kern="1200" cap="none" spc="60" normalizeH="0" baseline="0" noProof="0" dirty="0" smtClean="0">
              <a:ln>
                <a:noFill/>
              </a:ln>
              <a:effectLst/>
              <a:uLnTx/>
              <a:uFillTx/>
              <a:latin typeface="Corbel" pitchFamily="34" charset="0"/>
            </a:endParaRPr>
          </a:p>
        </p:txBody>
      </p:sp>
      <p:pic>
        <p:nvPicPr>
          <p:cNvPr id="37" name="Image 3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39943" y="3440908"/>
            <a:ext cx="2108984" cy="762726"/>
          </a:xfrm>
          <a:prstGeom prst="rect">
            <a:avLst/>
          </a:prstGeom>
        </p:spPr>
      </p:pic>
      <p:sp>
        <p:nvSpPr>
          <p:cNvPr id="38" name="Flèche droite 37"/>
          <p:cNvSpPr/>
          <p:nvPr/>
        </p:nvSpPr>
        <p:spPr>
          <a:xfrm rot="10800000">
            <a:off x="4501634" y="4647439"/>
            <a:ext cx="2670017" cy="761089"/>
          </a:xfrm>
          <a:prstGeom prst="rightArrow">
            <a:avLst/>
          </a:prstGeom>
          <a:solidFill>
            <a:schemeClr val="tx2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7320136" y="6471094"/>
            <a:ext cx="3966163" cy="34412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180000" bIns="36000" rtlCol="0" anchor="ctr" anchorCtr="0">
            <a:spAutoFit/>
          </a:bodyPr>
          <a:lstStyle/>
          <a:p>
            <a:pPr marL="365760" marR="0" indent="-256032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</a:pPr>
            <a:r>
              <a:rPr lang="fr-FR" sz="2000" spc="60" smtClean="0">
                <a:latin typeface="Corbel" pitchFamily="34" charset="0"/>
              </a:rPr>
              <a:t>3 – </a:t>
            </a:r>
            <a:r>
              <a:rPr lang="fr-FR" sz="2000" spc="60" noProof="0" smtClean="0">
                <a:latin typeface="Corbel" pitchFamily="34" charset="0"/>
              </a:rPr>
              <a:t>Weighted graph</a:t>
            </a:r>
          </a:p>
        </p:txBody>
      </p:sp>
      <p:sp>
        <p:nvSpPr>
          <p:cNvPr id="40" name="ZoneTexte 39"/>
          <p:cNvSpPr txBox="1"/>
          <p:nvPr/>
        </p:nvSpPr>
        <p:spPr>
          <a:xfrm>
            <a:off x="755331" y="6476803"/>
            <a:ext cx="3056106" cy="35640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180000" bIns="36000" rtlCol="0" anchor="ctr" anchorCtr="0">
            <a:spAutoFit/>
          </a:bodyPr>
          <a:lstStyle/>
          <a:p>
            <a:pPr marL="365760" marR="0" indent="-256032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</a:pPr>
            <a:r>
              <a:rPr lang="fr-FR" sz="2000" spc="60">
                <a:latin typeface="Corbel" pitchFamily="34" charset="0"/>
              </a:rPr>
              <a:t>4</a:t>
            </a:r>
            <a:r>
              <a:rPr kumimoji="0" lang="fr-FR" sz="2000" b="0" i="0" u="none" strike="noStrike" kern="1200" cap="none" spc="60" normalizeH="0" baseline="0" noProof="0" smtClean="0">
                <a:ln>
                  <a:noFill/>
                </a:ln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 – Karst</a:t>
            </a:r>
            <a:r>
              <a:rPr kumimoji="0" lang="fr-FR" sz="2000" b="0" i="0" u="none" strike="noStrike" kern="1200" cap="none" spc="60" normalizeH="0" noProof="0" smtClean="0">
                <a:ln>
                  <a:noFill/>
                </a:ln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 network</a:t>
            </a:r>
            <a:endParaRPr kumimoji="0" lang="fr-FR" sz="2400" b="0" i="0" u="none" strike="noStrike" kern="1200" cap="none" spc="60" normalizeH="0" baseline="0" noProof="0" dirty="0" smtClean="0">
              <a:ln>
                <a:noFill/>
              </a:ln>
              <a:effectLst/>
              <a:uLnTx/>
              <a:uFillTx/>
              <a:latin typeface="Corbel" pitchFamily="34" charset="0"/>
            </a:endParaRPr>
          </a:p>
        </p:txBody>
      </p:sp>
      <p:sp>
        <p:nvSpPr>
          <p:cNvPr id="41" name="Flèche droite 40"/>
          <p:cNvSpPr/>
          <p:nvPr/>
        </p:nvSpPr>
        <p:spPr>
          <a:xfrm rot="5400000">
            <a:off x="9145380" y="2993851"/>
            <a:ext cx="420958" cy="761089"/>
          </a:xfrm>
          <a:prstGeom prst="rightArrow">
            <a:avLst/>
          </a:prstGeom>
          <a:solidFill>
            <a:schemeClr val="tx2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570391" y="1591987"/>
            <a:ext cx="25035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i="1" spc="60" smtClean="0">
                <a:latin typeface="Corbel" pitchFamily="34" charset="0"/>
              </a:rPr>
              <a:t>Linking close vertices</a:t>
            </a:r>
            <a:endParaRPr lang="fr-FR" sz="2000" i="1"/>
          </a:p>
        </p:txBody>
      </p:sp>
      <p:sp>
        <p:nvSpPr>
          <p:cNvPr id="43" name="Rectangle 42"/>
          <p:cNvSpPr/>
          <p:nvPr/>
        </p:nvSpPr>
        <p:spPr>
          <a:xfrm>
            <a:off x="9606074" y="3129226"/>
            <a:ext cx="25965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i="1" spc="60" smtClean="0">
                <a:latin typeface="Corbel" pitchFamily="34" charset="0"/>
              </a:rPr>
              <a:t>Defining cost function</a:t>
            </a:r>
            <a:endParaRPr lang="fr-FR" sz="2000" i="1"/>
          </a:p>
        </p:txBody>
      </p:sp>
      <p:sp>
        <p:nvSpPr>
          <p:cNvPr id="44" name="Rectangle 43"/>
          <p:cNvSpPr/>
          <p:nvPr/>
        </p:nvSpPr>
        <p:spPr>
          <a:xfrm>
            <a:off x="4655747" y="5358953"/>
            <a:ext cx="23394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000" i="1" spc="60" smtClean="0">
                <a:latin typeface="Corbel" pitchFamily="34" charset="0"/>
              </a:rPr>
              <a:t>Using shortest path</a:t>
            </a:r>
          </a:p>
          <a:p>
            <a:pPr algn="ctr"/>
            <a:r>
              <a:rPr lang="fr-FR" sz="2000" i="1" spc="60" smtClean="0">
                <a:latin typeface="Corbel" pitchFamily="34" charset="0"/>
              </a:rPr>
              <a:t>algorithm</a:t>
            </a:r>
            <a:endParaRPr lang="fr-FR" sz="2000" i="1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2082" y="550806"/>
            <a:ext cx="4113523" cy="2778475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30591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1" grpId="0" animBg="1"/>
      <p:bldP spid="38" grpId="0" animBg="1"/>
      <p:bldP spid="39" grpId="0" animBg="1"/>
      <p:bldP spid="40" grpId="0" animBg="1"/>
      <p:bldP spid="41" grpId="0" animBg="1"/>
      <p:bldP spid="42" grpId="0"/>
      <p:bldP spid="43" grpId="0"/>
      <p:bldP spid="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Rectangle à coins arrondis 295"/>
          <p:cNvSpPr/>
          <p:nvPr/>
        </p:nvSpPr>
        <p:spPr>
          <a:xfrm>
            <a:off x="9657121" y="116632"/>
            <a:ext cx="2434874" cy="108012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1344" y="936812"/>
            <a:ext cx="90885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smtClean="0"/>
              <a:t>What about a case with </a:t>
            </a:r>
            <a:r>
              <a:rPr lang="fr-FR" sz="2400" b="1" smtClean="0"/>
              <a:t>multiple inlets </a:t>
            </a:r>
            <a:r>
              <a:rPr lang="fr-FR" sz="2400" smtClean="0"/>
              <a:t>? Network’s </a:t>
            </a:r>
            <a:r>
              <a:rPr lang="fr-FR" sz="2400" i="1" smtClean="0"/>
              <a:t>cohesion</a:t>
            </a:r>
            <a:r>
              <a:rPr lang="fr-FR" sz="2400" smtClean="0"/>
              <a:t> ?</a:t>
            </a:r>
            <a:endParaRPr lang="fr-FR" sz="2400"/>
          </a:p>
        </p:txBody>
      </p:sp>
      <p:sp>
        <p:nvSpPr>
          <p:cNvPr id="143" name="Rectangle 142"/>
          <p:cNvSpPr/>
          <p:nvPr/>
        </p:nvSpPr>
        <p:spPr>
          <a:xfrm>
            <a:off x="191344" y="3513259"/>
            <a:ext cx="116685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smtClean="0"/>
              <a:t>How to simulate </a:t>
            </a:r>
            <a:r>
              <a:rPr lang="fr-FR" sz="2400" b="1" smtClean="0">
                <a:solidFill>
                  <a:srgbClr val="FF0000"/>
                </a:solidFill>
              </a:rPr>
              <a:t>vadose</a:t>
            </a:r>
            <a:r>
              <a:rPr lang="fr-FR" sz="2400" smtClean="0"/>
              <a:t> (</a:t>
            </a:r>
            <a:r>
              <a:rPr lang="fr-FR" sz="2400" i="1" smtClean="0"/>
              <a:t>gravity-driven</a:t>
            </a:r>
            <a:r>
              <a:rPr lang="fr-FR" sz="2400" smtClean="0"/>
              <a:t>) and </a:t>
            </a:r>
            <a:r>
              <a:rPr lang="fr-FR" sz="2400" b="1" smtClean="0">
                <a:solidFill>
                  <a:srgbClr val="0070C0"/>
                </a:solidFill>
              </a:rPr>
              <a:t>phreatic</a:t>
            </a:r>
            <a:r>
              <a:rPr lang="fr-FR" sz="2400" smtClean="0"/>
              <a:t> (</a:t>
            </a:r>
            <a:r>
              <a:rPr lang="fr-FR" sz="2400" i="1" smtClean="0"/>
              <a:t>gradient-driven</a:t>
            </a:r>
            <a:r>
              <a:rPr lang="fr-FR" sz="2400" smtClean="0"/>
              <a:t>) conduits ?</a:t>
            </a:r>
            <a:endParaRPr lang="fr-FR" sz="2400"/>
          </a:p>
        </p:txBody>
      </p:sp>
      <p:pic>
        <p:nvPicPr>
          <p:cNvPr id="51" name="Image 5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1464" y="4077072"/>
            <a:ext cx="3671809" cy="2088232"/>
          </a:xfrm>
          <a:prstGeom prst="rect">
            <a:avLst/>
          </a:prstGeom>
        </p:spPr>
      </p:pic>
      <p:sp>
        <p:nvSpPr>
          <p:cNvPr id="53" name="Rectangle 52"/>
          <p:cNvSpPr/>
          <p:nvPr/>
        </p:nvSpPr>
        <p:spPr>
          <a:xfrm>
            <a:off x="47328" y="6144496"/>
            <a:ext cx="5303055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b="1" smtClean="0">
                <a:solidFill>
                  <a:srgbClr val="FF1800"/>
                </a:solidFill>
              </a:rPr>
              <a:t>1</a:t>
            </a:r>
            <a:r>
              <a:rPr lang="fr-FR" b="1" baseline="30000" smtClean="0">
                <a:solidFill>
                  <a:srgbClr val="FF1800"/>
                </a:solidFill>
              </a:rPr>
              <a:t>st</a:t>
            </a:r>
            <a:r>
              <a:rPr lang="fr-FR" b="1" smtClean="0">
                <a:solidFill>
                  <a:srgbClr val="FF1800"/>
                </a:solidFill>
              </a:rPr>
              <a:t> step : </a:t>
            </a:r>
            <a:r>
              <a:rPr lang="fr-FR" smtClean="0">
                <a:solidFill>
                  <a:srgbClr val="FF1800"/>
                </a:solidFill>
              </a:rPr>
              <a:t>get to nearest point under water table</a:t>
            </a:r>
            <a:endParaRPr lang="fr-FR">
              <a:solidFill>
                <a:srgbClr val="FF1800"/>
              </a:solidFill>
            </a:endParaRPr>
          </a:p>
        </p:txBody>
      </p:sp>
      <p:cxnSp>
        <p:nvCxnSpPr>
          <p:cNvPr id="55" name="Connecteur droit avec flèche 54"/>
          <p:cNvCxnSpPr/>
          <p:nvPr/>
        </p:nvCxnSpPr>
        <p:spPr>
          <a:xfrm>
            <a:off x="2063552" y="5373216"/>
            <a:ext cx="72008" cy="360040"/>
          </a:xfrm>
          <a:prstGeom prst="straightConnector1">
            <a:avLst/>
          </a:prstGeom>
          <a:ln w="28575">
            <a:solidFill>
              <a:schemeClr val="tx1"/>
            </a:solidFill>
            <a:bevel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onnecteur droit avec flèche 144"/>
          <p:cNvCxnSpPr/>
          <p:nvPr/>
        </p:nvCxnSpPr>
        <p:spPr>
          <a:xfrm flipH="1">
            <a:off x="3935760" y="5445224"/>
            <a:ext cx="144016" cy="350748"/>
          </a:xfrm>
          <a:prstGeom prst="straightConnector1">
            <a:avLst/>
          </a:prstGeom>
          <a:ln w="28575">
            <a:solidFill>
              <a:schemeClr val="tx1"/>
            </a:solidFill>
            <a:bevel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2423592" y="5569544"/>
            <a:ext cx="14200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smtClean="0"/>
              <a:t>Water table</a:t>
            </a:r>
            <a:endParaRPr lang="fr-FR" b="1"/>
          </a:p>
        </p:txBody>
      </p:sp>
      <p:sp>
        <p:nvSpPr>
          <p:cNvPr id="73" name="Flèche droite 72"/>
          <p:cNvSpPr/>
          <p:nvPr/>
        </p:nvSpPr>
        <p:spPr>
          <a:xfrm>
            <a:off x="5079560" y="4873936"/>
            <a:ext cx="2016224" cy="504056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147" name="Rectangle 146"/>
          <p:cNvSpPr/>
          <p:nvPr/>
        </p:nvSpPr>
        <p:spPr>
          <a:xfrm>
            <a:off x="8040216" y="6144496"/>
            <a:ext cx="2803973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b="1" smtClean="0">
                <a:solidFill>
                  <a:srgbClr val="0070C0"/>
                </a:solidFill>
              </a:rPr>
              <a:t>2</a:t>
            </a:r>
            <a:r>
              <a:rPr lang="fr-FR" b="1" baseline="30000" smtClean="0">
                <a:solidFill>
                  <a:srgbClr val="0070C0"/>
                </a:solidFill>
              </a:rPr>
              <a:t>nd</a:t>
            </a:r>
            <a:r>
              <a:rPr lang="fr-FR" b="1" smtClean="0">
                <a:solidFill>
                  <a:srgbClr val="0070C0"/>
                </a:solidFill>
              </a:rPr>
              <a:t> step : </a:t>
            </a:r>
            <a:r>
              <a:rPr lang="fr-FR" smtClean="0">
                <a:solidFill>
                  <a:srgbClr val="0070C0"/>
                </a:solidFill>
              </a:rPr>
              <a:t>get to spring</a:t>
            </a:r>
            <a:endParaRPr lang="fr-FR">
              <a:solidFill>
                <a:srgbClr val="0070C0"/>
              </a:solidFill>
            </a:endParaRPr>
          </a:p>
        </p:txBody>
      </p:sp>
      <p:sp>
        <p:nvSpPr>
          <p:cNvPr id="151" name="Rectangle 150"/>
          <p:cNvSpPr/>
          <p:nvPr/>
        </p:nvSpPr>
        <p:spPr>
          <a:xfrm>
            <a:off x="7175520" y="4237645"/>
            <a:ext cx="4753127" cy="164412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2" name="Rectangle 151"/>
          <p:cNvSpPr/>
          <p:nvPr/>
        </p:nvSpPr>
        <p:spPr>
          <a:xfrm>
            <a:off x="7158221" y="5690593"/>
            <a:ext cx="4770425" cy="174564"/>
          </a:xfrm>
          <a:prstGeom prst="rect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</a:schemeClr>
              </a:gs>
              <a:gs pos="50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</a:schemeClr>
              </a:gs>
            </a:gsLst>
            <a:lin ang="5400000" scaled="1"/>
            <a:tileRect/>
          </a:gra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3" name="Forme libre 152"/>
          <p:cNvSpPr/>
          <p:nvPr/>
        </p:nvSpPr>
        <p:spPr>
          <a:xfrm>
            <a:off x="7179243" y="4318364"/>
            <a:ext cx="3015234" cy="283353"/>
          </a:xfrm>
          <a:custGeom>
            <a:avLst/>
            <a:gdLst>
              <a:gd name="connsiteX0" fmla="*/ 0 w 8082116"/>
              <a:gd name="connsiteY0" fmla="*/ 176981 h 655776"/>
              <a:gd name="connsiteX1" fmla="*/ 49161 w 8082116"/>
              <a:gd name="connsiteY1" fmla="*/ 196645 h 655776"/>
              <a:gd name="connsiteX2" fmla="*/ 98322 w 8082116"/>
              <a:gd name="connsiteY2" fmla="*/ 235974 h 655776"/>
              <a:gd name="connsiteX3" fmla="*/ 117987 w 8082116"/>
              <a:gd name="connsiteY3" fmla="*/ 265471 h 655776"/>
              <a:gd name="connsiteX4" fmla="*/ 186812 w 8082116"/>
              <a:gd name="connsiteY4" fmla="*/ 294968 h 655776"/>
              <a:gd name="connsiteX5" fmla="*/ 245806 w 8082116"/>
              <a:gd name="connsiteY5" fmla="*/ 334297 h 655776"/>
              <a:gd name="connsiteX6" fmla="*/ 275303 w 8082116"/>
              <a:gd name="connsiteY6" fmla="*/ 353961 h 655776"/>
              <a:gd name="connsiteX7" fmla="*/ 294967 w 8082116"/>
              <a:gd name="connsiteY7" fmla="*/ 383458 h 655776"/>
              <a:gd name="connsiteX8" fmla="*/ 353961 w 8082116"/>
              <a:gd name="connsiteY8" fmla="*/ 403123 h 655776"/>
              <a:gd name="connsiteX9" fmla="*/ 412954 w 8082116"/>
              <a:gd name="connsiteY9" fmla="*/ 442452 h 655776"/>
              <a:gd name="connsiteX10" fmla="*/ 471948 w 8082116"/>
              <a:gd name="connsiteY10" fmla="*/ 462116 h 655776"/>
              <a:gd name="connsiteX11" fmla="*/ 530942 w 8082116"/>
              <a:gd name="connsiteY11" fmla="*/ 501445 h 655776"/>
              <a:gd name="connsiteX12" fmla="*/ 648929 w 8082116"/>
              <a:gd name="connsiteY12" fmla="*/ 540774 h 655776"/>
              <a:gd name="connsiteX13" fmla="*/ 678425 w 8082116"/>
              <a:gd name="connsiteY13" fmla="*/ 550607 h 655776"/>
              <a:gd name="connsiteX14" fmla="*/ 707922 w 8082116"/>
              <a:gd name="connsiteY14" fmla="*/ 570271 h 655776"/>
              <a:gd name="connsiteX15" fmla="*/ 786580 w 8082116"/>
              <a:gd name="connsiteY15" fmla="*/ 580103 h 655776"/>
              <a:gd name="connsiteX16" fmla="*/ 943896 w 8082116"/>
              <a:gd name="connsiteY16" fmla="*/ 609600 h 655776"/>
              <a:gd name="connsiteX17" fmla="*/ 1081548 w 8082116"/>
              <a:gd name="connsiteY17" fmla="*/ 629265 h 655776"/>
              <a:gd name="connsiteX18" fmla="*/ 1278193 w 8082116"/>
              <a:gd name="connsiteY18" fmla="*/ 639097 h 655776"/>
              <a:gd name="connsiteX19" fmla="*/ 1877961 w 8082116"/>
              <a:gd name="connsiteY19" fmla="*/ 639097 h 655776"/>
              <a:gd name="connsiteX20" fmla="*/ 1966451 w 8082116"/>
              <a:gd name="connsiteY20" fmla="*/ 629265 h 655776"/>
              <a:gd name="connsiteX21" fmla="*/ 2064774 w 8082116"/>
              <a:gd name="connsiteY21" fmla="*/ 609600 h 655776"/>
              <a:gd name="connsiteX22" fmla="*/ 2113935 w 8082116"/>
              <a:gd name="connsiteY22" fmla="*/ 599768 h 655776"/>
              <a:gd name="connsiteX23" fmla="*/ 2163096 w 8082116"/>
              <a:gd name="connsiteY23" fmla="*/ 589936 h 655776"/>
              <a:gd name="connsiteX24" fmla="*/ 2231922 w 8082116"/>
              <a:gd name="connsiteY24" fmla="*/ 570271 h 655776"/>
              <a:gd name="connsiteX25" fmla="*/ 2300748 w 8082116"/>
              <a:gd name="connsiteY25" fmla="*/ 540774 h 655776"/>
              <a:gd name="connsiteX26" fmla="*/ 2369574 w 8082116"/>
              <a:gd name="connsiteY26" fmla="*/ 511278 h 655776"/>
              <a:gd name="connsiteX27" fmla="*/ 2408903 w 8082116"/>
              <a:gd name="connsiteY27" fmla="*/ 491613 h 655776"/>
              <a:gd name="connsiteX28" fmla="*/ 2467896 w 8082116"/>
              <a:gd name="connsiteY28" fmla="*/ 471949 h 655776"/>
              <a:gd name="connsiteX29" fmla="*/ 2497393 w 8082116"/>
              <a:gd name="connsiteY29" fmla="*/ 442452 h 655776"/>
              <a:gd name="connsiteX30" fmla="*/ 2556387 w 8082116"/>
              <a:gd name="connsiteY30" fmla="*/ 422787 h 655776"/>
              <a:gd name="connsiteX31" fmla="*/ 2585883 w 8082116"/>
              <a:gd name="connsiteY31" fmla="*/ 403123 h 655776"/>
              <a:gd name="connsiteX32" fmla="*/ 2674374 w 8082116"/>
              <a:gd name="connsiteY32" fmla="*/ 353961 h 655776"/>
              <a:gd name="connsiteX33" fmla="*/ 2733367 w 8082116"/>
              <a:gd name="connsiteY33" fmla="*/ 304800 h 655776"/>
              <a:gd name="connsiteX34" fmla="*/ 2762864 w 8082116"/>
              <a:gd name="connsiteY34" fmla="*/ 294968 h 655776"/>
              <a:gd name="connsiteX35" fmla="*/ 2812025 w 8082116"/>
              <a:gd name="connsiteY35" fmla="*/ 255639 h 655776"/>
              <a:gd name="connsiteX36" fmla="*/ 2861187 w 8082116"/>
              <a:gd name="connsiteY36" fmla="*/ 216310 h 655776"/>
              <a:gd name="connsiteX37" fmla="*/ 2910348 w 8082116"/>
              <a:gd name="connsiteY37" fmla="*/ 157316 h 655776"/>
              <a:gd name="connsiteX38" fmla="*/ 2939845 w 8082116"/>
              <a:gd name="connsiteY38" fmla="*/ 147484 h 655776"/>
              <a:gd name="connsiteX39" fmla="*/ 3018503 w 8082116"/>
              <a:gd name="connsiteY39" fmla="*/ 117987 h 655776"/>
              <a:gd name="connsiteX40" fmla="*/ 3077496 w 8082116"/>
              <a:gd name="connsiteY40" fmla="*/ 88490 h 655776"/>
              <a:gd name="connsiteX41" fmla="*/ 3106993 w 8082116"/>
              <a:gd name="connsiteY41" fmla="*/ 68826 h 655776"/>
              <a:gd name="connsiteX42" fmla="*/ 3165987 w 8082116"/>
              <a:gd name="connsiteY42" fmla="*/ 49161 h 655776"/>
              <a:gd name="connsiteX43" fmla="*/ 3224980 w 8082116"/>
              <a:gd name="connsiteY43" fmla="*/ 29497 h 655776"/>
              <a:gd name="connsiteX44" fmla="*/ 3283974 w 8082116"/>
              <a:gd name="connsiteY44" fmla="*/ 9832 h 655776"/>
              <a:gd name="connsiteX45" fmla="*/ 3313471 w 8082116"/>
              <a:gd name="connsiteY45" fmla="*/ 0 h 655776"/>
              <a:gd name="connsiteX46" fmla="*/ 3559277 w 8082116"/>
              <a:gd name="connsiteY46" fmla="*/ 9832 h 655776"/>
              <a:gd name="connsiteX47" fmla="*/ 3598606 w 8082116"/>
              <a:gd name="connsiteY47" fmla="*/ 19665 h 655776"/>
              <a:gd name="connsiteX48" fmla="*/ 3844412 w 8082116"/>
              <a:gd name="connsiteY48" fmla="*/ 29497 h 655776"/>
              <a:gd name="connsiteX49" fmla="*/ 4001729 w 8082116"/>
              <a:gd name="connsiteY49" fmla="*/ 49161 h 655776"/>
              <a:gd name="connsiteX50" fmla="*/ 4680154 w 8082116"/>
              <a:gd name="connsiteY50" fmla="*/ 58994 h 655776"/>
              <a:gd name="connsiteX51" fmla="*/ 4837471 w 8082116"/>
              <a:gd name="connsiteY51" fmla="*/ 88490 h 655776"/>
              <a:gd name="connsiteX52" fmla="*/ 4906296 w 8082116"/>
              <a:gd name="connsiteY52" fmla="*/ 98323 h 655776"/>
              <a:gd name="connsiteX53" fmla="*/ 4994787 w 8082116"/>
              <a:gd name="connsiteY53" fmla="*/ 117987 h 655776"/>
              <a:gd name="connsiteX54" fmla="*/ 5043948 w 8082116"/>
              <a:gd name="connsiteY54" fmla="*/ 127819 h 655776"/>
              <a:gd name="connsiteX55" fmla="*/ 5102942 w 8082116"/>
              <a:gd name="connsiteY55" fmla="*/ 147484 h 655776"/>
              <a:gd name="connsiteX56" fmla="*/ 5161935 w 8082116"/>
              <a:gd name="connsiteY56" fmla="*/ 167149 h 655776"/>
              <a:gd name="connsiteX57" fmla="*/ 5191432 w 8082116"/>
              <a:gd name="connsiteY57" fmla="*/ 176981 h 655776"/>
              <a:gd name="connsiteX58" fmla="*/ 5250425 w 8082116"/>
              <a:gd name="connsiteY58" fmla="*/ 206478 h 655776"/>
              <a:gd name="connsiteX59" fmla="*/ 5289754 w 8082116"/>
              <a:gd name="connsiteY59" fmla="*/ 226142 h 655776"/>
              <a:gd name="connsiteX60" fmla="*/ 5358580 w 8082116"/>
              <a:gd name="connsiteY60" fmla="*/ 245807 h 655776"/>
              <a:gd name="connsiteX61" fmla="*/ 5417574 w 8082116"/>
              <a:gd name="connsiteY61" fmla="*/ 275303 h 655776"/>
              <a:gd name="connsiteX62" fmla="*/ 5447071 w 8082116"/>
              <a:gd name="connsiteY62" fmla="*/ 294968 h 655776"/>
              <a:gd name="connsiteX63" fmla="*/ 5466735 w 8082116"/>
              <a:gd name="connsiteY63" fmla="*/ 324465 h 655776"/>
              <a:gd name="connsiteX64" fmla="*/ 5506064 w 8082116"/>
              <a:gd name="connsiteY64" fmla="*/ 334297 h 655776"/>
              <a:gd name="connsiteX65" fmla="*/ 5535561 w 8082116"/>
              <a:gd name="connsiteY65" fmla="*/ 344129 h 655776"/>
              <a:gd name="connsiteX66" fmla="*/ 5594554 w 8082116"/>
              <a:gd name="connsiteY66" fmla="*/ 373626 h 655776"/>
              <a:gd name="connsiteX67" fmla="*/ 5624051 w 8082116"/>
              <a:gd name="connsiteY67" fmla="*/ 393290 h 655776"/>
              <a:gd name="connsiteX68" fmla="*/ 5683045 w 8082116"/>
              <a:gd name="connsiteY68" fmla="*/ 412955 h 655776"/>
              <a:gd name="connsiteX69" fmla="*/ 5712542 w 8082116"/>
              <a:gd name="connsiteY69" fmla="*/ 422787 h 655776"/>
              <a:gd name="connsiteX70" fmla="*/ 5801032 w 8082116"/>
              <a:gd name="connsiteY70" fmla="*/ 462116 h 655776"/>
              <a:gd name="connsiteX71" fmla="*/ 5830529 w 8082116"/>
              <a:gd name="connsiteY71" fmla="*/ 471949 h 655776"/>
              <a:gd name="connsiteX72" fmla="*/ 5860025 w 8082116"/>
              <a:gd name="connsiteY72" fmla="*/ 491613 h 655776"/>
              <a:gd name="connsiteX73" fmla="*/ 5899354 w 8082116"/>
              <a:gd name="connsiteY73" fmla="*/ 501445 h 655776"/>
              <a:gd name="connsiteX74" fmla="*/ 5928851 w 8082116"/>
              <a:gd name="connsiteY74" fmla="*/ 511278 h 655776"/>
              <a:gd name="connsiteX75" fmla="*/ 5968180 w 8082116"/>
              <a:gd name="connsiteY75" fmla="*/ 521110 h 655776"/>
              <a:gd name="connsiteX76" fmla="*/ 6056671 w 8082116"/>
              <a:gd name="connsiteY76" fmla="*/ 550607 h 655776"/>
              <a:gd name="connsiteX77" fmla="*/ 6086167 w 8082116"/>
              <a:gd name="connsiteY77" fmla="*/ 560439 h 655776"/>
              <a:gd name="connsiteX78" fmla="*/ 6145161 w 8082116"/>
              <a:gd name="connsiteY78" fmla="*/ 570271 h 655776"/>
              <a:gd name="connsiteX79" fmla="*/ 6204154 w 8082116"/>
              <a:gd name="connsiteY79" fmla="*/ 589936 h 655776"/>
              <a:gd name="connsiteX80" fmla="*/ 6233651 w 8082116"/>
              <a:gd name="connsiteY80" fmla="*/ 599768 h 655776"/>
              <a:gd name="connsiteX81" fmla="*/ 6263148 w 8082116"/>
              <a:gd name="connsiteY81" fmla="*/ 609600 h 655776"/>
              <a:gd name="connsiteX82" fmla="*/ 6548283 w 8082116"/>
              <a:gd name="connsiteY82" fmla="*/ 619432 h 655776"/>
              <a:gd name="connsiteX83" fmla="*/ 6921909 w 8082116"/>
              <a:gd name="connsiteY83" fmla="*/ 619432 h 655776"/>
              <a:gd name="connsiteX84" fmla="*/ 6961238 w 8082116"/>
              <a:gd name="connsiteY84" fmla="*/ 609600 h 655776"/>
              <a:gd name="connsiteX85" fmla="*/ 7069393 w 8082116"/>
              <a:gd name="connsiteY85" fmla="*/ 589936 h 655776"/>
              <a:gd name="connsiteX86" fmla="*/ 7138219 w 8082116"/>
              <a:gd name="connsiteY86" fmla="*/ 570271 h 655776"/>
              <a:gd name="connsiteX87" fmla="*/ 7187380 w 8082116"/>
              <a:gd name="connsiteY87" fmla="*/ 560439 h 655776"/>
              <a:gd name="connsiteX88" fmla="*/ 7216877 w 8082116"/>
              <a:gd name="connsiteY88" fmla="*/ 550607 h 655776"/>
              <a:gd name="connsiteX89" fmla="*/ 7266038 w 8082116"/>
              <a:gd name="connsiteY89" fmla="*/ 540774 h 655776"/>
              <a:gd name="connsiteX90" fmla="*/ 7325032 w 8082116"/>
              <a:gd name="connsiteY90" fmla="*/ 521110 h 655776"/>
              <a:gd name="connsiteX91" fmla="*/ 7354529 w 8082116"/>
              <a:gd name="connsiteY91" fmla="*/ 511278 h 655776"/>
              <a:gd name="connsiteX92" fmla="*/ 7384025 w 8082116"/>
              <a:gd name="connsiteY92" fmla="*/ 501445 h 655776"/>
              <a:gd name="connsiteX93" fmla="*/ 7443019 w 8082116"/>
              <a:gd name="connsiteY93" fmla="*/ 471949 h 655776"/>
              <a:gd name="connsiteX94" fmla="*/ 7472516 w 8082116"/>
              <a:gd name="connsiteY94" fmla="*/ 452284 h 655776"/>
              <a:gd name="connsiteX95" fmla="*/ 7502012 w 8082116"/>
              <a:gd name="connsiteY95" fmla="*/ 442452 h 655776"/>
              <a:gd name="connsiteX96" fmla="*/ 7561006 w 8082116"/>
              <a:gd name="connsiteY96" fmla="*/ 403123 h 655776"/>
              <a:gd name="connsiteX97" fmla="*/ 7649496 w 8082116"/>
              <a:gd name="connsiteY97" fmla="*/ 353961 h 655776"/>
              <a:gd name="connsiteX98" fmla="*/ 7708490 w 8082116"/>
              <a:gd name="connsiteY98" fmla="*/ 304800 h 655776"/>
              <a:gd name="connsiteX99" fmla="*/ 7767483 w 8082116"/>
              <a:gd name="connsiteY99" fmla="*/ 285136 h 655776"/>
              <a:gd name="connsiteX100" fmla="*/ 7816645 w 8082116"/>
              <a:gd name="connsiteY100" fmla="*/ 245807 h 655776"/>
              <a:gd name="connsiteX101" fmla="*/ 7875638 w 8082116"/>
              <a:gd name="connsiteY101" fmla="*/ 206478 h 655776"/>
              <a:gd name="connsiteX102" fmla="*/ 7905135 w 8082116"/>
              <a:gd name="connsiteY102" fmla="*/ 186813 h 655776"/>
              <a:gd name="connsiteX103" fmla="*/ 7944464 w 8082116"/>
              <a:gd name="connsiteY103" fmla="*/ 157316 h 655776"/>
              <a:gd name="connsiteX104" fmla="*/ 8023122 w 8082116"/>
              <a:gd name="connsiteY104" fmla="*/ 108155 h 655776"/>
              <a:gd name="connsiteX105" fmla="*/ 8082116 w 8082116"/>
              <a:gd name="connsiteY105" fmla="*/ 58994 h 655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8082116" h="655776">
                <a:moveTo>
                  <a:pt x="0" y="176981"/>
                </a:moveTo>
                <a:cubicBezTo>
                  <a:pt x="16387" y="183536"/>
                  <a:pt x="34799" y="186387"/>
                  <a:pt x="49161" y="196645"/>
                </a:cubicBezTo>
                <a:cubicBezTo>
                  <a:pt x="126989" y="252237"/>
                  <a:pt x="11643" y="207082"/>
                  <a:pt x="98322" y="235974"/>
                </a:cubicBezTo>
                <a:cubicBezTo>
                  <a:pt x="104877" y="245806"/>
                  <a:pt x="108909" y="257906"/>
                  <a:pt x="117987" y="265471"/>
                </a:cubicBezTo>
                <a:cubicBezTo>
                  <a:pt x="157373" y="298293"/>
                  <a:pt x="149925" y="274476"/>
                  <a:pt x="186812" y="294968"/>
                </a:cubicBezTo>
                <a:cubicBezTo>
                  <a:pt x="207472" y="306446"/>
                  <a:pt x="226141" y="321187"/>
                  <a:pt x="245806" y="334297"/>
                </a:cubicBezTo>
                <a:lnTo>
                  <a:pt x="275303" y="353961"/>
                </a:lnTo>
                <a:cubicBezTo>
                  <a:pt x="281858" y="363793"/>
                  <a:pt x="284946" y="377195"/>
                  <a:pt x="294967" y="383458"/>
                </a:cubicBezTo>
                <a:cubicBezTo>
                  <a:pt x="312545" y="394444"/>
                  <a:pt x="353961" y="403123"/>
                  <a:pt x="353961" y="403123"/>
                </a:cubicBezTo>
                <a:cubicBezTo>
                  <a:pt x="382971" y="446638"/>
                  <a:pt x="360046" y="426579"/>
                  <a:pt x="412954" y="442452"/>
                </a:cubicBezTo>
                <a:cubicBezTo>
                  <a:pt x="432808" y="448408"/>
                  <a:pt x="471948" y="462116"/>
                  <a:pt x="471948" y="462116"/>
                </a:cubicBezTo>
                <a:cubicBezTo>
                  <a:pt x="491613" y="475226"/>
                  <a:pt x="508521" y="493971"/>
                  <a:pt x="530942" y="501445"/>
                </a:cubicBezTo>
                <a:lnTo>
                  <a:pt x="648929" y="540774"/>
                </a:lnTo>
                <a:cubicBezTo>
                  <a:pt x="658761" y="544051"/>
                  <a:pt x="669802" y="544858"/>
                  <a:pt x="678425" y="550607"/>
                </a:cubicBezTo>
                <a:cubicBezTo>
                  <a:pt x="688257" y="557162"/>
                  <a:pt x="696521" y="567162"/>
                  <a:pt x="707922" y="570271"/>
                </a:cubicBezTo>
                <a:cubicBezTo>
                  <a:pt x="733414" y="577223"/>
                  <a:pt x="760361" y="576826"/>
                  <a:pt x="786580" y="580103"/>
                </a:cubicBezTo>
                <a:cubicBezTo>
                  <a:pt x="885803" y="613178"/>
                  <a:pt x="810676" y="592948"/>
                  <a:pt x="943896" y="609600"/>
                </a:cubicBezTo>
                <a:cubicBezTo>
                  <a:pt x="1020824" y="619216"/>
                  <a:pt x="993884" y="623003"/>
                  <a:pt x="1081548" y="629265"/>
                </a:cubicBezTo>
                <a:cubicBezTo>
                  <a:pt x="1147011" y="633941"/>
                  <a:pt x="1212645" y="635820"/>
                  <a:pt x="1278193" y="639097"/>
                </a:cubicBezTo>
                <a:cubicBezTo>
                  <a:pt x="1527225" y="666767"/>
                  <a:pt x="1387971" y="655162"/>
                  <a:pt x="1877961" y="639097"/>
                </a:cubicBezTo>
                <a:cubicBezTo>
                  <a:pt x="1907623" y="638124"/>
                  <a:pt x="1937136" y="633894"/>
                  <a:pt x="1966451" y="629265"/>
                </a:cubicBezTo>
                <a:cubicBezTo>
                  <a:pt x="1999465" y="624052"/>
                  <a:pt x="2032000" y="616155"/>
                  <a:pt x="2064774" y="609600"/>
                </a:cubicBezTo>
                <a:lnTo>
                  <a:pt x="2113935" y="599768"/>
                </a:lnTo>
                <a:cubicBezTo>
                  <a:pt x="2130322" y="596491"/>
                  <a:pt x="2147242" y="595221"/>
                  <a:pt x="2163096" y="589936"/>
                </a:cubicBezTo>
                <a:cubicBezTo>
                  <a:pt x="2205413" y="575830"/>
                  <a:pt x="2182538" y="582617"/>
                  <a:pt x="2231922" y="570271"/>
                </a:cubicBezTo>
                <a:cubicBezTo>
                  <a:pt x="2305976" y="520904"/>
                  <a:pt x="2211860" y="578869"/>
                  <a:pt x="2300748" y="540774"/>
                </a:cubicBezTo>
                <a:cubicBezTo>
                  <a:pt x="2395801" y="500037"/>
                  <a:pt x="2256672" y="539503"/>
                  <a:pt x="2369574" y="511278"/>
                </a:cubicBezTo>
                <a:cubicBezTo>
                  <a:pt x="2382684" y="504723"/>
                  <a:pt x="2395294" y="497057"/>
                  <a:pt x="2408903" y="491613"/>
                </a:cubicBezTo>
                <a:cubicBezTo>
                  <a:pt x="2428148" y="483915"/>
                  <a:pt x="2467896" y="471949"/>
                  <a:pt x="2467896" y="471949"/>
                </a:cubicBezTo>
                <a:cubicBezTo>
                  <a:pt x="2477728" y="462117"/>
                  <a:pt x="2485238" y="449205"/>
                  <a:pt x="2497393" y="442452"/>
                </a:cubicBezTo>
                <a:cubicBezTo>
                  <a:pt x="2515513" y="432385"/>
                  <a:pt x="2556387" y="422787"/>
                  <a:pt x="2556387" y="422787"/>
                </a:cubicBezTo>
                <a:cubicBezTo>
                  <a:pt x="2566219" y="416232"/>
                  <a:pt x="2575314" y="408408"/>
                  <a:pt x="2585883" y="403123"/>
                </a:cubicBezTo>
                <a:cubicBezTo>
                  <a:pt x="2635339" y="378395"/>
                  <a:pt x="2612371" y="415961"/>
                  <a:pt x="2674374" y="353961"/>
                </a:cubicBezTo>
                <a:cubicBezTo>
                  <a:pt x="2696116" y="332220"/>
                  <a:pt x="2705993" y="318487"/>
                  <a:pt x="2733367" y="304800"/>
                </a:cubicBezTo>
                <a:cubicBezTo>
                  <a:pt x="2742637" y="300165"/>
                  <a:pt x="2753032" y="298245"/>
                  <a:pt x="2762864" y="294968"/>
                </a:cubicBezTo>
                <a:cubicBezTo>
                  <a:pt x="2819222" y="210432"/>
                  <a:pt x="2744179" y="309916"/>
                  <a:pt x="2812025" y="255639"/>
                </a:cubicBezTo>
                <a:cubicBezTo>
                  <a:pt x="2875557" y="204813"/>
                  <a:pt x="2787048" y="241022"/>
                  <a:pt x="2861187" y="216310"/>
                </a:cubicBezTo>
                <a:cubicBezTo>
                  <a:pt x="2875697" y="194544"/>
                  <a:pt x="2887636" y="172458"/>
                  <a:pt x="2910348" y="157316"/>
                </a:cubicBezTo>
                <a:cubicBezTo>
                  <a:pt x="2918972" y="151567"/>
                  <a:pt x="2930319" y="151567"/>
                  <a:pt x="2939845" y="147484"/>
                </a:cubicBezTo>
                <a:cubicBezTo>
                  <a:pt x="3011829" y="116634"/>
                  <a:pt x="2945992" y="136114"/>
                  <a:pt x="3018503" y="117987"/>
                </a:cubicBezTo>
                <a:cubicBezTo>
                  <a:pt x="3103038" y="61632"/>
                  <a:pt x="2996082" y="129198"/>
                  <a:pt x="3077496" y="88490"/>
                </a:cubicBezTo>
                <a:cubicBezTo>
                  <a:pt x="3088065" y="83205"/>
                  <a:pt x="3096195" y="73625"/>
                  <a:pt x="3106993" y="68826"/>
                </a:cubicBezTo>
                <a:cubicBezTo>
                  <a:pt x="3125935" y="60407"/>
                  <a:pt x="3146322" y="55716"/>
                  <a:pt x="3165987" y="49161"/>
                </a:cubicBezTo>
                <a:lnTo>
                  <a:pt x="3224980" y="29497"/>
                </a:lnTo>
                <a:lnTo>
                  <a:pt x="3283974" y="9832"/>
                </a:lnTo>
                <a:lnTo>
                  <a:pt x="3313471" y="0"/>
                </a:lnTo>
                <a:cubicBezTo>
                  <a:pt x="3395406" y="3277"/>
                  <a:pt x="3477470" y="4190"/>
                  <a:pt x="3559277" y="9832"/>
                </a:cubicBezTo>
                <a:cubicBezTo>
                  <a:pt x="3572758" y="10762"/>
                  <a:pt x="3585125" y="18735"/>
                  <a:pt x="3598606" y="19665"/>
                </a:cubicBezTo>
                <a:cubicBezTo>
                  <a:pt x="3680413" y="25307"/>
                  <a:pt x="3762477" y="26220"/>
                  <a:pt x="3844412" y="29497"/>
                </a:cubicBezTo>
                <a:cubicBezTo>
                  <a:pt x="3910314" y="45972"/>
                  <a:pt x="3904490" y="46760"/>
                  <a:pt x="4001729" y="49161"/>
                </a:cubicBezTo>
                <a:cubicBezTo>
                  <a:pt x="4227826" y="54744"/>
                  <a:pt x="4454012" y="55716"/>
                  <a:pt x="4680154" y="58994"/>
                </a:cubicBezTo>
                <a:cubicBezTo>
                  <a:pt x="4732593" y="68826"/>
                  <a:pt x="4784655" y="80944"/>
                  <a:pt x="4837471" y="88490"/>
                </a:cubicBezTo>
                <a:cubicBezTo>
                  <a:pt x="4860413" y="91768"/>
                  <a:pt x="4883437" y="94513"/>
                  <a:pt x="4906296" y="98323"/>
                </a:cubicBezTo>
                <a:cubicBezTo>
                  <a:pt x="4965618" y="108210"/>
                  <a:pt x="4941745" y="106200"/>
                  <a:pt x="4994787" y="117987"/>
                </a:cubicBezTo>
                <a:cubicBezTo>
                  <a:pt x="5011101" y="121612"/>
                  <a:pt x="5027825" y="123422"/>
                  <a:pt x="5043948" y="127819"/>
                </a:cubicBezTo>
                <a:cubicBezTo>
                  <a:pt x="5063946" y="133273"/>
                  <a:pt x="5083277" y="140929"/>
                  <a:pt x="5102942" y="147484"/>
                </a:cubicBezTo>
                <a:lnTo>
                  <a:pt x="5161935" y="167149"/>
                </a:lnTo>
                <a:cubicBezTo>
                  <a:pt x="5171767" y="170426"/>
                  <a:pt x="5182808" y="171232"/>
                  <a:pt x="5191432" y="176981"/>
                </a:cubicBezTo>
                <a:cubicBezTo>
                  <a:pt x="5248115" y="214768"/>
                  <a:pt x="5193438" y="182055"/>
                  <a:pt x="5250425" y="206478"/>
                </a:cubicBezTo>
                <a:cubicBezTo>
                  <a:pt x="5263897" y="212252"/>
                  <a:pt x="5276282" y="220368"/>
                  <a:pt x="5289754" y="226142"/>
                </a:cubicBezTo>
                <a:cubicBezTo>
                  <a:pt x="5309498" y="234604"/>
                  <a:pt x="5338627" y="240818"/>
                  <a:pt x="5358580" y="245807"/>
                </a:cubicBezTo>
                <a:cubicBezTo>
                  <a:pt x="5443123" y="302167"/>
                  <a:pt x="5336151" y="234591"/>
                  <a:pt x="5417574" y="275303"/>
                </a:cubicBezTo>
                <a:cubicBezTo>
                  <a:pt x="5428143" y="280588"/>
                  <a:pt x="5437239" y="288413"/>
                  <a:pt x="5447071" y="294968"/>
                </a:cubicBezTo>
                <a:cubicBezTo>
                  <a:pt x="5453626" y="304800"/>
                  <a:pt x="5456903" y="317910"/>
                  <a:pt x="5466735" y="324465"/>
                </a:cubicBezTo>
                <a:cubicBezTo>
                  <a:pt x="5477979" y="331961"/>
                  <a:pt x="5493071" y="330585"/>
                  <a:pt x="5506064" y="334297"/>
                </a:cubicBezTo>
                <a:cubicBezTo>
                  <a:pt x="5516029" y="337144"/>
                  <a:pt x="5525729" y="340852"/>
                  <a:pt x="5535561" y="344129"/>
                </a:cubicBezTo>
                <a:cubicBezTo>
                  <a:pt x="5620088" y="400481"/>
                  <a:pt x="5513148" y="332923"/>
                  <a:pt x="5594554" y="373626"/>
                </a:cubicBezTo>
                <a:cubicBezTo>
                  <a:pt x="5605123" y="378911"/>
                  <a:pt x="5613253" y="388491"/>
                  <a:pt x="5624051" y="393290"/>
                </a:cubicBezTo>
                <a:cubicBezTo>
                  <a:pt x="5642993" y="401709"/>
                  <a:pt x="5663380" y="406400"/>
                  <a:pt x="5683045" y="412955"/>
                </a:cubicBezTo>
                <a:lnTo>
                  <a:pt x="5712542" y="422787"/>
                </a:lnTo>
                <a:cubicBezTo>
                  <a:pt x="5759286" y="453951"/>
                  <a:pt x="5730825" y="438714"/>
                  <a:pt x="5801032" y="462116"/>
                </a:cubicBezTo>
                <a:cubicBezTo>
                  <a:pt x="5810864" y="465393"/>
                  <a:pt x="5821905" y="466200"/>
                  <a:pt x="5830529" y="471949"/>
                </a:cubicBezTo>
                <a:cubicBezTo>
                  <a:pt x="5840361" y="478504"/>
                  <a:pt x="5849164" y="486958"/>
                  <a:pt x="5860025" y="491613"/>
                </a:cubicBezTo>
                <a:cubicBezTo>
                  <a:pt x="5872446" y="496936"/>
                  <a:pt x="5886361" y="497733"/>
                  <a:pt x="5899354" y="501445"/>
                </a:cubicBezTo>
                <a:cubicBezTo>
                  <a:pt x="5909319" y="504292"/>
                  <a:pt x="5918886" y="508431"/>
                  <a:pt x="5928851" y="511278"/>
                </a:cubicBezTo>
                <a:cubicBezTo>
                  <a:pt x="5941844" y="514990"/>
                  <a:pt x="5955237" y="517227"/>
                  <a:pt x="5968180" y="521110"/>
                </a:cubicBezTo>
                <a:cubicBezTo>
                  <a:pt x="5968260" y="521134"/>
                  <a:pt x="6041883" y="545678"/>
                  <a:pt x="6056671" y="550607"/>
                </a:cubicBezTo>
                <a:cubicBezTo>
                  <a:pt x="6066503" y="553884"/>
                  <a:pt x="6075944" y="558735"/>
                  <a:pt x="6086167" y="560439"/>
                </a:cubicBezTo>
                <a:cubicBezTo>
                  <a:pt x="6105832" y="563716"/>
                  <a:pt x="6125820" y="565436"/>
                  <a:pt x="6145161" y="570271"/>
                </a:cubicBezTo>
                <a:cubicBezTo>
                  <a:pt x="6165270" y="575298"/>
                  <a:pt x="6184490" y="583381"/>
                  <a:pt x="6204154" y="589936"/>
                </a:cubicBezTo>
                <a:lnTo>
                  <a:pt x="6233651" y="599768"/>
                </a:lnTo>
                <a:cubicBezTo>
                  <a:pt x="6243483" y="603045"/>
                  <a:pt x="6252790" y="609243"/>
                  <a:pt x="6263148" y="609600"/>
                </a:cubicBezTo>
                <a:lnTo>
                  <a:pt x="6548283" y="619432"/>
                </a:lnTo>
                <a:cubicBezTo>
                  <a:pt x="6725576" y="634207"/>
                  <a:pt x="6682313" y="635405"/>
                  <a:pt x="6921909" y="619432"/>
                </a:cubicBezTo>
                <a:cubicBezTo>
                  <a:pt x="6935392" y="618533"/>
                  <a:pt x="6948047" y="612531"/>
                  <a:pt x="6961238" y="609600"/>
                </a:cubicBezTo>
                <a:cubicBezTo>
                  <a:pt x="7002461" y="600440"/>
                  <a:pt x="7026705" y="597051"/>
                  <a:pt x="7069393" y="589936"/>
                </a:cubicBezTo>
                <a:cubicBezTo>
                  <a:pt x="7102243" y="578985"/>
                  <a:pt x="7101177" y="578502"/>
                  <a:pt x="7138219" y="570271"/>
                </a:cubicBezTo>
                <a:cubicBezTo>
                  <a:pt x="7154533" y="566646"/>
                  <a:pt x="7171167" y="564492"/>
                  <a:pt x="7187380" y="560439"/>
                </a:cubicBezTo>
                <a:cubicBezTo>
                  <a:pt x="7197435" y="557925"/>
                  <a:pt x="7206822" y="553121"/>
                  <a:pt x="7216877" y="550607"/>
                </a:cubicBezTo>
                <a:cubicBezTo>
                  <a:pt x="7233090" y="546554"/>
                  <a:pt x="7249915" y="545171"/>
                  <a:pt x="7266038" y="540774"/>
                </a:cubicBezTo>
                <a:cubicBezTo>
                  <a:pt x="7286036" y="535320"/>
                  <a:pt x="7305367" y="527665"/>
                  <a:pt x="7325032" y="521110"/>
                </a:cubicBezTo>
                <a:lnTo>
                  <a:pt x="7354529" y="511278"/>
                </a:lnTo>
                <a:cubicBezTo>
                  <a:pt x="7364361" y="508001"/>
                  <a:pt x="7375402" y="507194"/>
                  <a:pt x="7384025" y="501445"/>
                </a:cubicBezTo>
                <a:cubicBezTo>
                  <a:pt x="7422146" y="476032"/>
                  <a:pt x="7402311" y="485518"/>
                  <a:pt x="7443019" y="471949"/>
                </a:cubicBezTo>
                <a:cubicBezTo>
                  <a:pt x="7452851" y="465394"/>
                  <a:pt x="7461947" y="457569"/>
                  <a:pt x="7472516" y="452284"/>
                </a:cubicBezTo>
                <a:cubicBezTo>
                  <a:pt x="7481786" y="447649"/>
                  <a:pt x="7492952" y="447485"/>
                  <a:pt x="7502012" y="442452"/>
                </a:cubicBezTo>
                <a:cubicBezTo>
                  <a:pt x="7522672" y="430974"/>
                  <a:pt x="7538585" y="410597"/>
                  <a:pt x="7561006" y="403123"/>
                </a:cubicBezTo>
                <a:cubicBezTo>
                  <a:pt x="7598098" y="390758"/>
                  <a:pt x="7615687" y="387769"/>
                  <a:pt x="7649496" y="353961"/>
                </a:cubicBezTo>
                <a:cubicBezTo>
                  <a:pt x="7668018" y="335439"/>
                  <a:pt x="7683852" y="315750"/>
                  <a:pt x="7708490" y="304800"/>
                </a:cubicBezTo>
                <a:cubicBezTo>
                  <a:pt x="7727431" y="296382"/>
                  <a:pt x="7767483" y="285136"/>
                  <a:pt x="7767483" y="285136"/>
                </a:cubicBezTo>
                <a:cubicBezTo>
                  <a:pt x="7811464" y="219166"/>
                  <a:pt x="7759654" y="283801"/>
                  <a:pt x="7816645" y="245807"/>
                </a:cubicBezTo>
                <a:cubicBezTo>
                  <a:pt x="7890297" y="196706"/>
                  <a:pt x="7805503" y="229856"/>
                  <a:pt x="7875638" y="206478"/>
                </a:cubicBezTo>
                <a:cubicBezTo>
                  <a:pt x="7885470" y="199923"/>
                  <a:pt x="7895519" y="193682"/>
                  <a:pt x="7905135" y="186813"/>
                </a:cubicBezTo>
                <a:cubicBezTo>
                  <a:pt x="7918470" y="177288"/>
                  <a:pt x="7930568" y="166001"/>
                  <a:pt x="7944464" y="157316"/>
                </a:cubicBezTo>
                <a:cubicBezTo>
                  <a:pt x="8002614" y="120973"/>
                  <a:pt x="7967412" y="156901"/>
                  <a:pt x="8023122" y="108155"/>
                </a:cubicBezTo>
                <a:cubicBezTo>
                  <a:pt x="8082469" y="56226"/>
                  <a:pt x="8040004" y="80049"/>
                  <a:pt x="8082116" y="58994"/>
                </a:cubicBezTo>
              </a:path>
            </a:pathLst>
          </a:cu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4" name="Connecteur droit 153"/>
          <p:cNvCxnSpPr/>
          <p:nvPr/>
        </p:nvCxnSpPr>
        <p:spPr>
          <a:xfrm>
            <a:off x="7323293" y="4503592"/>
            <a:ext cx="57961" cy="290579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5" name="Connecteur droit 154"/>
          <p:cNvCxnSpPr/>
          <p:nvPr/>
        </p:nvCxnSpPr>
        <p:spPr>
          <a:xfrm flipH="1">
            <a:off x="7676281" y="4618881"/>
            <a:ext cx="1777" cy="30686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6" name="Connecteur droit 155"/>
          <p:cNvCxnSpPr/>
          <p:nvPr/>
        </p:nvCxnSpPr>
        <p:spPr>
          <a:xfrm>
            <a:off x="7382960" y="4786945"/>
            <a:ext cx="125256" cy="21046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7" name="Connecteur droit 156"/>
          <p:cNvCxnSpPr/>
          <p:nvPr/>
        </p:nvCxnSpPr>
        <p:spPr>
          <a:xfrm flipH="1">
            <a:off x="7422324" y="4589254"/>
            <a:ext cx="29971" cy="20491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8" name="Connecteur droit 157"/>
          <p:cNvCxnSpPr/>
          <p:nvPr/>
        </p:nvCxnSpPr>
        <p:spPr>
          <a:xfrm>
            <a:off x="7495473" y="4794170"/>
            <a:ext cx="231951" cy="42740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9" name="Connecteur droit 158"/>
          <p:cNvCxnSpPr>
            <a:stCxn id="153" idx="17"/>
          </p:cNvCxnSpPr>
          <p:nvPr/>
        </p:nvCxnSpPr>
        <p:spPr>
          <a:xfrm flipH="1">
            <a:off x="7445588" y="4590262"/>
            <a:ext cx="137153" cy="11056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0" name="Connecteur droit 159"/>
          <p:cNvCxnSpPr/>
          <p:nvPr/>
        </p:nvCxnSpPr>
        <p:spPr>
          <a:xfrm flipH="1">
            <a:off x="7982828" y="4566530"/>
            <a:ext cx="58770" cy="22041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1" name="Connecteur droit 160"/>
          <p:cNvCxnSpPr/>
          <p:nvPr/>
        </p:nvCxnSpPr>
        <p:spPr>
          <a:xfrm flipH="1">
            <a:off x="7954213" y="4771170"/>
            <a:ext cx="28227" cy="21703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2" name="Connecteur droit 161"/>
          <p:cNvCxnSpPr>
            <a:stCxn id="153" idx="19"/>
          </p:cNvCxnSpPr>
          <p:nvPr/>
        </p:nvCxnSpPr>
        <p:spPr>
          <a:xfrm flipH="1">
            <a:off x="7806728" y="4594510"/>
            <a:ext cx="73135" cy="43053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3" name="Connecteur droit 162"/>
          <p:cNvCxnSpPr/>
          <p:nvPr/>
        </p:nvCxnSpPr>
        <p:spPr>
          <a:xfrm flipH="1" flipV="1">
            <a:off x="7676281" y="4914713"/>
            <a:ext cx="102285" cy="76124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4" name="Connecteur droit 163"/>
          <p:cNvCxnSpPr/>
          <p:nvPr/>
        </p:nvCxnSpPr>
        <p:spPr>
          <a:xfrm flipH="1">
            <a:off x="7693154" y="4996092"/>
            <a:ext cx="261059" cy="6001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5" name="Connecteur droit 164"/>
          <p:cNvCxnSpPr/>
          <p:nvPr/>
        </p:nvCxnSpPr>
        <p:spPr>
          <a:xfrm flipH="1">
            <a:off x="9297074" y="4541211"/>
            <a:ext cx="19132" cy="514896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6" name="Connecteur droit 165"/>
          <p:cNvCxnSpPr/>
          <p:nvPr/>
        </p:nvCxnSpPr>
        <p:spPr>
          <a:xfrm>
            <a:off x="9297075" y="5056107"/>
            <a:ext cx="279824" cy="6658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7" name="Connecteur droit 166"/>
          <p:cNvCxnSpPr/>
          <p:nvPr/>
        </p:nvCxnSpPr>
        <p:spPr>
          <a:xfrm flipH="1">
            <a:off x="9792445" y="4566530"/>
            <a:ext cx="71356" cy="44235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8" name="Connecteur droit 167"/>
          <p:cNvCxnSpPr/>
          <p:nvPr/>
        </p:nvCxnSpPr>
        <p:spPr>
          <a:xfrm flipH="1" flipV="1">
            <a:off x="9581140" y="4988205"/>
            <a:ext cx="210002" cy="1132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9" name="Connecteur droit 168"/>
          <p:cNvCxnSpPr/>
          <p:nvPr/>
        </p:nvCxnSpPr>
        <p:spPr>
          <a:xfrm flipV="1">
            <a:off x="9581140" y="4618417"/>
            <a:ext cx="10824" cy="61522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0" name="Connecteur droit 169"/>
          <p:cNvCxnSpPr/>
          <p:nvPr/>
        </p:nvCxnSpPr>
        <p:spPr>
          <a:xfrm flipV="1">
            <a:off x="9500416" y="5213408"/>
            <a:ext cx="95790" cy="30280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1" name="Connecteur droit 170"/>
          <p:cNvCxnSpPr/>
          <p:nvPr/>
        </p:nvCxnSpPr>
        <p:spPr>
          <a:xfrm flipV="1">
            <a:off x="9490922" y="5486667"/>
            <a:ext cx="19275" cy="20392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2" name="Connecteur droit 171"/>
          <p:cNvCxnSpPr/>
          <p:nvPr/>
        </p:nvCxnSpPr>
        <p:spPr>
          <a:xfrm flipH="1">
            <a:off x="8404446" y="4344269"/>
            <a:ext cx="232286" cy="497833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3" name="Connecteur droit 172"/>
          <p:cNvCxnSpPr/>
          <p:nvPr/>
        </p:nvCxnSpPr>
        <p:spPr>
          <a:xfrm flipH="1">
            <a:off x="7979582" y="4850633"/>
            <a:ext cx="426836" cy="46606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4" name="Connecteur droit 173"/>
          <p:cNvCxnSpPr/>
          <p:nvPr/>
        </p:nvCxnSpPr>
        <p:spPr>
          <a:xfrm>
            <a:off x="9014065" y="4407349"/>
            <a:ext cx="1780" cy="293481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5" name="Connecteur droit 174"/>
          <p:cNvCxnSpPr/>
          <p:nvPr/>
        </p:nvCxnSpPr>
        <p:spPr>
          <a:xfrm>
            <a:off x="9016522" y="4674967"/>
            <a:ext cx="273823" cy="8585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Forme libre 73"/>
          <p:cNvSpPr/>
          <p:nvPr/>
        </p:nvSpPr>
        <p:spPr>
          <a:xfrm>
            <a:off x="10173854" y="4372364"/>
            <a:ext cx="1270000" cy="1306286"/>
          </a:xfrm>
          <a:custGeom>
            <a:avLst/>
            <a:gdLst>
              <a:gd name="connsiteX0" fmla="*/ 0 w 1270000"/>
              <a:gd name="connsiteY0" fmla="*/ 0 h 1306286"/>
              <a:gd name="connsiteX1" fmla="*/ 36286 w 1270000"/>
              <a:gd name="connsiteY1" fmla="*/ 7257 h 1306286"/>
              <a:gd name="connsiteX2" fmla="*/ 65315 w 1270000"/>
              <a:gd name="connsiteY2" fmla="*/ 21772 h 1306286"/>
              <a:gd name="connsiteX3" fmla="*/ 94343 w 1270000"/>
              <a:gd name="connsiteY3" fmla="*/ 29029 h 1306286"/>
              <a:gd name="connsiteX4" fmla="*/ 130629 w 1270000"/>
              <a:gd name="connsiteY4" fmla="*/ 65314 h 1306286"/>
              <a:gd name="connsiteX5" fmla="*/ 137886 w 1270000"/>
              <a:gd name="connsiteY5" fmla="*/ 87086 h 1306286"/>
              <a:gd name="connsiteX6" fmla="*/ 159657 w 1270000"/>
              <a:gd name="connsiteY6" fmla="*/ 101600 h 1306286"/>
              <a:gd name="connsiteX7" fmla="*/ 166915 w 1270000"/>
              <a:gd name="connsiteY7" fmla="*/ 123372 h 1306286"/>
              <a:gd name="connsiteX8" fmla="*/ 174172 w 1270000"/>
              <a:gd name="connsiteY8" fmla="*/ 152400 h 1306286"/>
              <a:gd name="connsiteX9" fmla="*/ 195943 w 1270000"/>
              <a:gd name="connsiteY9" fmla="*/ 166914 h 1306286"/>
              <a:gd name="connsiteX10" fmla="*/ 203200 w 1270000"/>
              <a:gd name="connsiteY10" fmla="*/ 188686 h 1306286"/>
              <a:gd name="connsiteX11" fmla="*/ 210457 w 1270000"/>
              <a:gd name="connsiteY11" fmla="*/ 217714 h 1306286"/>
              <a:gd name="connsiteX12" fmla="*/ 224972 w 1270000"/>
              <a:gd name="connsiteY12" fmla="*/ 232229 h 1306286"/>
              <a:gd name="connsiteX13" fmla="*/ 239486 w 1270000"/>
              <a:gd name="connsiteY13" fmla="*/ 283029 h 1306286"/>
              <a:gd name="connsiteX14" fmla="*/ 254000 w 1270000"/>
              <a:gd name="connsiteY14" fmla="*/ 319314 h 1306286"/>
              <a:gd name="connsiteX15" fmla="*/ 268515 w 1270000"/>
              <a:gd name="connsiteY15" fmla="*/ 377372 h 1306286"/>
              <a:gd name="connsiteX16" fmla="*/ 283029 w 1270000"/>
              <a:gd name="connsiteY16" fmla="*/ 413657 h 1306286"/>
              <a:gd name="connsiteX17" fmla="*/ 297543 w 1270000"/>
              <a:gd name="connsiteY17" fmla="*/ 457200 h 1306286"/>
              <a:gd name="connsiteX18" fmla="*/ 304800 w 1270000"/>
              <a:gd name="connsiteY18" fmla="*/ 478972 h 1306286"/>
              <a:gd name="connsiteX19" fmla="*/ 319315 w 1270000"/>
              <a:gd name="connsiteY19" fmla="*/ 500743 h 1306286"/>
              <a:gd name="connsiteX20" fmla="*/ 326572 w 1270000"/>
              <a:gd name="connsiteY20" fmla="*/ 529772 h 1306286"/>
              <a:gd name="connsiteX21" fmla="*/ 333829 w 1270000"/>
              <a:gd name="connsiteY21" fmla="*/ 566057 h 1306286"/>
              <a:gd name="connsiteX22" fmla="*/ 348343 w 1270000"/>
              <a:gd name="connsiteY22" fmla="*/ 580572 h 1306286"/>
              <a:gd name="connsiteX23" fmla="*/ 362857 w 1270000"/>
              <a:gd name="connsiteY23" fmla="*/ 631372 h 1306286"/>
              <a:gd name="connsiteX24" fmla="*/ 370115 w 1270000"/>
              <a:gd name="connsiteY24" fmla="*/ 660400 h 1306286"/>
              <a:gd name="connsiteX25" fmla="*/ 413657 w 1270000"/>
              <a:gd name="connsiteY25" fmla="*/ 732972 h 1306286"/>
              <a:gd name="connsiteX26" fmla="*/ 449943 w 1270000"/>
              <a:gd name="connsiteY26" fmla="*/ 762000 h 1306286"/>
              <a:gd name="connsiteX27" fmla="*/ 464457 w 1270000"/>
              <a:gd name="connsiteY27" fmla="*/ 791029 h 1306286"/>
              <a:gd name="connsiteX28" fmla="*/ 486229 w 1270000"/>
              <a:gd name="connsiteY28" fmla="*/ 798286 h 1306286"/>
              <a:gd name="connsiteX29" fmla="*/ 522515 w 1270000"/>
              <a:gd name="connsiteY29" fmla="*/ 841829 h 1306286"/>
              <a:gd name="connsiteX30" fmla="*/ 580572 w 1270000"/>
              <a:gd name="connsiteY30" fmla="*/ 892629 h 1306286"/>
              <a:gd name="connsiteX31" fmla="*/ 624115 w 1270000"/>
              <a:gd name="connsiteY31" fmla="*/ 921657 h 1306286"/>
              <a:gd name="connsiteX32" fmla="*/ 660400 w 1270000"/>
              <a:gd name="connsiteY32" fmla="*/ 928914 h 1306286"/>
              <a:gd name="connsiteX33" fmla="*/ 718457 w 1270000"/>
              <a:gd name="connsiteY33" fmla="*/ 943429 h 1306286"/>
              <a:gd name="connsiteX34" fmla="*/ 856343 w 1270000"/>
              <a:gd name="connsiteY34" fmla="*/ 957943 h 1306286"/>
              <a:gd name="connsiteX35" fmla="*/ 914400 w 1270000"/>
              <a:gd name="connsiteY35" fmla="*/ 972457 h 1306286"/>
              <a:gd name="connsiteX36" fmla="*/ 943429 w 1270000"/>
              <a:gd name="connsiteY36" fmla="*/ 986972 h 1306286"/>
              <a:gd name="connsiteX37" fmla="*/ 972457 w 1270000"/>
              <a:gd name="connsiteY37" fmla="*/ 994229 h 1306286"/>
              <a:gd name="connsiteX38" fmla="*/ 1016000 w 1270000"/>
              <a:gd name="connsiteY38" fmla="*/ 1023257 h 1306286"/>
              <a:gd name="connsiteX39" fmla="*/ 1037772 w 1270000"/>
              <a:gd name="connsiteY39" fmla="*/ 1037772 h 1306286"/>
              <a:gd name="connsiteX40" fmla="*/ 1052286 w 1270000"/>
              <a:gd name="connsiteY40" fmla="*/ 1059543 h 1306286"/>
              <a:gd name="connsiteX41" fmla="*/ 1074057 w 1270000"/>
              <a:gd name="connsiteY41" fmla="*/ 1074057 h 1306286"/>
              <a:gd name="connsiteX42" fmla="*/ 1103086 w 1270000"/>
              <a:gd name="connsiteY42" fmla="*/ 1110343 h 1306286"/>
              <a:gd name="connsiteX43" fmla="*/ 1139372 w 1270000"/>
              <a:gd name="connsiteY43" fmla="*/ 1168400 h 1306286"/>
              <a:gd name="connsiteX44" fmla="*/ 1153886 w 1270000"/>
              <a:gd name="connsiteY44" fmla="*/ 1190172 h 1306286"/>
              <a:gd name="connsiteX45" fmla="*/ 1175657 w 1270000"/>
              <a:gd name="connsiteY45" fmla="*/ 1204686 h 1306286"/>
              <a:gd name="connsiteX46" fmla="*/ 1204686 w 1270000"/>
              <a:gd name="connsiteY46" fmla="*/ 1233714 h 1306286"/>
              <a:gd name="connsiteX47" fmla="*/ 1240972 w 1270000"/>
              <a:gd name="connsiteY47" fmla="*/ 1270000 h 1306286"/>
              <a:gd name="connsiteX48" fmla="*/ 1248229 w 1270000"/>
              <a:gd name="connsiteY48" fmla="*/ 1291772 h 1306286"/>
              <a:gd name="connsiteX49" fmla="*/ 1270000 w 1270000"/>
              <a:gd name="connsiteY49" fmla="*/ 1306286 h 130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270000" h="1306286">
                <a:moveTo>
                  <a:pt x="0" y="0"/>
                </a:moveTo>
                <a:cubicBezTo>
                  <a:pt x="12095" y="2419"/>
                  <a:pt x="24584" y="3356"/>
                  <a:pt x="36286" y="7257"/>
                </a:cubicBezTo>
                <a:cubicBezTo>
                  <a:pt x="46549" y="10678"/>
                  <a:pt x="55185" y="17973"/>
                  <a:pt x="65315" y="21772"/>
                </a:cubicBezTo>
                <a:cubicBezTo>
                  <a:pt x="74654" y="25274"/>
                  <a:pt x="84667" y="26610"/>
                  <a:pt x="94343" y="29029"/>
                </a:cubicBezTo>
                <a:cubicBezTo>
                  <a:pt x="111362" y="80087"/>
                  <a:pt x="85790" y="20475"/>
                  <a:pt x="130629" y="65314"/>
                </a:cubicBezTo>
                <a:cubicBezTo>
                  <a:pt x="136038" y="70723"/>
                  <a:pt x="133107" y="81112"/>
                  <a:pt x="137886" y="87086"/>
                </a:cubicBezTo>
                <a:cubicBezTo>
                  <a:pt x="143334" y="93897"/>
                  <a:pt x="152400" y="96762"/>
                  <a:pt x="159657" y="101600"/>
                </a:cubicBezTo>
                <a:cubicBezTo>
                  <a:pt x="162076" y="108857"/>
                  <a:pt x="164813" y="116016"/>
                  <a:pt x="166915" y="123372"/>
                </a:cubicBezTo>
                <a:cubicBezTo>
                  <a:pt x="169655" y="132962"/>
                  <a:pt x="168640" y="144101"/>
                  <a:pt x="174172" y="152400"/>
                </a:cubicBezTo>
                <a:cubicBezTo>
                  <a:pt x="179010" y="159657"/>
                  <a:pt x="188686" y="162076"/>
                  <a:pt x="195943" y="166914"/>
                </a:cubicBezTo>
                <a:cubicBezTo>
                  <a:pt x="198362" y="174171"/>
                  <a:pt x="201098" y="181330"/>
                  <a:pt x="203200" y="188686"/>
                </a:cubicBezTo>
                <a:cubicBezTo>
                  <a:pt x="205940" y="198276"/>
                  <a:pt x="205997" y="208793"/>
                  <a:pt x="210457" y="217714"/>
                </a:cubicBezTo>
                <a:cubicBezTo>
                  <a:pt x="213517" y="223834"/>
                  <a:pt x="220134" y="227391"/>
                  <a:pt x="224972" y="232229"/>
                </a:cubicBezTo>
                <a:cubicBezTo>
                  <a:pt x="230690" y="255101"/>
                  <a:pt x="231679" y="262209"/>
                  <a:pt x="239486" y="283029"/>
                </a:cubicBezTo>
                <a:cubicBezTo>
                  <a:pt x="244060" y="295226"/>
                  <a:pt x="250169" y="306863"/>
                  <a:pt x="254000" y="319314"/>
                </a:cubicBezTo>
                <a:cubicBezTo>
                  <a:pt x="259867" y="338380"/>
                  <a:pt x="261106" y="358850"/>
                  <a:pt x="268515" y="377372"/>
                </a:cubicBezTo>
                <a:cubicBezTo>
                  <a:pt x="273353" y="389467"/>
                  <a:pt x="278577" y="401415"/>
                  <a:pt x="283029" y="413657"/>
                </a:cubicBezTo>
                <a:cubicBezTo>
                  <a:pt x="288257" y="428035"/>
                  <a:pt x="292705" y="442686"/>
                  <a:pt x="297543" y="457200"/>
                </a:cubicBezTo>
                <a:cubicBezTo>
                  <a:pt x="299962" y="464457"/>
                  <a:pt x="300556" y="472607"/>
                  <a:pt x="304800" y="478972"/>
                </a:cubicBezTo>
                <a:lnTo>
                  <a:pt x="319315" y="500743"/>
                </a:lnTo>
                <a:cubicBezTo>
                  <a:pt x="321734" y="510419"/>
                  <a:pt x="324408" y="520035"/>
                  <a:pt x="326572" y="529772"/>
                </a:cubicBezTo>
                <a:cubicBezTo>
                  <a:pt x="329248" y="541813"/>
                  <a:pt x="328970" y="554720"/>
                  <a:pt x="333829" y="566057"/>
                </a:cubicBezTo>
                <a:cubicBezTo>
                  <a:pt x="336524" y="572346"/>
                  <a:pt x="343505" y="575734"/>
                  <a:pt x="348343" y="580572"/>
                </a:cubicBezTo>
                <a:cubicBezTo>
                  <a:pt x="371016" y="671263"/>
                  <a:pt x="342045" y="558535"/>
                  <a:pt x="362857" y="631372"/>
                </a:cubicBezTo>
                <a:cubicBezTo>
                  <a:pt x="365597" y="640962"/>
                  <a:pt x="366613" y="651061"/>
                  <a:pt x="370115" y="660400"/>
                </a:cubicBezTo>
                <a:cubicBezTo>
                  <a:pt x="379680" y="685905"/>
                  <a:pt x="399187" y="711267"/>
                  <a:pt x="413657" y="732972"/>
                </a:cubicBezTo>
                <a:cubicBezTo>
                  <a:pt x="432414" y="761107"/>
                  <a:pt x="419899" y="751985"/>
                  <a:pt x="449943" y="762000"/>
                </a:cubicBezTo>
                <a:cubicBezTo>
                  <a:pt x="454781" y="771676"/>
                  <a:pt x="456807" y="783379"/>
                  <a:pt x="464457" y="791029"/>
                </a:cubicBezTo>
                <a:cubicBezTo>
                  <a:pt x="469866" y="796438"/>
                  <a:pt x="480820" y="792877"/>
                  <a:pt x="486229" y="798286"/>
                </a:cubicBezTo>
                <a:cubicBezTo>
                  <a:pt x="559897" y="871952"/>
                  <a:pt x="447193" y="791613"/>
                  <a:pt x="522515" y="841829"/>
                </a:cubicBezTo>
                <a:cubicBezTo>
                  <a:pt x="546705" y="878114"/>
                  <a:pt x="529772" y="858762"/>
                  <a:pt x="580572" y="892629"/>
                </a:cubicBezTo>
                <a:cubicBezTo>
                  <a:pt x="580574" y="892630"/>
                  <a:pt x="624113" y="921657"/>
                  <a:pt x="624115" y="921657"/>
                </a:cubicBezTo>
                <a:cubicBezTo>
                  <a:pt x="636210" y="924076"/>
                  <a:pt x="648381" y="926140"/>
                  <a:pt x="660400" y="928914"/>
                </a:cubicBezTo>
                <a:cubicBezTo>
                  <a:pt x="679837" y="933400"/>
                  <a:pt x="698619" y="941341"/>
                  <a:pt x="718457" y="943429"/>
                </a:cubicBezTo>
                <a:lnTo>
                  <a:pt x="856343" y="957943"/>
                </a:lnTo>
                <a:cubicBezTo>
                  <a:pt x="872378" y="959947"/>
                  <a:pt x="898137" y="965487"/>
                  <a:pt x="914400" y="972457"/>
                </a:cubicBezTo>
                <a:cubicBezTo>
                  <a:pt x="924344" y="976719"/>
                  <a:pt x="933299" y="983173"/>
                  <a:pt x="943429" y="986972"/>
                </a:cubicBezTo>
                <a:cubicBezTo>
                  <a:pt x="952768" y="990474"/>
                  <a:pt x="962781" y="991810"/>
                  <a:pt x="972457" y="994229"/>
                </a:cubicBezTo>
                <a:lnTo>
                  <a:pt x="1016000" y="1023257"/>
                </a:lnTo>
                <a:lnTo>
                  <a:pt x="1037772" y="1037772"/>
                </a:lnTo>
                <a:cubicBezTo>
                  <a:pt x="1042610" y="1045029"/>
                  <a:pt x="1046119" y="1053376"/>
                  <a:pt x="1052286" y="1059543"/>
                </a:cubicBezTo>
                <a:cubicBezTo>
                  <a:pt x="1058453" y="1065710"/>
                  <a:pt x="1068608" y="1067246"/>
                  <a:pt x="1074057" y="1074057"/>
                </a:cubicBezTo>
                <a:cubicBezTo>
                  <a:pt x="1114118" y="1124133"/>
                  <a:pt x="1040695" y="1068749"/>
                  <a:pt x="1103086" y="1110343"/>
                </a:cubicBezTo>
                <a:cubicBezTo>
                  <a:pt x="1120358" y="1162161"/>
                  <a:pt x="1104870" y="1145400"/>
                  <a:pt x="1139372" y="1168400"/>
                </a:cubicBezTo>
                <a:cubicBezTo>
                  <a:pt x="1144210" y="1175657"/>
                  <a:pt x="1147719" y="1184004"/>
                  <a:pt x="1153886" y="1190172"/>
                </a:cubicBezTo>
                <a:cubicBezTo>
                  <a:pt x="1160053" y="1196339"/>
                  <a:pt x="1170208" y="1197875"/>
                  <a:pt x="1175657" y="1204686"/>
                </a:cubicBezTo>
                <a:cubicBezTo>
                  <a:pt x="1203806" y="1239871"/>
                  <a:pt x="1157186" y="1217881"/>
                  <a:pt x="1204686" y="1233714"/>
                </a:cubicBezTo>
                <a:cubicBezTo>
                  <a:pt x="1221705" y="1284773"/>
                  <a:pt x="1196133" y="1225161"/>
                  <a:pt x="1240972" y="1270000"/>
                </a:cubicBezTo>
                <a:cubicBezTo>
                  <a:pt x="1246381" y="1275409"/>
                  <a:pt x="1243450" y="1285798"/>
                  <a:pt x="1248229" y="1291772"/>
                </a:cubicBezTo>
                <a:cubicBezTo>
                  <a:pt x="1253677" y="1298583"/>
                  <a:pt x="1270000" y="1306286"/>
                  <a:pt x="1270000" y="1306286"/>
                </a:cubicBezTo>
              </a:path>
            </a:pathLst>
          </a:custGeom>
          <a:noFill/>
          <a:ln w="571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6" name="Connecteur droit 175"/>
          <p:cNvCxnSpPr/>
          <p:nvPr/>
        </p:nvCxnSpPr>
        <p:spPr>
          <a:xfrm flipH="1" flipV="1">
            <a:off x="7786002" y="5688032"/>
            <a:ext cx="532792" cy="55796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7" name="Connecteur droit 176"/>
          <p:cNvCxnSpPr/>
          <p:nvPr/>
        </p:nvCxnSpPr>
        <p:spPr>
          <a:xfrm flipH="1">
            <a:off x="8309081" y="5710989"/>
            <a:ext cx="309828" cy="35854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8" name="Connecteur droit 177"/>
          <p:cNvCxnSpPr/>
          <p:nvPr/>
        </p:nvCxnSpPr>
        <p:spPr>
          <a:xfrm flipH="1" flipV="1">
            <a:off x="8618909" y="5712260"/>
            <a:ext cx="378397" cy="13984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9" name="Connecteur droit 178"/>
          <p:cNvCxnSpPr/>
          <p:nvPr/>
        </p:nvCxnSpPr>
        <p:spPr>
          <a:xfrm flipH="1">
            <a:off x="8993228" y="5693358"/>
            <a:ext cx="394302" cy="35262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0" name="Connecteur droit 179"/>
          <p:cNvCxnSpPr/>
          <p:nvPr/>
        </p:nvCxnSpPr>
        <p:spPr>
          <a:xfrm flipH="1">
            <a:off x="9382632" y="5687250"/>
            <a:ext cx="152692" cy="7834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4" name="Connecteur droit 183"/>
          <p:cNvCxnSpPr/>
          <p:nvPr/>
        </p:nvCxnSpPr>
        <p:spPr>
          <a:xfrm flipH="1" flipV="1">
            <a:off x="9528424" y="5684689"/>
            <a:ext cx="270029" cy="6478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6" name="Connecteur droit 185"/>
          <p:cNvCxnSpPr/>
          <p:nvPr/>
        </p:nvCxnSpPr>
        <p:spPr>
          <a:xfrm flipH="1" flipV="1">
            <a:off x="9782817" y="5691167"/>
            <a:ext cx="322316" cy="14357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8" name="Connecteur droit 187"/>
          <p:cNvCxnSpPr/>
          <p:nvPr/>
        </p:nvCxnSpPr>
        <p:spPr>
          <a:xfrm flipH="1" flipV="1">
            <a:off x="10097137" y="5703547"/>
            <a:ext cx="311233" cy="8713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0" name="Connecteur droit 189"/>
          <p:cNvCxnSpPr/>
          <p:nvPr/>
        </p:nvCxnSpPr>
        <p:spPr>
          <a:xfrm flipH="1">
            <a:off x="10408371" y="5691167"/>
            <a:ext cx="442785" cy="21607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2" name="Connecteur droit 191"/>
          <p:cNvCxnSpPr/>
          <p:nvPr/>
        </p:nvCxnSpPr>
        <p:spPr>
          <a:xfrm flipH="1">
            <a:off x="10837189" y="5675307"/>
            <a:ext cx="598555" cy="12688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5" name="Connecteur droit avec flèche 194"/>
          <p:cNvCxnSpPr/>
          <p:nvPr/>
        </p:nvCxnSpPr>
        <p:spPr>
          <a:xfrm flipV="1">
            <a:off x="11467235" y="5490071"/>
            <a:ext cx="142142" cy="144032"/>
          </a:xfrm>
          <a:prstGeom prst="straightConnector1">
            <a:avLst/>
          </a:prstGeom>
          <a:ln w="38100">
            <a:solidFill>
              <a:srgbClr val="0E58C4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6" name="Ellipse 195"/>
          <p:cNvSpPr>
            <a:spLocks noChangeAspect="1"/>
          </p:cNvSpPr>
          <p:nvPr/>
        </p:nvSpPr>
        <p:spPr>
          <a:xfrm>
            <a:off x="11400168" y="5570093"/>
            <a:ext cx="131156" cy="131332"/>
          </a:xfrm>
          <a:prstGeom prst="ellipse">
            <a:avLst/>
          </a:prstGeom>
          <a:solidFill>
            <a:srgbClr val="0E58C4"/>
          </a:solidFill>
          <a:ln>
            <a:solidFill>
              <a:srgbClr val="0E58C4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8" name="Ellipse 197"/>
          <p:cNvSpPr/>
          <p:nvPr/>
        </p:nvSpPr>
        <p:spPr>
          <a:xfrm>
            <a:off x="328546" y="1859113"/>
            <a:ext cx="144016" cy="15882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199" name="Ellipse 198"/>
          <p:cNvSpPr/>
          <p:nvPr/>
        </p:nvSpPr>
        <p:spPr>
          <a:xfrm>
            <a:off x="625005" y="1628281"/>
            <a:ext cx="144016" cy="15882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00" name="Ellipse 199"/>
          <p:cNvSpPr/>
          <p:nvPr/>
        </p:nvSpPr>
        <p:spPr>
          <a:xfrm>
            <a:off x="1480674" y="1707693"/>
            <a:ext cx="144016" cy="15882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01" name="Ellipse 200"/>
          <p:cNvSpPr/>
          <p:nvPr/>
        </p:nvSpPr>
        <p:spPr>
          <a:xfrm>
            <a:off x="1120634" y="2377979"/>
            <a:ext cx="144016" cy="15882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03" name="Ellipse 202"/>
          <p:cNvSpPr/>
          <p:nvPr/>
        </p:nvSpPr>
        <p:spPr>
          <a:xfrm>
            <a:off x="1044635" y="2944012"/>
            <a:ext cx="144016" cy="158825"/>
          </a:xfrm>
          <a:prstGeom prst="ellipse">
            <a:avLst/>
          </a:prstGeom>
          <a:solidFill>
            <a:srgbClr val="0E58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04" name="Rectangle 203"/>
          <p:cNvSpPr/>
          <p:nvPr/>
        </p:nvSpPr>
        <p:spPr>
          <a:xfrm>
            <a:off x="151754" y="1488775"/>
            <a:ext cx="1852078" cy="182530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05" name="Rectangle 204"/>
          <p:cNvSpPr/>
          <p:nvPr/>
        </p:nvSpPr>
        <p:spPr>
          <a:xfrm>
            <a:off x="141682" y="1598451"/>
            <a:ext cx="2965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pc="60" smtClean="0">
                <a:latin typeface="Corbel" pitchFamily="34" charset="0"/>
              </a:rPr>
              <a:t>1</a:t>
            </a:r>
            <a:endParaRPr lang="fr-FR"/>
          </a:p>
        </p:txBody>
      </p:sp>
      <p:sp>
        <p:nvSpPr>
          <p:cNvPr id="206" name="Rectangle 205"/>
          <p:cNvSpPr/>
          <p:nvPr/>
        </p:nvSpPr>
        <p:spPr>
          <a:xfrm>
            <a:off x="694735" y="1450907"/>
            <a:ext cx="31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pc="60" smtClean="0">
                <a:latin typeface="Corbel" pitchFamily="34" charset="0"/>
              </a:rPr>
              <a:t>2</a:t>
            </a:r>
            <a:endParaRPr lang="fr-FR"/>
          </a:p>
        </p:txBody>
      </p:sp>
      <p:sp>
        <p:nvSpPr>
          <p:cNvPr id="207" name="Rectangle 206"/>
          <p:cNvSpPr/>
          <p:nvPr/>
        </p:nvSpPr>
        <p:spPr>
          <a:xfrm>
            <a:off x="911294" y="2109131"/>
            <a:ext cx="2965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pc="60" smtClean="0">
                <a:latin typeface="Corbel" pitchFamily="34" charset="0"/>
              </a:rPr>
              <a:t>3</a:t>
            </a:r>
            <a:endParaRPr lang="fr-FR"/>
          </a:p>
        </p:txBody>
      </p:sp>
      <p:sp>
        <p:nvSpPr>
          <p:cNvPr id="208" name="Rectangle 207"/>
          <p:cNvSpPr/>
          <p:nvPr/>
        </p:nvSpPr>
        <p:spPr>
          <a:xfrm>
            <a:off x="1623075" y="1505946"/>
            <a:ext cx="31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pc="60" smtClean="0">
                <a:latin typeface="Corbel" pitchFamily="34" charset="0"/>
              </a:rPr>
              <a:t>4</a:t>
            </a:r>
            <a:endParaRPr lang="fr-FR"/>
          </a:p>
        </p:txBody>
      </p:sp>
      <p:sp>
        <p:nvSpPr>
          <p:cNvPr id="214" name="Flèche droite 213"/>
          <p:cNvSpPr/>
          <p:nvPr/>
        </p:nvSpPr>
        <p:spPr>
          <a:xfrm>
            <a:off x="2169713" y="2164749"/>
            <a:ext cx="862361" cy="504056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16" name="Forme libre 215"/>
          <p:cNvSpPr/>
          <p:nvPr/>
        </p:nvSpPr>
        <p:spPr>
          <a:xfrm>
            <a:off x="437195" y="1988456"/>
            <a:ext cx="645886" cy="1016000"/>
          </a:xfrm>
          <a:custGeom>
            <a:avLst/>
            <a:gdLst>
              <a:gd name="connsiteX0" fmla="*/ 0 w 645886"/>
              <a:gd name="connsiteY0" fmla="*/ 0 h 1016000"/>
              <a:gd name="connsiteX1" fmla="*/ 14514 w 645886"/>
              <a:gd name="connsiteY1" fmla="*/ 50800 h 1016000"/>
              <a:gd name="connsiteX2" fmla="*/ 29029 w 645886"/>
              <a:gd name="connsiteY2" fmla="*/ 94343 h 1016000"/>
              <a:gd name="connsiteX3" fmla="*/ 50800 w 645886"/>
              <a:gd name="connsiteY3" fmla="*/ 108858 h 1016000"/>
              <a:gd name="connsiteX4" fmla="*/ 87086 w 645886"/>
              <a:gd name="connsiteY4" fmla="*/ 166915 h 1016000"/>
              <a:gd name="connsiteX5" fmla="*/ 94343 w 645886"/>
              <a:gd name="connsiteY5" fmla="*/ 188686 h 1016000"/>
              <a:gd name="connsiteX6" fmla="*/ 145143 w 645886"/>
              <a:gd name="connsiteY6" fmla="*/ 246743 h 1016000"/>
              <a:gd name="connsiteX7" fmla="*/ 181429 w 645886"/>
              <a:gd name="connsiteY7" fmla="*/ 283029 h 1016000"/>
              <a:gd name="connsiteX8" fmla="*/ 210457 w 645886"/>
              <a:gd name="connsiteY8" fmla="*/ 312058 h 1016000"/>
              <a:gd name="connsiteX9" fmla="*/ 224972 w 645886"/>
              <a:gd name="connsiteY9" fmla="*/ 326572 h 1016000"/>
              <a:gd name="connsiteX10" fmla="*/ 246743 w 645886"/>
              <a:gd name="connsiteY10" fmla="*/ 333829 h 1016000"/>
              <a:gd name="connsiteX11" fmla="*/ 283029 w 645886"/>
              <a:gd name="connsiteY11" fmla="*/ 362858 h 1016000"/>
              <a:gd name="connsiteX12" fmla="*/ 297543 w 645886"/>
              <a:gd name="connsiteY12" fmla="*/ 384629 h 1016000"/>
              <a:gd name="connsiteX13" fmla="*/ 341086 w 645886"/>
              <a:gd name="connsiteY13" fmla="*/ 413658 h 1016000"/>
              <a:gd name="connsiteX14" fmla="*/ 384629 w 645886"/>
              <a:gd name="connsiteY14" fmla="*/ 457200 h 1016000"/>
              <a:gd name="connsiteX15" fmla="*/ 413657 w 645886"/>
              <a:gd name="connsiteY15" fmla="*/ 500743 h 1016000"/>
              <a:gd name="connsiteX16" fmla="*/ 428172 w 645886"/>
              <a:gd name="connsiteY16" fmla="*/ 544286 h 1016000"/>
              <a:gd name="connsiteX17" fmla="*/ 442686 w 645886"/>
              <a:gd name="connsiteY17" fmla="*/ 587829 h 1016000"/>
              <a:gd name="connsiteX18" fmla="*/ 457200 w 645886"/>
              <a:gd name="connsiteY18" fmla="*/ 682172 h 1016000"/>
              <a:gd name="connsiteX19" fmla="*/ 464457 w 645886"/>
              <a:gd name="connsiteY19" fmla="*/ 711200 h 1016000"/>
              <a:gd name="connsiteX20" fmla="*/ 478972 w 645886"/>
              <a:gd name="connsiteY20" fmla="*/ 725715 h 1016000"/>
              <a:gd name="connsiteX21" fmla="*/ 493486 w 645886"/>
              <a:gd name="connsiteY21" fmla="*/ 747486 h 1016000"/>
              <a:gd name="connsiteX22" fmla="*/ 515257 w 645886"/>
              <a:gd name="connsiteY22" fmla="*/ 754743 h 1016000"/>
              <a:gd name="connsiteX23" fmla="*/ 544286 w 645886"/>
              <a:gd name="connsiteY23" fmla="*/ 798286 h 1016000"/>
              <a:gd name="connsiteX24" fmla="*/ 558800 w 645886"/>
              <a:gd name="connsiteY24" fmla="*/ 849086 h 1016000"/>
              <a:gd name="connsiteX25" fmla="*/ 573314 w 645886"/>
              <a:gd name="connsiteY25" fmla="*/ 878115 h 1016000"/>
              <a:gd name="connsiteX26" fmla="*/ 580572 w 645886"/>
              <a:gd name="connsiteY26" fmla="*/ 907143 h 1016000"/>
              <a:gd name="connsiteX27" fmla="*/ 595086 w 645886"/>
              <a:gd name="connsiteY27" fmla="*/ 921658 h 1016000"/>
              <a:gd name="connsiteX28" fmla="*/ 609600 w 645886"/>
              <a:gd name="connsiteY28" fmla="*/ 950686 h 1016000"/>
              <a:gd name="connsiteX29" fmla="*/ 638629 w 645886"/>
              <a:gd name="connsiteY29" fmla="*/ 994229 h 1016000"/>
              <a:gd name="connsiteX30" fmla="*/ 645886 w 645886"/>
              <a:gd name="connsiteY30" fmla="*/ 1016000 h 10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645886" h="1016000">
                <a:moveTo>
                  <a:pt x="0" y="0"/>
                </a:moveTo>
                <a:cubicBezTo>
                  <a:pt x="4838" y="16933"/>
                  <a:pt x="9335" y="33968"/>
                  <a:pt x="14514" y="50800"/>
                </a:cubicBezTo>
                <a:cubicBezTo>
                  <a:pt x="19013" y="65423"/>
                  <a:pt x="16299" y="85856"/>
                  <a:pt x="29029" y="94343"/>
                </a:cubicBezTo>
                <a:lnTo>
                  <a:pt x="50800" y="108858"/>
                </a:lnTo>
                <a:cubicBezTo>
                  <a:pt x="68072" y="160675"/>
                  <a:pt x="52584" y="143913"/>
                  <a:pt x="87086" y="166915"/>
                </a:cubicBezTo>
                <a:cubicBezTo>
                  <a:pt x="89505" y="174172"/>
                  <a:pt x="90922" y="181844"/>
                  <a:pt x="94343" y="188686"/>
                </a:cubicBezTo>
                <a:cubicBezTo>
                  <a:pt x="106346" y="212692"/>
                  <a:pt x="126222" y="227822"/>
                  <a:pt x="145143" y="246743"/>
                </a:cubicBezTo>
                <a:lnTo>
                  <a:pt x="181429" y="283029"/>
                </a:lnTo>
                <a:lnTo>
                  <a:pt x="210457" y="312058"/>
                </a:lnTo>
                <a:cubicBezTo>
                  <a:pt x="215295" y="316896"/>
                  <a:pt x="218481" y="324408"/>
                  <a:pt x="224972" y="326572"/>
                </a:cubicBezTo>
                <a:lnTo>
                  <a:pt x="246743" y="333829"/>
                </a:lnTo>
                <a:cubicBezTo>
                  <a:pt x="288337" y="396220"/>
                  <a:pt x="232953" y="322797"/>
                  <a:pt x="283029" y="362858"/>
                </a:cubicBezTo>
                <a:cubicBezTo>
                  <a:pt x="289840" y="368307"/>
                  <a:pt x="290979" y="378886"/>
                  <a:pt x="297543" y="384629"/>
                </a:cubicBezTo>
                <a:cubicBezTo>
                  <a:pt x="310671" y="396116"/>
                  <a:pt x="330620" y="399703"/>
                  <a:pt x="341086" y="413658"/>
                </a:cubicBezTo>
                <a:cubicBezTo>
                  <a:pt x="368090" y="449664"/>
                  <a:pt x="352793" y="435977"/>
                  <a:pt x="384629" y="457200"/>
                </a:cubicBezTo>
                <a:cubicBezTo>
                  <a:pt x="408636" y="529223"/>
                  <a:pt x="368359" y="419208"/>
                  <a:pt x="413657" y="500743"/>
                </a:cubicBezTo>
                <a:cubicBezTo>
                  <a:pt x="421087" y="514117"/>
                  <a:pt x="423334" y="529772"/>
                  <a:pt x="428172" y="544286"/>
                </a:cubicBezTo>
                <a:lnTo>
                  <a:pt x="442686" y="587829"/>
                </a:lnTo>
                <a:cubicBezTo>
                  <a:pt x="448970" y="638098"/>
                  <a:pt x="447702" y="639428"/>
                  <a:pt x="457200" y="682172"/>
                </a:cubicBezTo>
                <a:cubicBezTo>
                  <a:pt x="459364" y="691908"/>
                  <a:pt x="459997" y="702279"/>
                  <a:pt x="464457" y="711200"/>
                </a:cubicBezTo>
                <a:cubicBezTo>
                  <a:pt x="467517" y="717320"/>
                  <a:pt x="474698" y="720372"/>
                  <a:pt x="478972" y="725715"/>
                </a:cubicBezTo>
                <a:cubicBezTo>
                  <a:pt x="484421" y="732526"/>
                  <a:pt x="486675" y="742038"/>
                  <a:pt x="493486" y="747486"/>
                </a:cubicBezTo>
                <a:cubicBezTo>
                  <a:pt x="499459" y="752265"/>
                  <a:pt x="508000" y="752324"/>
                  <a:pt x="515257" y="754743"/>
                </a:cubicBezTo>
                <a:cubicBezTo>
                  <a:pt x="532512" y="806512"/>
                  <a:pt x="508045" y="743924"/>
                  <a:pt x="544286" y="798286"/>
                </a:cubicBezTo>
                <a:cubicBezTo>
                  <a:pt x="549298" y="805803"/>
                  <a:pt x="556727" y="843558"/>
                  <a:pt x="558800" y="849086"/>
                </a:cubicBezTo>
                <a:cubicBezTo>
                  <a:pt x="562599" y="859216"/>
                  <a:pt x="569515" y="867985"/>
                  <a:pt x="573314" y="878115"/>
                </a:cubicBezTo>
                <a:cubicBezTo>
                  <a:pt x="576816" y="887454"/>
                  <a:pt x="576111" y="898222"/>
                  <a:pt x="580572" y="907143"/>
                </a:cubicBezTo>
                <a:cubicBezTo>
                  <a:pt x="583632" y="913263"/>
                  <a:pt x="591291" y="915965"/>
                  <a:pt x="595086" y="921658"/>
                </a:cubicBezTo>
                <a:cubicBezTo>
                  <a:pt x="601087" y="930659"/>
                  <a:pt x="604762" y="941010"/>
                  <a:pt x="609600" y="950686"/>
                </a:cubicBezTo>
                <a:cubicBezTo>
                  <a:pt x="626266" y="1017353"/>
                  <a:pt x="602180" y="948669"/>
                  <a:pt x="638629" y="994229"/>
                </a:cubicBezTo>
                <a:cubicBezTo>
                  <a:pt x="643408" y="1000202"/>
                  <a:pt x="645886" y="1016000"/>
                  <a:pt x="645886" y="101600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7" name="Ellipse 216"/>
          <p:cNvSpPr/>
          <p:nvPr/>
        </p:nvSpPr>
        <p:spPr>
          <a:xfrm>
            <a:off x="3305781" y="1859113"/>
            <a:ext cx="144016" cy="15882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18" name="Ellipse 217"/>
          <p:cNvSpPr/>
          <p:nvPr/>
        </p:nvSpPr>
        <p:spPr>
          <a:xfrm>
            <a:off x="3602240" y="1628281"/>
            <a:ext cx="144016" cy="15882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19" name="Ellipse 218"/>
          <p:cNvSpPr/>
          <p:nvPr/>
        </p:nvSpPr>
        <p:spPr>
          <a:xfrm>
            <a:off x="4457909" y="1707693"/>
            <a:ext cx="144016" cy="15882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20" name="Ellipse 219"/>
          <p:cNvSpPr/>
          <p:nvPr/>
        </p:nvSpPr>
        <p:spPr>
          <a:xfrm>
            <a:off x="4097869" y="2377979"/>
            <a:ext cx="144016" cy="15882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21" name="Ellipse 220"/>
          <p:cNvSpPr/>
          <p:nvPr/>
        </p:nvSpPr>
        <p:spPr>
          <a:xfrm>
            <a:off x="4021870" y="2944012"/>
            <a:ext cx="144016" cy="158825"/>
          </a:xfrm>
          <a:prstGeom prst="ellipse">
            <a:avLst/>
          </a:prstGeom>
          <a:solidFill>
            <a:srgbClr val="0E58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22" name="Rectangle 221"/>
          <p:cNvSpPr/>
          <p:nvPr/>
        </p:nvSpPr>
        <p:spPr>
          <a:xfrm>
            <a:off x="3128989" y="1488775"/>
            <a:ext cx="1852078" cy="182530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23" name="Rectangle 222"/>
          <p:cNvSpPr/>
          <p:nvPr/>
        </p:nvSpPr>
        <p:spPr>
          <a:xfrm>
            <a:off x="3118917" y="1598451"/>
            <a:ext cx="2965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pc="60" smtClean="0">
                <a:latin typeface="Corbel" pitchFamily="34" charset="0"/>
              </a:rPr>
              <a:t>1</a:t>
            </a:r>
            <a:endParaRPr lang="fr-FR"/>
          </a:p>
        </p:txBody>
      </p:sp>
      <p:sp>
        <p:nvSpPr>
          <p:cNvPr id="224" name="Rectangle 223"/>
          <p:cNvSpPr/>
          <p:nvPr/>
        </p:nvSpPr>
        <p:spPr>
          <a:xfrm>
            <a:off x="3671970" y="1450907"/>
            <a:ext cx="31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pc="60" smtClean="0">
                <a:latin typeface="Corbel" pitchFamily="34" charset="0"/>
              </a:rPr>
              <a:t>2</a:t>
            </a:r>
            <a:endParaRPr lang="fr-FR"/>
          </a:p>
        </p:txBody>
      </p:sp>
      <p:sp>
        <p:nvSpPr>
          <p:cNvPr id="225" name="Rectangle 224"/>
          <p:cNvSpPr/>
          <p:nvPr/>
        </p:nvSpPr>
        <p:spPr>
          <a:xfrm>
            <a:off x="3888529" y="2109131"/>
            <a:ext cx="2965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pc="60" smtClean="0">
                <a:latin typeface="Corbel" pitchFamily="34" charset="0"/>
              </a:rPr>
              <a:t>3</a:t>
            </a:r>
            <a:endParaRPr lang="fr-FR"/>
          </a:p>
        </p:txBody>
      </p:sp>
      <p:sp>
        <p:nvSpPr>
          <p:cNvPr id="226" name="Rectangle 225"/>
          <p:cNvSpPr/>
          <p:nvPr/>
        </p:nvSpPr>
        <p:spPr>
          <a:xfrm>
            <a:off x="4600310" y="1505946"/>
            <a:ext cx="31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pc="60" smtClean="0">
                <a:latin typeface="Corbel" pitchFamily="34" charset="0"/>
              </a:rPr>
              <a:t>4</a:t>
            </a:r>
            <a:endParaRPr lang="fr-FR"/>
          </a:p>
        </p:txBody>
      </p:sp>
      <p:sp>
        <p:nvSpPr>
          <p:cNvPr id="227" name="Forme libre 226"/>
          <p:cNvSpPr/>
          <p:nvPr/>
        </p:nvSpPr>
        <p:spPr>
          <a:xfrm>
            <a:off x="3414430" y="1988456"/>
            <a:ext cx="645886" cy="1016000"/>
          </a:xfrm>
          <a:custGeom>
            <a:avLst/>
            <a:gdLst>
              <a:gd name="connsiteX0" fmla="*/ 0 w 645886"/>
              <a:gd name="connsiteY0" fmla="*/ 0 h 1016000"/>
              <a:gd name="connsiteX1" fmla="*/ 14514 w 645886"/>
              <a:gd name="connsiteY1" fmla="*/ 50800 h 1016000"/>
              <a:gd name="connsiteX2" fmla="*/ 29029 w 645886"/>
              <a:gd name="connsiteY2" fmla="*/ 94343 h 1016000"/>
              <a:gd name="connsiteX3" fmla="*/ 50800 w 645886"/>
              <a:gd name="connsiteY3" fmla="*/ 108858 h 1016000"/>
              <a:gd name="connsiteX4" fmla="*/ 87086 w 645886"/>
              <a:gd name="connsiteY4" fmla="*/ 166915 h 1016000"/>
              <a:gd name="connsiteX5" fmla="*/ 94343 w 645886"/>
              <a:gd name="connsiteY5" fmla="*/ 188686 h 1016000"/>
              <a:gd name="connsiteX6" fmla="*/ 145143 w 645886"/>
              <a:gd name="connsiteY6" fmla="*/ 246743 h 1016000"/>
              <a:gd name="connsiteX7" fmla="*/ 181429 w 645886"/>
              <a:gd name="connsiteY7" fmla="*/ 283029 h 1016000"/>
              <a:gd name="connsiteX8" fmla="*/ 210457 w 645886"/>
              <a:gd name="connsiteY8" fmla="*/ 312058 h 1016000"/>
              <a:gd name="connsiteX9" fmla="*/ 224972 w 645886"/>
              <a:gd name="connsiteY9" fmla="*/ 326572 h 1016000"/>
              <a:gd name="connsiteX10" fmla="*/ 246743 w 645886"/>
              <a:gd name="connsiteY10" fmla="*/ 333829 h 1016000"/>
              <a:gd name="connsiteX11" fmla="*/ 283029 w 645886"/>
              <a:gd name="connsiteY11" fmla="*/ 362858 h 1016000"/>
              <a:gd name="connsiteX12" fmla="*/ 297543 w 645886"/>
              <a:gd name="connsiteY12" fmla="*/ 384629 h 1016000"/>
              <a:gd name="connsiteX13" fmla="*/ 341086 w 645886"/>
              <a:gd name="connsiteY13" fmla="*/ 413658 h 1016000"/>
              <a:gd name="connsiteX14" fmla="*/ 384629 w 645886"/>
              <a:gd name="connsiteY14" fmla="*/ 457200 h 1016000"/>
              <a:gd name="connsiteX15" fmla="*/ 413657 w 645886"/>
              <a:gd name="connsiteY15" fmla="*/ 500743 h 1016000"/>
              <a:gd name="connsiteX16" fmla="*/ 428172 w 645886"/>
              <a:gd name="connsiteY16" fmla="*/ 544286 h 1016000"/>
              <a:gd name="connsiteX17" fmla="*/ 442686 w 645886"/>
              <a:gd name="connsiteY17" fmla="*/ 587829 h 1016000"/>
              <a:gd name="connsiteX18" fmla="*/ 457200 w 645886"/>
              <a:gd name="connsiteY18" fmla="*/ 682172 h 1016000"/>
              <a:gd name="connsiteX19" fmla="*/ 464457 w 645886"/>
              <a:gd name="connsiteY19" fmla="*/ 711200 h 1016000"/>
              <a:gd name="connsiteX20" fmla="*/ 478972 w 645886"/>
              <a:gd name="connsiteY20" fmla="*/ 725715 h 1016000"/>
              <a:gd name="connsiteX21" fmla="*/ 493486 w 645886"/>
              <a:gd name="connsiteY21" fmla="*/ 747486 h 1016000"/>
              <a:gd name="connsiteX22" fmla="*/ 515257 w 645886"/>
              <a:gd name="connsiteY22" fmla="*/ 754743 h 1016000"/>
              <a:gd name="connsiteX23" fmla="*/ 544286 w 645886"/>
              <a:gd name="connsiteY23" fmla="*/ 798286 h 1016000"/>
              <a:gd name="connsiteX24" fmla="*/ 558800 w 645886"/>
              <a:gd name="connsiteY24" fmla="*/ 849086 h 1016000"/>
              <a:gd name="connsiteX25" fmla="*/ 573314 w 645886"/>
              <a:gd name="connsiteY25" fmla="*/ 878115 h 1016000"/>
              <a:gd name="connsiteX26" fmla="*/ 580572 w 645886"/>
              <a:gd name="connsiteY26" fmla="*/ 907143 h 1016000"/>
              <a:gd name="connsiteX27" fmla="*/ 595086 w 645886"/>
              <a:gd name="connsiteY27" fmla="*/ 921658 h 1016000"/>
              <a:gd name="connsiteX28" fmla="*/ 609600 w 645886"/>
              <a:gd name="connsiteY28" fmla="*/ 950686 h 1016000"/>
              <a:gd name="connsiteX29" fmla="*/ 638629 w 645886"/>
              <a:gd name="connsiteY29" fmla="*/ 994229 h 1016000"/>
              <a:gd name="connsiteX30" fmla="*/ 645886 w 645886"/>
              <a:gd name="connsiteY30" fmla="*/ 1016000 h 10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645886" h="1016000">
                <a:moveTo>
                  <a:pt x="0" y="0"/>
                </a:moveTo>
                <a:cubicBezTo>
                  <a:pt x="4838" y="16933"/>
                  <a:pt x="9335" y="33968"/>
                  <a:pt x="14514" y="50800"/>
                </a:cubicBezTo>
                <a:cubicBezTo>
                  <a:pt x="19013" y="65423"/>
                  <a:pt x="16299" y="85856"/>
                  <a:pt x="29029" y="94343"/>
                </a:cubicBezTo>
                <a:lnTo>
                  <a:pt x="50800" y="108858"/>
                </a:lnTo>
                <a:cubicBezTo>
                  <a:pt x="68072" y="160675"/>
                  <a:pt x="52584" y="143913"/>
                  <a:pt x="87086" y="166915"/>
                </a:cubicBezTo>
                <a:cubicBezTo>
                  <a:pt x="89505" y="174172"/>
                  <a:pt x="90922" y="181844"/>
                  <a:pt x="94343" y="188686"/>
                </a:cubicBezTo>
                <a:cubicBezTo>
                  <a:pt x="106346" y="212692"/>
                  <a:pt x="126222" y="227822"/>
                  <a:pt x="145143" y="246743"/>
                </a:cubicBezTo>
                <a:lnTo>
                  <a:pt x="181429" y="283029"/>
                </a:lnTo>
                <a:lnTo>
                  <a:pt x="210457" y="312058"/>
                </a:lnTo>
                <a:cubicBezTo>
                  <a:pt x="215295" y="316896"/>
                  <a:pt x="218481" y="324408"/>
                  <a:pt x="224972" y="326572"/>
                </a:cubicBezTo>
                <a:lnTo>
                  <a:pt x="246743" y="333829"/>
                </a:lnTo>
                <a:cubicBezTo>
                  <a:pt x="288337" y="396220"/>
                  <a:pt x="232953" y="322797"/>
                  <a:pt x="283029" y="362858"/>
                </a:cubicBezTo>
                <a:cubicBezTo>
                  <a:pt x="289840" y="368307"/>
                  <a:pt x="290979" y="378886"/>
                  <a:pt x="297543" y="384629"/>
                </a:cubicBezTo>
                <a:cubicBezTo>
                  <a:pt x="310671" y="396116"/>
                  <a:pt x="330620" y="399703"/>
                  <a:pt x="341086" y="413658"/>
                </a:cubicBezTo>
                <a:cubicBezTo>
                  <a:pt x="368090" y="449664"/>
                  <a:pt x="352793" y="435977"/>
                  <a:pt x="384629" y="457200"/>
                </a:cubicBezTo>
                <a:cubicBezTo>
                  <a:pt x="408636" y="529223"/>
                  <a:pt x="368359" y="419208"/>
                  <a:pt x="413657" y="500743"/>
                </a:cubicBezTo>
                <a:cubicBezTo>
                  <a:pt x="421087" y="514117"/>
                  <a:pt x="423334" y="529772"/>
                  <a:pt x="428172" y="544286"/>
                </a:cubicBezTo>
                <a:lnTo>
                  <a:pt x="442686" y="587829"/>
                </a:lnTo>
                <a:cubicBezTo>
                  <a:pt x="448970" y="638098"/>
                  <a:pt x="447702" y="639428"/>
                  <a:pt x="457200" y="682172"/>
                </a:cubicBezTo>
                <a:cubicBezTo>
                  <a:pt x="459364" y="691908"/>
                  <a:pt x="459997" y="702279"/>
                  <a:pt x="464457" y="711200"/>
                </a:cubicBezTo>
                <a:cubicBezTo>
                  <a:pt x="467517" y="717320"/>
                  <a:pt x="474698" y="720372"/>
                  <a:pt x="478972" y="725715"/>
                </a:cubicBezTo>
                <a:cubicBezTo>
                  <a:pt x="484421" y="732526"/>
                  <a:pt x="486675" y="742038"/>
                  <a:pt x="493486" y="747486"/>
                </a:cubicBezTo>
                <a:cubicBezTo>
                  <a:pt x="499459" y="752265"/>
                  <a:pt x="508000" y="752324"/>
                  <a:pt x="515257" y="754743"/>
                </a:cubicBezTo>
                <a:cubicBezTo>
                  <a:pt x="532512" y="806512"/>
                  <a:pt x="508045" y="743924"/>
                  <a:pt x="544286" y="798286"/>
                </a:cubicBezTo>
                <a:cubicBezTo>
                  <a:pt x="549298" y="805803"/>
                  <a:pt x="556727" y="843558"/>
                  <a:pt x="558800" y="849086"/>
                </a:cubicBezTo>
                <a:cubicBezTo>
                  <a:pt x="562599" y="859216"/>
                  <a:pt x="569515" y="867985"/>
                  <a:pt x="573314" y="878115"/>
                </a:cubicBezTo>
                <a:cubicBezTo>
                  <a:pt x="576816" y="887454"/>
                  <a:pt x="576111" y="898222"/>
                  <a:pt x="580572" y="907143"/>
                </a:cubicBezTo>
                <a:cubicBezTo>
                  <a:pt x="583632" y="913263"/>
                  <a:pt x="591291" y="915965"/>
                  <a:pt x="595086" y="921658"/>
                </a:cubicBezTo>
                <a:cubicBezTo>
                  <a:pt x="601087" y="930659"/>
                  <a:pt x="604762" y="941010"/>
                  <a:pt x="609600" y="950686"/>
                </a:cubicBezTo>
                <a:cubicBezTo>
                  <a:pt x="626266" y="1017353"/>
                  <a:pt x="602180" y="948669"/>
                  <a:pt x="638629" y="994229"/>
                </a:cubicBezTo>
                <a:cubicBezTo>
                  <a:pt x="643408" y="1000202"/>
                  <a:pt x="645886" y="1016000"/>
                  <a:pt x="645886" y="101600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9" name="Forme libre 238"/>
          <p:cNvSpPr/>
          <p:nvPr/>
        </p:nvSpPr>
        <p:spPr>
          <a:xfrm>
            <a:off x="3644852" y="1763485"/>
            <a:ext cx="58057" cy="537029"/>
          </a:xfrm>
          <a:custGeom>
            <a:avLst/>
            <a:gdLst>
              <a:gd name="connsiteX0" fmla="*/ 58057 w 58057"/>
              <a:gd name="connsiteY0" fmla="*/ 0 h 537029"/>
              <a:gd name="connsiteX1" fmla="*/ 36286 w 58057"/>
              <a:gd name="connsiteY1" fmla="*/ 145143 h 537029"/>
              <a:gd name="connsiteX2" fmla="*/ 29029 w 58057"/>
              <a:gd name="connsiteY2" fmla="*/ 166914 h 537029"/>
              <a:gd name="connsiteX3" fmla="*/ 7257 w 58057"/>
              <a:gd name="connsiteY3" fmla="*/ 210457 h 537029"/>
              <a:gd name="connsiteX4" fmla="*/ 14515 w 58057"/>
              <a:gd name="connsiteY4" fmla="*/ 261257 h 537029"/>
              <a:gd name="connsiteX5" fmla="*/ 21772 w 58057"/>
              <a:gd name="connsiteY5" fmla="*/ 290286 h 537029"/>
              <a:gd name="connsiteX6" fmla="*/ 29029 w 58057"/>
              <a:gd name="connsiteY6" fmla="*/ 333829 h 537029"/>
              <a:gd name="connsiteX7" fmla="*/ 21772 w 58057"/>
              <a:gd name="connsiteY7" fmla="*/ 464457 h 537029"/>
              <a:gd name="connsiteX8" fmla="*/ 7257 w 58057"/>
              <a:gd name="connsiteY8" fmla="*/ 478971 h 537029"/>
              <a:gd name="connsiteX9" fmla="*/ 0 w 58057"/>
              <a:gd name="connsiteY9" fmla="*/ 537029 h 53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8057" h="537029">
                <a:moveTo>
                  <a:pt x="58057" y="0"/>
                </a:moveTo>
                <a:cubicBezTo>
                  <a:pt x="54154" y="29272"/>
                  <a:pt x="46597" y="103897"/>
                  <a:pt x="36286" y="145143"/>
                </a:cubicBezTo>
                <a:cubicBezTo>
                  <a:pt x="34431" y="152564"/>
                  <a:pt x="31130" y="159559"/>
                  <a:pt x="29029" y="166914"/>
                </a:cubicBezTo>
                <a:cubicBezTo>
                  <a:pt x="18329" y="204364"/>
                  <a:pt x="30048" y="187667"/>
                  <a:pt x="7257" y="210457"/>
                </a:cubicBezTo>
                <a:cubicBezTo>
                  <a:pt x="9676" y="227390"/>
                  <a:pt x="11455" y="244428"/>
                  <a:pt x="14515" y="261257"/>
                </a:cubicBezTo>
                <a:cubicBezTo>
                  <a:pt x="16299" y="271070"/>
                  <a:pt x="19816" y="280506"/>
                  <a:pt x="21772" y="290286"/>
                </a:cubicBezTo>
                <a:cubicBezTo>
                  <a:pt x="24658" y="304715"/>
                  <a:pt x="26610" y="319315"/>
                  <a:pt x="29029" y="333829"/>
                </a:cubicBezTo>
                <a:cubicBezTo>
                  <a:pt x="26610" y="377372"/>
                  <a:pt x="28241" y="421330"/>
                  <a:pt x="21772" y="464457"/>
                </a:cubicBezTo>
                <a:cubicBezTo>
                  <a:pt x="20757" y="471223"/>
                  <a:pt x="9223" y="472417"/>
                  <a:pt x="7257" y="478971"/>
                </a:cubicBezTo>
                <a:cubicBezTo>
                  <a:pt x="1653" y="497652"/>
                  <a:pt x="0" y="537029"/>
                  <a:pt x="0" y="537029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0" name="Ellipse 239"/>
          <p:cNvSpPr/>
          <p:nvPr/>
        </p:nvSpPr>
        <p:spPr>
          <a:xfrm>
            <a:off x="9820960" y="232254"/>
            <a:ext cx="360000" cy="3600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41" name="Ellipse 240"/>
          <p:cNvSpPr/>
          <p:nvPr/>
        </p:nvSpPr>
        <p:spPr>
          <a:xfrm>
            <a:off x="9820959" y="700955"/>
            <a:ext cx="360000" cy="36004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42" name="ZoneTexte 241"/>
          <p:cNvSpPr txBox="1"/>
          <p:nvPr/>
        </p:nvSpPr>
        <p:spPr>
          <a:xfrm>
            <a:off x="10155486" y="700955"/>
            <a:ext cx="1658827" cy="374906"/>
          </a:xfrm>
          <a:prstGeom prst="rect">
            <a:avLst/>
          </a:prstGeom>
          <a:noFill/>
          <a:ln w="15875">
            <a:noFill/>
          </a:ln>
          <a:effectLst/>
        </p:spPr>
        <p:txBody>
          <a:bodyPr wrap="square" lIns="0" tIns="0" rIns="180000" bIns="36000" rtlCol="0" anchor="ctr" anchorCtr="0">
            <a:spAutoFit/>
          </a:bodyPr>
          <a:lstStyle/>
          <a:p>
            <a:pPr marL="365760" marR="0" indent="-256032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</a:pPr>
            <a:r>
              <a:rPr kumimoji="0" lang="fr-FR" sz="2200" b="0" i="0" u="none" strike="noStrike" kern="1200" cap="none" spc="60" normalizeH="0" baseline="0" noProof="0" smtClean="0">
                <a:ln>
                  <a:noFill/>
                </a:ln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Springs</a:t>
            </a:r>
            <a:endParaRPr kumimoji="0" lang="fr-FR" sz="2200" b="0" i="0" u="none" strike="noStrike" kern="1200" cap="none" spc="60" normalizeH="0" baseline="0" noProof="0" dirty="0" smtClean="0">
              <a:ln>
                <a:noFill/>
              </a:ln>
              <a:effectLst/>
              <a:uLnTx/>
              <a:uFillTx/>
              <a:latin typeface="Corbel" pitchFamily="34" charset="0"/>
              <a:ea typeface="+mn-ea"/>
              <a:cs typeface="+mn-cs"/>
            </a:endParaRPr>
          </a:p>
        </p:txBody>
      </p:sp>
      <p:sp>
        <p:nvSpPr>
          <p:cNvPr id="243" name="ZoneTexte 242"/>
          <p:cNvSpPr txBox="1"/>
          <p:nvPr/>
        </p:nvSpPr>
        <p:spPr>
          <a:xfrm>
            <a:off x="10134814" y="248075"/>
            <a:ext cx="1986862" cy="374906"/>
          </a:xfrm>
          <a:prstGeom prst="rect">
            <a:avLst/>
          </a:prstGeom>
          <a:noFill/>
          <a:ln w="15875">
            <a:noFill/>
          </a:ln>
          <a:effectLst/>
        </p:spPr>
        <p:txBody>
          <a:bodyPr wrap="square" lIns="0" tIns="0" rIns="180000" bIns="36000" rtlCol="0" anchor="ctr" anchorCtr="0">
            <a:spAutoFit/>
          </a:bodyPr>
          <a:lstStyle/>
          <a:p>
            <a:pPr marL="365760" marR="0" indent="-256032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</a:pPr>
            <a:r>
              <a:rPr lang="fr-FR" sz="2200" spc="60" smtClean="0">
                <a:latin typeface="Corbel" pitchFamily="34" charset="0"/>
              </a:rPr>
              <a:t>Sinks/dolines</a:t>
            </a:r>
            <a:endParaRPr kumimoji="0" lang="fr-FR" sz="2200" b="0" i="0" u="none" strike="noStrike" kern="1200" cap="none" spc="60" normalizeH="0" baseline="0" noProof="0" dirty="0" smtClean="0">
              <a:ln>
                <a:noFill/>
              </a:ln>
              <a:effectLst/>
              <a:uLnTx/>
              <a:uFillTx/>
              <a:latin typeface="Corbel" pitchFamily="34" charset="0"/>
              <a:ea typeface="+mn-ea"/>
              <a:cs typeface="+mn-cs"/>
            </a:endParaRPr>
          </a:p>
        </p:txBody>
      </p:sp>
      <p:sp>
        <p:nvSpPr>
          <p:cNvPr id="244" name="Ellipse 243"/>
          <p:cNvSpPr/>
          <p:nvPr/>
        </p:nvSpPr>
        <p:spPr>
          <a:xfrm>
            <a:off x="1429888" y="4419849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45" name="Ellipse 244"/>
          <p:cNvSpPr/>
          <p:nvPr/>
        </p:nvSpPr>
        <p:spPr>
          <a:xfrm>
            <a:off x="1587080" y="4460040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46" name="Ellipse 245"/>
          <p:cNvSpPr/>
          <p:nvPr/>
        </p:nvSpPr>
        <p:spPr>
          <a:xfrm>
            <a:off x="1727694" y="4506402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47" name="Ellipse 246"/>
          <p:cNvSpPr/>
          <p:nvPr/>
        </p:nvSpPr>
        <p:spPr>
          <a:xfrm>
            <a:off x="1869362" y="4518230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48" name="Ellipse 247"/>
          <p:cNvSpPr/>
          <p:nvPr/>
        </p:nvSpPr>
        <p:spPr>
          <a:xfrm>
            <a:off x="2081560" y="4510893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49" name="Ellipse 248"/>
          <p:cNvSpPr/>
          <p:nvPr/>
        </p:nvSpPr>
        <p:spPr>
          <a:xfrm>
            <a:off x="2281366" y="4456893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50" name="Ellipse 249"/>
          <p:cNvSpPr/>
          <p:nvPr/>
        </p:nvSpPr>
        <p:spPr>
          <a:xfrm>
            <a:off x="2999368" y="4201586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51" name="Ellipse 250"/>
          <p:cNvSpPr/>
          <p:nvPr/>
        </p:nvSpPr>
        <p:spPr>
          <a:xfrm>
            <a:off x="3467060" y="4245967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52" name="Ellipse 251"/>
          <p:cNvSpPr/>
          <p:nvPr/>
        </p:nvSpPr>
        <p:spPr>
          <a:xfrm>
            <a:off x="3818488" y="4427832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53" name="Ellipse 252"/>
          <p:cNvSpPr/>
          <p:nvPr/>
        </p:nvSpPr>
        <p:spPr>
          <a:xfrm>
            <a:off x="4152166" y="4506402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54" name="Ellipse 253"/>
          <p:cNvSpPr/>
          <p:nvPr/>
        </p:nvSpPr>
        <p:spPr>
          <a:xfrm>
            <a:off x="4468191" y="4470531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55" name="Ellipse 254"/>
          <p:cNvSpPr/>
          <p:nvPr/>
        </p:nvSpPr>
        <p:spPr>
          <a:xfrm>
            <a:off x="7304996" y="4480410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56" name="Ellipse 255"/>
          <p:cNvSpPr/>
          <p:nvPr/>
        </p:nvSpPr>
        <p:spPr>
          <a:xfrm>
            <a:off x="7419659" y="4531448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57" name="Ellipse 256"/>
          <p:cNvSpPr/>
          <p:nvPr/>
        </p:nvSpPr>
        <p:spPr>
          <a:xfrm>
            <a:off x="7520882" y="4553254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58" name="Ellipse 257"/>
          <p:cNvSpPr/>
          <p:nvPr/>
        </p:nvSpPr>
        <p:spPr>
          <a:xfrm>
            <a:off x="7643208" y="4567448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59" name="Ellipse 258"/>
          <p:cNvSpPr/>
          <p:nvPr/>
        </p:nvSpPr>
        <p:spPr>
          <a:xfrm>
            <a:off x="7830724" y="4565717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60" name="Ellipse 259"/>
          <p:cNvSpPr/>
          <p:nvPr/>
        </p:nvSpPr>
        <p:spPr>
          <a:xfrm>
            <a:off x="8001549" y="4526284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61" name="Ellipse 260"/>
          <p:cNvSpPr/>
          <p:nvPr/>
        </p:nvSpPr>
        <p:spPr>
          <a:xfrm>
            <a:off x="8600732" y="4300364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62" name="Ellipse 261"/>
          <p:cNvSpPr/>
          <p:nvPr/>
        </p:nvSpPr>
        <p:spPr>
          <a:xfrm>
            <a:off x="8990363" y="4336364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63" name="Ellipse 262"/>
          <p:cNvSpPr/>
          <p:nvPr/>
        </p:nvSpPr>
        <p:spPr>
          <a:xfrm>
            <a:off x="9280206" y="4484753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64" name="Ellipse 263"/>
          <p:cNvSpPr/>
          <p:nvPr/>
        </p:nvSpPr>
        <p:spPr>
          <a:xfrm>
            <a:off x="9565419" y="4553576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65" name="Ellipse 264"/>
          <p:cNvSpPr/>
          <p:nvPr/>
        </p:nvSpPr>
        <p:spPr>
          <a:xfrm>
            <a:off x="9824804" y="4530490"/>
            <a:ext cx="72000" cy="7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266" name="Connecteur droit avec flèche 265"/>
          <p:cNvCxnSpPr/>
          <p:nvPr/>
        </p:nvCxnSpPr>
        <p:spPr>
          <a:xfrm>
            <a:off x="9686141" y="5554936"/>
            <a:ext cx="1002151" cy="21842"/>
          </a:xfrm>
          <a:prstGeom prst="straightConnector1">
            <a:avLst/>
          </a:prstGeom>
          <a:ln w="28575">
            <a:solidFill>
              <a:schemeClr val="tx1"/>
            </a:solidFill>
            <a:bevel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Ellipse 267"/>
          <p:cNvSpPr/>
          <p:nvPr/>
        </p:nvSpPr>
        <p:spPr>
          <a:xfrm>
            <a:off x="6290514" y="1865835"/>
            <a:ext cx="144016" cy="15882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69" name="Ellipse 268"/>
          <p:cNvSpPr/>
          <p:nvPr/>
        </p:nvSpPr>
        <p:spPr>
          <a:xfrm>
            <a:off x="6586973" y="1635003"/>
            <a:ext cx="144016" cy="15882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70" name="Ellipse 269"/>
          <p:cNvSpPr/>
          <p:nvPr/>
        </p:nvSpPr>
        <p:spPr>
          <a:xfrm>
            <a:off x="7442642" y="1714415"/>
            <a:ext cx="144016" cy="15882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71" name="Ellipse 270"/>
          <p:cNvSpPr/>
          <p:nvPr/>
        </p:nvSpPr>
        <p:spPr>
          <a:xfrm>
            <a:off x="7082602" y="2384701"/>
            <a:ext cx="144016" cy="15882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72" name="Ellipse 271"/>
          <p:cNvSpPr/>
          <p:nvPr/>
        </p:nvSpPr>
        <p:spPr>
          <a:xfrm>
            <a:off x="7006603" y="2950734"/>
            <a:ext cx="144016" cy="158825"/>
          </a:xfrm>
          <a:prstGeom prst="ellipse">
            <a:avLst/>
          </a:prstGeom>
          <a:solidFill>
            <a:srgbClr val="0E58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73" name="Rectangle 272"/>
          <p:cNvSpPr/>
          <p:nvPr/>
        </p:nvSpPr>
        <p:spPr>
          <a:xfrm>
            <a:off x="6113722" y="1495497"/>
            <a:ext cx="1852078" cy="182530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74" name="Rectangle 273"/>
          <p:cNvSpPr/>
          <p:nvPr/>
        </p:nvSpPr>
        <p:spPr>
          <a:xfrm>
            <a:off x="6103650" y="1605173"/>
            <a:ext cx="2965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pc="60" smtClean="0">
                <a:latin typeface="Corbel" pitchFamily="34" charset="0"/>
              </a:rPr>
              <a:t>1</a:t>
            </a:r>
            <a:endParaRPr lang="fr-FR"/>
          </a:p>
        </p:txBody>
      </p:sp>
      <p:sp>
        <p:nvSpPr>
          <p:cNvPr id="275" name="Rectangle 274"/>
          <p:cNvSpPr/>
          <p:nvPr/>
        </p:nvSpPr>
        <p:spPr>
          <a:xfrm>
            <a:off x="6656703" y="1457629"/>
            <a:ext cx="31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pc="60" smtClean="0">
                <a:latin typeface="Corbel" pitchFamily="34" charset="0"/>
              </a:rPr>
              <a:t>2</a:t>
            </a:r>
            <a:endParaRPr lang="fr-FR"/>
          </a:p>
        </p:txBody>
      </p:sp>
      <p:sp>
        <p:nvSpPr>
          <p:cNvPr id="276" name="Rectangle 275"/>
          <p:cNvSpPr/>
          <p:nvPr/>
        </p:nvSpPr>
        <p:spPr>
          <a:xfrm>
            <a:off x="6873262" y="2115853"/>
            <a:ext cx="2965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pc="60" smtClean="0">
                <a:latin typeface="Corbel" pitchFamily="34" charset="0"/>
              </a:rPr>
              <a:t>3</a:t>
            </a:r>
            <a:endParaRPr lang="fr-FR"/>
          </a:p>
        </p:txBody>
      </p:sp>
      <p:sp>
        <p:nvSpPr>
          <p:cNvPr id="277" name="Rectangle 276"/>
          <p:cNvSpPr/>
          <p:nvPr/>
        </p:nvSpPr>
        <p:spPr>
          <a:xfrm>
            <a:off x="7585043" y="1512668"/>
            <a:ext cx="31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pc="60" smtClean="0">
                <a:latin typeface="Corbel" pitchFamily="34" charset="0"/>
              </a:rPr>
              <a:t>4</a:t>
            </a:r>
            <a:endParaRPr lang="fr-FR"/>
          </a:p>
        </p:txBody>
      </p:sp>
      <p:sp>
        <p:nvSpPr>
          <p:cNvPr id="278" name="Forme libre 277"/>
          <p:cNvSpPr/>
          <p:nvPr/>
        </p:nvSpPr>
        <p:spPr>
          <a:xfrm>
            <a:off x="6399163" y="1995178"/>
            <a:ext cx="645886" cy="1016000"/>
          </a:xfrm>
          <a:custGeom>
            <a:avLst/>
            <a:gdLst>
              <a:gd name="connsiteX0" fmla="*/ 0 w 645886"/>
              <a:gd name="connsiteY0" fmla="*/ 0 h 1016000"/>
              <a:gd name="connsiteX1" fmla="*/ 14514 w 645886"/>
              <a:gd name="connsiteY1" fmla="*/ 50800 h 1016000"/>
              <a:gd name="connsiteX2" fmla="*/ 29029 w 645886"/>
              <a:gd name="connsiteY2" fmla="*/ 94343 h 1016000"/>
              <a:gd name="connsiteX3" fmla="*/ 50800 w 645886"/>
              <a:gd name="connsiteY3" fmla="*/ 108858 h 1016000"/>
              <a:gd name="connsiteX4" fmla="*/ 87086 w 645886"/>
              <a:gd name="connsiteY4" fmla="*/ 166915 h 1016000"/>
              <a:gd name="connsiteX5" fmla="*/ 94343 w 645886"/>
              <a:gd name="connsiteY5" fmla="*/ 188686 h 1016000"/>
              <a:gd name="connsiteX6" fmla="*/ 145143 w 645886"/>
              <a:gd name="connsiteY6" fmla="*/ 246743 h 1016000"/>
              <a:gd name="connsiteX7" fmla="*/ 181429 w 645886"/>
              <a:gd name="connsiteY7" fmla="*/ 283029 h 1016000"/>
              <a:gd name="connsiteX8" fmla="*/ 210457 w 645886"/>
              <a:gd name="connsiteY8" fmla="*/ 312058 h 1016000"/>
              <a:gd name="connsiteX9" fmla="*/ 224972 w 645886"/>
              <a:gd name="connsiteY9" fmla="*/ 326572 h 1016000"/>
              <a:gd name="connsiteX10" fmla="*/ 246743 w 645886"/>
              <a:gd name="connsiteY10" fmla="*/ 333829 h 1016000"/>
              <a:gd name="connsiteX11" fmla="*/ 283029 w 645886"/>
              <a:gd name="connsiteY11" fmla="*/ 362858 h 1016000"/>
              <a:gd name="connsiteX12" fmla="*/ 297543 w 645886"/>
              <a:gd name="connsiteY12" fmla="*/ 384629 h 1016000"/>
              <a:gd name="connsiteX13" fmla="*/ 341086 w 645886"/>
              <a:gd name="connsiteY13" fmla="*/ 413658 h 1016000"/>
              <a:gd name="connsiteX14" fmla="*/ 384629 w 645886"/>
              <a:gd name="connsiteY14" fmla="*/ 457200 h 1016000"/>
              <a:gd name="connsiteX15" fmla="*/ 413657 w 645886"/>
              <a:gd name="connsiteY15" fmla="*/ 500743 h 1016000"/>
              <a:gd name="connsiteX16" fmla="*/ 428172 w 645886"/>
              <a:gd name="connsiteY16" fmla="*/ 544286 h 1016000"/>
              <a:gd name="connsiteX17" fmla="*/ 442686 w 645886"/>
              <a:gd name="connsiteY17" fmla="*/ 587829 h 1016000"/>
              <a:gd name="connsiteX18" fmla="*/ 457200 w 645886"/>
              <a:gd name="connsiteY18" fmla="*/ 682172 h 1016000"/>
              <a:gd name="connsiteX19" fmla="*/ 464457 w 645886"/>
              <a:gd name="connsiteY19" fmla="*/ 711200 h 1016000"/>
              <a:gd name="connsiteX20" fmla="*/ 478972 w 645886"/>
              <a:gd name="connsiteY20" fmla="*/ 725715 h 1016000"/>
              <a:gd name="connsiteX21" fmla="*/ 493486 w 645886"/>
              <a:gd name="connsiteY21" fmla="*/ 747486 h 1016000"/>
              <a:gd name="connsiteX22" fmla="*/ 515257 w 645886"/>
              <a:gd name="connsiteY22" fmla="*/ 754743 h 1016000"/>
              <a:gd name="connsiteX23" fmla="*/ 544286 w 645886"/>
              <a:gd name="connsiteY23" fmla="*/ 798286 h 1016000"/>
              <a:gd name="connsiteX24" fmla="*/ 558800 w 645886"/>
              <a:gd name="connsiteY24" fmla="*/ 849086 h 1016000"/>
              <a:gd name="connsiteX25" fmla="*/ 573314 w 645886"/>
              <a:gd name="connsiteY25" fmla="*/ 878115 h 1016000"/>
              <a:gd name="connsiteX26" fmla="*/ 580572 w 645886"/>
              <a:gd name="connsiteY26" fmla="*/ 907143 h 1016000"/>
              <a:gd name="connsiteX27" fmla="*/ 595086 w 645886"/>
              <a:gd name="connsiteY27" fmla="*/ 921658 h 1016000"/>
              <a:gd name="connsiteX28" fmla="*/ 609600 w 645886"/>
              <a:gd name="connsiteY28" fmla="*/ 950686 h 1016000"/>
              <a:gd name="connsiteX29" fmla="*/ 638629 w 645886"/>
              <a:gd name="connsiteY29" fmla="*/ 994229 h 1016000"/>
              <a:gd name="connsiteX30" fmla="*/ 645886 w 645886"/>
              <a:gd name="connsiteY30" fmla="*/ 1016000 h 10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645886" h="1016000">
                <a:moveTo>
                  <a:pt x="0" y="0"/>
                </a:moveTo>
                <a:cubicBezTo>
                  <a:pt x="4838" y="16933"/>
                  <a:pt x="9335" y="33968"/>
                  <a:pt x="14514" y="50800"/>
                </a:cubicBezTo>
                <a:cubicBezTo>
                  <a:pt x="19013" y="65423"/>
                  <a:pt x="16299" y="85856"/>
                  <a:pt x="29029" y="94343"/>
                </a:cubicBezTo>
                <a:lnTo>
                  <a:pt x="50800" y="108858"/>
                </a:lnTo>
                <a:cubicBezTo>
                  <a:pt x="68072" y="160675"/>
                  <a:pt x="52584" y="143913"/>
                  <a:pt x="87086" y="166915"/>
                </a:cubicBezTo>
                <a:cubicBezTo>
                  <a:pt x="89505" y="174172"/>
                  <a:pt x="90922" y="181844"/>
                  <a:pt x="94343" y="188686"/>
                </a:cubicBezTo>
                <a:cubicBezTo>
                  <a:pt x="106346" y="212692"/>
                  <a:pt x="126222" y="227822"/>
                  <a:pt x="145143" y="246743"/>
                </a:cubicBezTo>
                <a:lnTo>
                  <a:pt x="181429" y="283029"/>
                </a:lnTo>
                <a:lnTo>
                  <a:pt x="210457" y="312058"/>
                </a:lnTo>
                <a:cubicBezTo>
                  <a:pt x="215295" y="316896"/>
                  <a:pt x="218481" y="324408"/>
                  <a:pt x="224972" y="326572"/>
                </a:cubicBezTo>
                <a:lnTo>
                  <a:pt x="246743" y="333829"/>
                </a:lnTo>
                <a:cubicBezTo>
                  <a:pt x="288337" y="396220"/>
                  <a:pt x="232953" y="322797"/>
                  <a:pt x="283029" y="362858"/>
                </a:cubicBezTo>
                <a:cubicBezTo>
                  <a:pt x="289840" y="368307"/>
                  <a:pt x="290979" y="378886"/>
                  <a:pt x="297543" y="384629"/>
                </a:cubicBezTo>
                <a:cubicBezTo>
                  <a:pt x="310671" y="396116"/>
                  <a:pt x="330620" y="399703"/>
                  <a:pt x="341086" y="413658"/>
                </a:cubicBezTo>
                <a:cubicBezTo>
                  <a:pt x="368090" y="449664"/>
                  <a:pt x="352793" y="435977"/>
                  <a:pt x="384629" y="457200"/>
                </a:cubicBezTo>
                <a:cubicBezTo>
                  <a:pt x="408636" y="529223"/>
                  <a:pt x="368359" y="419208"/>
                  <a:pt x="413657" y="500743"/>
                </a:cubicBezTo>
                <a:cubicBezTo>
                  <a:pt x="421087" y="514117"/>
                  <a:pt x="423334" y="529772"/>
                  <a:pt x="428172" y="544286"/>
                </a:cubicBezTo>
                <a:lnTo>
                  <a:pt x="442686" y="587829"/>
                </a:lnTo>
                <a:cubicBezTo>
                  <a:pt x="448970" y="638098"/>
                  <a:pt x="447702" y="639428"/>
                  <a:pt x="457200" y="682172"/>
                </a:cubicBezTo>
                <a:cubicBezTo>
                  <a:pt x="459364" y="691908"/>
                  <a:pt x="459997" y="702279"/>
                  <a:pt x="464457" y="711200"/>
                </a:cubicBezTo>
                <a:cubicBezTo>
                  <a:pt x="467517" y="717320"/>
                  <a:pt x="474698" y="720372"/>
                  <a:pt x="478972" y="725715"/>
                </a:cubicBezTo>
                <a:cubicBezTo>
                  <a:pt x="484421" y="732526"/>
                  <a:pt x="486675" y="742038"/>
                  <a:pt x="493486" y="747486"/>
                </a:cubicBezTo>
                <a:cubicBezTo>
                  <a:pt x="499459" y="752265"/>
                  <a:pt x="508000" y="752324"/>
                  <a:pt x="515257" y="754743"/>
                </a:cubicBezTo>
                <a:cubicBezTo>
                  <a:pt x="532512" y="806512"/>
                  <a:pt x="508045" y="743924"/>
                  <a:pt x="544286" y="798286"/>
                </a:cubicBezTo>
                <a:cubicBezTo>
                  <a:pt x="549298" y="805803"/>
                  <a:pt x="556727" y="843558"/>
                  <a:pt x="558800" y="849086"/>
                </a:cubicBezTo>
                <a:cubicBezTo>
                  <a:pt x="562599" y="859216"/>
                  <a:pt x="569515" y="867985"/>
                  <a:pt x="573314" y="878115"/>
                </a:cubicBezTo>
                <a:cubicBezTo>
                  <a:pt x="576816" y="887454"/>
                  <a:pt x="576111" y="898222"/>
                  <a:pt x="580572" y="907143"/>
                </a:cubicBezTo>
                <a:cubicBezTo>
                  <a:pt x="583632" y="913263"/>
                  <a:pt x="591291" y="915965"/>
                  <a:pt x="595086" y="921658"/>
                </a:cubicBezTo>
                <a:cubicBezTo>
                  <a:pt x="601087" y="930659"/>
                  <a:pt x="604762" y="941010"/>
                  <a:pt x="609600" y="950686"/>
                </a:cubicBezTo>
                <a:cubicBezTo>
                  <a:pt x="626266" y="1017353"/>
                  <a:pt x="602180" y="948669"/>
                  <a:pt x="638629" y="994229"/>
                </a:cubicBezTo>
                <a:cubicBezTo>
                  <a:pt x="643408" y="1000202"/>
                  <a:pt x="645886" y="1016000"/>
                  <a:pt x="645886" y="101600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9" name="Forme libre 278"/>
          <p:cNvSpPr/>
          <p:nvPr/>
        </p:nvSpPr>
        <p:spPr>
          <a:xfrm>
            <a:off x="6629585" y="1770207"/>
            <a:ext cx="58057" cy="537029"/>
          </a:xfrm>
          <a:custGeom>
            <a:avLst/>
            <a:gdLst>
              <a:gd name="connsiteX0" fmla="*/ 58057 w 58057"/>
              <a:gd name="connsiteY0" fmla="*/ 0 h 537029"/>
              <a:gd name="connsiteX1" fmla="*/ 36286 w 58057"/>
              <a:gd name="connsiteY1" fmla="*/ 145143 h 537029"/>
              <a:gd name="connsiteX2" fmla="*/ 29029 w 58057"/>
              <a:gd name="connsiteY2" fmla="*/ 166914 h 537029"/>
              <a:gd name="connsiteX3" fmla="*/ 7257 w 58057"/>
              <a:gd name="connsiteY3" fmla="*/ 210457 h 537029"/>
              <a:gd name="connsiteX4" fmla="*/ 14515 w 58057"/>
              <a:gd name="connsiteY4" fmla="*/ 261257 h 537029"/>
              <a:gd name="connsiteX5" fmla="*/ 21772 w 58057"/>
              <a:gd name="connsiteY5" fmla="*/ 290286 h 537029"/>
              <a:gd name="connsiteX6" fmla="*/ 29029 w 58057"/>
              <a:gd name="connsiteY6" fmla="*/ 333829 h 537029"/>
              <a:gd name="connsiteX7" fmla="*/ 21772 w 58057"/>
              <a:gd name="connsiteY7" fmla="*/ 464457 h 537029"/>
              <a:gd name="connsiteX8" fmla="*/ 7257 w 58057"/>
              <a:gd name="connsiteY8" fmla="*/ 478971 h 537029"/>
              <a:gd name="connsiteX9" fmla="*/ 0 w 58057"/>
              <a:gd name="connsiteY9" fmla="*/ 537029 h 53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8057" h="537029">
                <a:moveTo>
                  <a:pt x="58057" y="0"/>
                </a:moveTo>
                <a:cubicBezTo>
                  <a:pt x="54154" y="29272"/>
                  <a:pt x="46597" y="103897"/>
                  <a:pt x="36286" y="145143"/>
                </a:cubicBezTo>
                <a:cubicBezTo>
                  <a:pt x="34431" y="152564"/>
                  <a:pt x="31130" y="159559"/>
                  <a:pt x="29029" y="166914"/>
                </a:cubicBezTo>
                <a:cubicBezTo>
                  <a:pt x="18329" y="204364"/>
                  <a:pt x="30048" y="187667"/>
                  <a:pt x="7257" y="210457"/>
                </a:cubicBezTo>
                <a:cubicBezTo>
                  <a:pt x="9676" y="227390"/>
                  <a:pt x="11455" y="244428"/>
                  <a:pt x="14515" y="261257"/>
                </a:cubicBezTo>
                <a:cubicBezTo>
                  <a:pt x="16299" y="271070"/>
                  <a:pt x="19816" y="280506"/>
                  <a:pt x="21772" y="290286"/>
                </a:cubicBezTo>
                <a:cubicBezTo>
                  <a:pt x="24658" y="304715"/>
                  <a:pt x="26610" y="319315"/>
                  <a:pt x="29029" y="333829"/>
                </a:cubicBezTo>
                <a:cubicBezTo>
                  <a:pt x="26610" y="377372"/>
                  <a:pt x="28241" y="421330"/>
                  <a:pt x="21772" y="464457"/>
                </a:cubicBezTo>
                <a:cubicBezTo>
                  <a:pt x="20757" y="471223"/>
                  <a:pt x="9223" y="472417"/>
                  <a:pt x="7257" y="478971"/>
                </a:cubicBezTo>
                <a:cubicBezTo>
                  <a:pt x="1653" y="497652"/>
                  <a:pt x="0" y="537029"/>
                  <a:pt x="0" y="537029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0" name="Flèche droite 279"/>
          <p:cNvSpPr/>
          <p:nvPr/>
        </p:nvSpPr>
        <p:spPr>
          <a:xfrm>
            <a:off x="5128228" y="2149401"/>
            <a:ext cx="862361" cy="504056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81" name="Forme libre 280"/>
          <p:cNvSpPr/>
          <p:nvPr/>
        </p:nvSpPr>
        <p:spPr>
          <a:xfrm>
            <a:off x="6954082" y="2518228"/>
            <a:ext cx="166942" cy="283028"/>
          </a:xfrm>
          <a:custGeom>
            <a:avLst/>
            <a:gdLst>
              <a:gd name="connsiteX0" fmla="*/ 166942 w 166942"/>
              <a:gd name="connsiteY0" fmla="*/ 0 h 283028"/>
              <a:gd name="connsiteX1" fmla="*/ 101627 w 166942"/>
              <a:gd name="connsiteY1" fmla="*/ 79828 h 283028"/>
              <a:gd name="connsiteX2" fmla="*/ 72599 w 166942"/>
              <a:gd name="connsiteY2" fmla="*/ 130628 h 283028"/>
              <a:gd name="connsiteX3" fmla="*/ 50827 w 166942"/>
              <a:gd name="connsiteY3" fmla="*/ 210457 h 283028"/>
              <a:gd name="connsiteX4" fmla="*/ 21799 w 166942"/>
              <a:gd name="connsiteY4" fmla="*/ 254000 h 283028"/>
              <a:gd name="connsiteX5" fmla="*/ 27 w 166942"/>
              <a:gd name="connsiteY5" fmla="*/ 283028 h 283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6942" h="283028">
                <a:moveTo>
                  <a:pt x="166942" y="0"/>
                </a:moveTo>
                <a:cubicBezTo>
                  <a:pt x="118561" y="72571"/>
                  <a:pt x="145171" y="50800"/>
                  <a:pt x="101627" y="79828"/>
                </a:cubicBezTo>
                <a:cubicBezTo>
                  <a:pt x="81695" y="159560"/>
                  <a:pt x="111904" y="59878"/>
                  <a:pt x="72599" y="130628"/>
                </a:cubicBezTo>
                <a:cubicBezTo>
                  <a:pt x="20374" y="224634"/>
                  <a:pt x="88345" y="127919"/>
                  <a:pt x="50827" y="210457"/>
                </a:cubicBezTo>
                <a:cubicBezTo>
                  <a:pt x="43609" y="226337"/>
                  <a:pt x="34134" y="241666"/>
                  <a:pt x="21799" y="254000"/>
                </a:cubicBezTo>
                <a:cubicBezTo>
                  <a:pt x="-1684" y="277481"/>
                  <a:pt x="27" y="265508"/>
                  <a:pt x="27" y="283028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2" name="Ellipse 281"/>
          <p:cNvSpPr/>
          <p:nvPr/>
        </p:nvSpPr>
        <p:spPr>
          <a:xfrm>
            <a:off x="9360662" y="1859113"/>
            <a:ext cx="144016" cy="15882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83" name="Ellipse 282"/>
          <p:cNvSpPr/>
          <p:nvPr/>
        </p:nvSpPr>
        <p:spPr>
          <a:xfrm>
            <a:off x="9657121" y="1628281"/>
            <a:ext cx="144016" cy="15882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84" name="Ellipse 283"/>
          <p:cNvSpPr/>
          <p:nvPr/>
        </p:nvSpPr>
        <p:spPr>
          <a:xfrm>
            <a:off x="10512790" y="1707693"/>
            <a:ext cx="144016" cy="15882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85" name="Ellipse 284"/>
          <p:cNvSpPr/>
          <p:nvPr/>
        </p:nvSpPr>
        <p:spPr>
          <a:xfrm>
            <a:off x="10152750" y="2377979"/>
            <a:ext cx="144016" cy="15882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86" name="Ellipse 285"/>
          <p:cNvSpPr/>
          <p:nvPr/>
        </p:nvSpPr>
        <p:spPr>
          <a:xfrm>
            <a:off x="10076751" y="2944012"/>
            <a:ext cx="144016" cy="158825"/>
          </a:xfrm>
          <a:prstGeom prst="ellipse">
            <a:avLst/>
          </a:prstGeom>
          <a:solidFill>
            <a:srgbClr val="0E58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87" name="Rectangle 286"/>
          <p:cNvSpPr/>
          <p:nvPr/>
        </p:nvSpPr>
        <p:spPr>
          <a:xfrm>
            <a:off x="9183870" y="1488775"/>
            <a:ext cx="1852078" cy="182530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88" name="Rectangle 287"/>
          <p:cNvSpPr/>
          <p:nvPr/>
        </p:nvSpPr>
        <p:spPr>
          <a:xfrm>
            <a:off x="9173798" y="1598451"/>
            <a:ext cx="2965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pc="60" smtClean="0">
                <a:latin typeface="Corbel" pitchFamily="34" charset="0"/>
              </a:rPr>
              <a:t>1</a:t>
            </a:r>
            <a:endParaRPr lang="fr-FR"/>
          </a:p>
        </p:txBody>
      </p:sp>
      <p:sp>
        <p:nvSpPr>
          <p:cNvPr id="289" name="Rectangle 288"/>
          <p:cNvSpPr/>
          <p:nvPr/>
        </p:nvSpPr>
        <p:spPr>
          <a:xfrm>
            <a:off x="9726851" y="1450907"/>
            <a:ext cx="31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pc="60" smtClean="0">
                <a:latin typeface="Corbel" pitchFamily="34" charset="0"/>
              </a:rPr>
              <a:t>2</a:t>
            </a:r>
            <a:endParaRPr lang="fr-FR"/>
          </a:p>
        </p:txBody>
      </p:sp>
      <p:sp>
        <p:nvSpPr>
          <p:cNvPr id="290" name="Rectangle 289"/>
          <p:cNvSpPr/>
          <p:nvPr/>
        </p:nvSpPr>
        <p:spPr>
          <a:xfrm>
            <a:off x="9943410" y="2109131"/>
            <a:ext cx="2965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pc="60" smtClean="0">
                <a:latin typeface="Corbel" pitchFamily="34" charset="0"/>
              </a:rPr>
              <a:t>3</a:t>
            </a:r>
            <a:endParaRPr lang="fr-FR"/>
          </a:p>
        </p:txBody>
      </p:sp>
      <p:sp>
        <p:nvSpPr>
          <p:cNvPr id="291" name="Rectangle 290"/>
          <p:cNvSpPr/>
          <p:nvPr/>
        </p:nvSpPr>
        <p:spPr>
          <a:xfrm>
            <a:off x="10655191" y="1505946"/>
            <a:ext cx="31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pc="60" smtClean="0">
                <a:latin typeface="Corbel" pitchFamily="34" charset="0"/>
              </a:rPr>
              <a:t>4</a:t>
            </a:r>
            <a:endParaRPr lang="fr-FR"/>
          </a:p>
        </p:txBody>
      </p:sp>
      <p:sp>
        <p:nvSpPr>
          <p:cNvPr id="292" name="Forme libre 291"/>
          <p:cNvSpPr/>
          <p:nvPr/>
        </p:nvSpPr>
        <p:spPr>
          <a:xfrm>
            <a:off x="9469311" y="1988456"/>
            <a:ext cx="645886" cy="1016000"/>
          </a:xfrm>
          <a:custGeom>
            <a:avLst/>
            <a:gdLst>
              <a:gd name="connsiteX0" fmla="*/ 0 w 645886"/>
              <a:gd name="connsiteY0" fmla="*/ 0 h 1016000"/>
              <a:gd name="connsiteX1" fmla="*/ 14514 w 645886"/>
              <a:gd name="connsiteY1" fmla="*/ 50800 h 1016000"/>
              <a:gd name="connsiteX2" fmla="*/ 29029 w 645886"/>
              <a:gd name="connsiteY2" fmla="*/ 94343 h 1016000"/>
              <a:gd name="connsiteX3" fmla="*/ 50800 w 645886"/>
              <a:gd name="connsiteY3" fmla="*/ 108858 h 1016000"/>
              <a:gd name="connsiteX4" fmla="*/ 87086 w 645886"/>
              <a:gd name="connsiteY4" fmla="*/ 166915 h 1016000"/>
              <a:gd name="connsiteX5" fmla="*/ 94343 w 645886"/>
              <a:gd name="connsiteY5" fmla="*/ 188686 h 1016000"/>
              <a:gd name="connsiteX6" fmla="*/ 145143 w 645886"/>
              <a:gd name="connsiteY6" fmla="*/ 246743 h 1016000"/>
              <a:gd name="connsiteX7" fmla="*/ 181429 w 645886"/>
              <a:gd name="connsiteY7" fmla="*/ 283029 h 1016000"/>
              <a:gd name="connsiteX8" fmla="*/ 210457 w 645886"/>
              <a:gd name="connsiteY8" fmla="*/ 312058 h 1016000"/>
              <a:gd name="connsiteX9" fmla="*/ 224972 w 645886"/>
              <a:gd name="connsiteY9" fmla="*/ 326572 h 1016000"/>
              <a:gd name="connsiteX10" fmla="*/ 246743 w 645886"/>
              <a:gd name="connsiteY10" fmla="*/ 333829 h 1016000"/>
              <a:gd name="connsiteX11" fmla="*/ 283029 w 645886"/>
              <a:gd name="connsiteY11" fmla="*/ 362858 h 1016000"/>
              <a:gd name="connsiteX12" fmla="*/ 297543 w 645886"/>
              <a:gd name="connsiteY12" fmla="*/ 384629 h 1016000"/>
              <a:gd name="connsiteX13" fmla="*/ 341086 w 645886"/>
              <a:gd name="connsiteY13" fmla="*/ 413658 h 1016000"/>
              <a:gd name="connsiteX14" fmla="*/ 384629 w 645886"/>
              <a:gd name="connsiteY14" fmla="*/ 457200 h 1016000"/>
              <a:gd name="connsiteX15" fmla="*/ 413657 w 645886"/>
              <a:gd name="connsiteY15" fmla="*/ 500743 h 1016000"/>
              <a:gd name="connsiteX16" fmla="*/ 428172 w 645886"/>
              <a:gd name="connsiteY16" fmla="*/ 544286 h 1016000"/>
              <a:gd name="connsiteX17" fmla="*/ 442686 w 645886"/>
              <a:gd name="connsiteY17" fmla="*/ 587829 h 1016000"/>
              <a:gd name="connsiteX18" fmla="*/ 457200 w 645886"/>
              <a:gd name="connsiteY18" fmla="*/ 682172 h 1016000"/>
              <a:gd name="connsiteX19" fmla="*/ 464457 w 645886"/>
              <a:gd name="connsiteY19" fmla="*/ 711200 h 1016000"/>
              <a:gd name="connsiteX20" fmla="*/ 478972 w 645886"/>
              <a:gd name="connsiteY20" fmla="*/ 725715 h 1016000"/>
              <a:gd name="connsiteX21" fmla="*/ 493486 w 645886"/>
              <a:gd name="connsiteY21" fmla="*/ 747486 h 1016000"/>
              <a:gd name="connsiteX22" fmla="*/ 515257 w 645886"/>
              <a:gd name="connsiteY22" fmla="*/ 754743 h 1016000"/>
              <a:gd name="connsiteX23" fmla="*/ 544286 w 645886"/>
              <a:gd name="connsiteY23" fmla="*/ 798286 h 1016000"/>
              <a:gd name="connsiteX24" fmla="*/ 558800 w 645886"/>
              <a:gd name="connsiteY24" fmla="*/ 849086 h 1016000"/>
              <a:gd name="connsiteX25" fmla="*/ 573314 w 645886"/>
              <a:gd name="connsiteY25" fmla="*/ 878115 h 1016000"/>
              <a:gd name="connsiteX26" fmla="*/ 580572 w 645886"/>
              <a:gd name="connsiteY26" fmla="*/ 907143 h 1016000"/>
              <a:gd name="connsiteX27" fmla="*/ 595086 w 645886"/>
              <a:gd name="connsiteY27" fmla="*/ 921658 h 1016000"/>
              <a:gd name="connsiteX28" fmla="*/ 609600 w 645886"/>
              <a:gd name="connsiteY28" fmla="*/ 950686 h 1016000"/>
              <a:gd name="connsiteX29" fmla="*/ 638629 w 645886"/>
              <a:gd name="connsiteY29" fmla="*/ 994229 h 1016000"/>
              <a:gd name="connsiteX30" fmla="*/ 645886 w 645886"/>
              <a:gd name="connsiteY30" fmla="*/ 1016000 h 10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645886" h="1016000">
                <a:moveTo>
                  <a:pt x="0" y="0"/>
                </a:moveTo>
                <a:cubicBezTo>
                  <a:pt x="4838" y="16933"/>
                  <a:pt x="9335" y="33968"/>
                  <a:pt x="14514" y="50800"/>
                </a:cubicBezTo>
                <a:cubicBezTo>
                  <a:pt x="19013" y="65423"/>
                  <a:pt x="16299" y="85856"/>
                  <a:pt x="29029" y="94343"/>
                </a:cubicBezTo>
                <a:lnTo>
                  <a:pt x="50800" y="108858"/>
                </a:lnTo>
                <a:cubicBezTo>
                  <a:pt x="68072" y="160675"/>
                  <a:pt x="52584" y="143913"/>
                  <a:pt x="87086" y="166915"/>
                </a:cubicBezTo>
                <a:cubicBezTo>
                  <a:pt x="89505" y="174172"/>
                  <a:pt x="90922" y="181844"/>
                  <a:pt x="94343" y="188686"/>
                </a:cubicBezTo>
                <a:cubicBezTo>
                  <a:pt x="106346" y="212692"/>
                  <a:pt x="126222" y="227822"/>
                  <a:pt x="145143" y="246743"/>
                </a:cubicBezTo>
                <a:lnTo>
                  <a:pt x="181429" y="283029"/>
                </a:lnTo>
                <a:lnTo>
                  <a:pt x="210457" y="312058"/>
                </a:lnTo>
                <a:cubicBezTo>
                  <a:pt x="215295" y="316896"/>
                  <a:pt x="218481" y="324408"/>
                  <a:pt x="224972" y="326572"/>
                </a:cubicBezTo>
                <a:lnTo>
                  <a:pt x="246743" y="333829"/>
                </a:lnTo>
                <a:cubicBezTo>
                  <a:pt x="288337" y="396220"/>
                  <a:pt x="232953" y="322797"/>
                  <a:pt x="283029" y="362858"/>
                </a:cubicBezTo>
                <a:cubicBezTo>
                  <a:pt x="289840" y="368307"/>
                  <a:pt x="290979" y="378886"/>
                  <a:pt x="297543" y="384629"/>
                </a:cubicBezTo>
                <a:cubicBezTo>
                  <a:pt x="310671" y="396116"/>
                  <a:pt x="330620" y="399703"/>
                  <a:pt x="341086" y="413658"/>
                </a:cubicBezTo>
                <a:cubicBezTo>
                  <a:pt x="368090" y="449664"/>
                  <a:pt x="352793" y="435977"/>
                  <a:pt x="384629" y="457200"/>
                </a:cubicBezTo>
                <a:cubicBezTo>
                  <a:pt x="408636" y="529223"/>
                  <a:pt x="368359" y="419208"/>
                  <a:pt x="413657" y="500743"/>
                </a:cubicBezTo>
                <a:cubicBezTo>
                  <a:pt x="421087" y="514117"/>
                  <a:pt x="423334" y="529772"/>
                  <a:pt x="428172" y="544286"/>
                </a:cubicBezTo>
                <a:lnTo>
                  <a:pt x="442686" y="587829"/>
                </a:lnTo>
                <a:cubicBezTo>
                  <a:pt x="448970" y="638098"/>
                  <a:pt x="447702" y="639428"/>
                  <a:pt x="457200" y="682172"/>
                </a:cubicBezTo>
                <a:cubicBezTo>
                  <a:pt x="459364" y="691908"/>
                  <a:pt x="459997" y="702279"/>
                  <a:pt x="464457" y="711200"/>
                </a:cubicBezTo>
                <a:cubicBezTo>
                  <a:pt x="467517" y="717320"/>
                  <a:pt x="474698" y="720372"/>
                  <a:pt x="478972" y="725715"/>
                </a:cubicBezTo>
                <a:cubicBezTo>
                  <a:pt x="484421" y="732526"/>
                  <a:pt x="486675" y="742038"/>
                  <a:pt x="493486" y="747486"/>
                </a:cubicBezTo>
                <a:cubicBezTo>
                  <a:pt x="499459" y="752265"/>
                  <a:pt x="508000" y="752324"/>
                  <a:pt x="515257" y="754743"/>
                </a:cubicBezTo>
                <a:cubicBezTo>
                  <a:pt x="532512" y="806512"/>
                  <a:pt x="508045" y="743924"/>
                  <a:pt x="544286" y="798286"/>
                </a:cubicBezTo>
                <a:cubicBezTo>
                  <a:pt x="549298" y="805803"/>
                  <a:pt x="556727" y="843558"/>
                  <a:pt x="558800" y="849086"/>
                </a:cubicBezTo>
                <a:cubicBezTo>
                  <a:pt x="562599" y="859216"/>
                  <a:pt x="569515" y="867985"/>
                  <a:pt x="573314" y="878115"/>
                </a:cubicBezTo>
                <a:cubicBezTo>
                  <a:pt x="576816" y="887454"/>
                  <a:pt x="576111" y="898222"/>
                  <a:pt x="580572" y="907143"/>
                </a:cubicBezTo>
                <a:cubicBezTo>
                  <a:pt x="583632" y="913263"/>
                  <a:pt x="591291" y="915965"/>
                  <a:pt x="595086" y="921658"/>
                </a:cubicBezTo>
                <a:cubicBezTo>
                  <a:pt x="601087" y="930659"/>
                  <a:pt x="604762" y="941010"/>
                  <a:pt x="609600" y="950686"/>
                </a:cubicBezTo>
                <a:cubicBezTo>
                  <a:pt x="626266" y="1017353"/>
                  <a:pt x="602180" y="948669"/>
                  <a:pt x="638629" y="994229"/>
                </a:cubicBezTo>
                <a:cubicBezTo>
                  <a:pt x="643408" y="1000202"/>
                  <a:pt x="645886" y="1016000"/>
                  <a:pt x="645886" y="101600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3" name="Forme libre 292"/>
          <p:cNvSpPr/>
          <p:nvPr/>
        </p:nvSpPr>
        <p:spPr>
          <a:xfrm>
            <a:off x="9699733" y="1763485"/>
            <a:ext cx="58057" cy="537029"/>
          </a:xfrm>
          <a:custGeom>
            <a:avLst/>
            <a:gdLst>
              <a:gd name="connsiteX0" fmla="*/ 58057 w 58057"/>
              <a:gd name="connsiteY0" fmla="*/ 0 h 537029"/>
              <a:gd name="connsiteX1" fmla="*/ 36286 w 58057"/>
              <a:gd name="connsiteY1" fmla="*/ 145143 h 537029"/>
              <a:gd name="connsiteX2" fmla="*/ 29029 w 58057"/>
              <a:gd name="connsiteY2" fmla="*/ 166914 h 537029"/>
              <a:gd name="connsiteX3" fmla="*/ 7257 w 58057"/>
              <a:gd name="connsiteY3" fmla="*/ 210457 h 537029"/>
              <a:gd name="connsiteX4" fmla="*/ 14515 w 58057"/>
              <a:gd name="connsiteY4" fmla="*/ 261257 h 537029"/>
              <a:gd name="connsiteX5" fmla="*/ 21772 w 58057"/>
              <a:gd name="connsiteY5" fmla="*/ 290286 h 537029"/>
              <a:gd name="connsiteX6" fmla="*/ 29029 w 58057"/>
              <a:gd name="connsiteY6" fmla="*/ 333829 h 537029"/>
              <a:gd name="connsiteX7" fmla="*/ 21772 w 58057"/>
              <a:gd name="connsiteY7" fmla="*/ 464457 h 537029"/>
              <a:gd name="connsiteX8" fmla="*/ 7257 w 58057"/>
              <a:gd name="connsiteY8" fmla="*/ 478971 h 537029"/>
              <a:gd name="connsiteX9" fmla="*/ 0 w 58057"/>
              <a:gd name="connsiteY9" fmla="*/ 537029 h 53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8057" h="537029">
                <a:moveTo>
                  <a:pt x="58057" y="0"/>
                </a:moveTo>
                <a:cubicBezTo>
                  <a:pt x="54154" y="29272"/>
                  <a:pt x="46597" y="103897"/>
                  <a:pt x="36286" y="145143"/>
                </a:cubicBezTo>
                <a:cubicBezTo>
                  <a:pt x="34431" y="152564"/>
                  <a:pt x="31130" y="159559"/>
                  <a:pt x="29029" y="166914"/>
                </a:cubicBezTo>
                <a:cubicBezTo>
                  <a:pt x="18329" y="204364"/>
                  <a:pt x="30048" y="187667"/>
                  <a:pt x="7257" y="210457"/>
                </a:cubicBezTo>
                <a:cubicBezTo>
                  <a:pt x="9676" y="227390"/>
                  <a:pt x="11455" y="244428"/>
                  <a:pt x="14515" y="261257"/>
                </a:cubicBezTo>
                <a:cubicBezTo>
                  <a:pt x="16299" y="271070"/>
                  <a:pt x="19816" y="280506"/>
                  <a:pt x="21772" y="290286"/>
                </a:cubicBezTo>
                <a:cubicBezTo>
                  <a:pt x="24658" y="304715"/>
                  <a:pt x="26610" y="319315"/>
                  <a:pt x="29029" y="333829"/>
                </a:cubicBezTo>
                <a:cubicBezTo>
                  <a:pt x="26610" y="377372"/>
                  <a:pt x="28241" y="421330"/>
                  <a:pt x="21772" y="464457"/>
                </a:cubicBezTo>
                <a:cubicBezTo>
                  <a:pt x="20757" y="471223"/>
                  <a:pt x="9223" y="472417"/>
                  <a:pt x="7257" y="478971"/>
                </a:cubicBezTo>
                <a:cubicBezTo>
                  <a:pt x="1653" y="497652"/>
                  <a:pt x="0" y="537029"/>
                  <a:pt x="0" y="537029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4" name="Flèche droite 293"/>
          <p:cNvSpPr/>
          <p:nvPr/>
        </p:nvSpPr>
        <p:spPr>
          <a:xfrm>
            <a:off x="8198376" y="2142679"/>
            <a:ext cx="862361" cy="504056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95" name="Forme libre 294"/>
          <p:cNvSpPr/>
          <p:nvPr/>
        </p:nvSpPr>
        <p:spPr>
          <a:xfrm>
            <a:off x="10024230" y="2511506"/>
            <a:ext cx="166942" cy="283028"/>
          </a:xfrm>
          <a:custGeom>
            <a:avLst/>
            <a:gdLst>
              <a:gd name="connsiteX0" fmla="*/ 166942 w 166942"/>
              <a:gd name="connsiteY0" fmla="*/ 0 h 283028"/>
              <a:gd name="connsiteX1" fmla="*/ 101627 w 166942"/>
              <a:gd name="connsiteY1" fmla="*/ 79828 h 283028"/>
              <a:gd name="connsiteX2" fmla="*/ 72599 w 166942"/>
              <a:gd name="connsiteY2" fmla="*/ 130628 h 283028"/>
              <a:gd name="connsiteX3" fmla="*/ 50827 w 166942"/>
              <a:gd name="connsiteY3" fmla="*/ 210457 h 283028"/>
              <a:gd name="connsiteX4" fmla="*/ 21799 w 166942"/>
              <a:gd name="connsiteY4" fmla="*/ 254000 h 283028"/>
              <a:gd name="connsiteX5" fmla="*/ 27 w 166942"/>
              <a:gd name="connsiteY5" fmla="*/ 283028 h 283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6942" h="283028">
                <a:moveTo>
                  <a:pt x="166942" y="0"/>
                </a:moveTo>
                <a:cubicBezTo>
                  <a:pt x="118561" y="72571"/>
                  <a:pt x="145171" y="50800"/>
                  <a:pt x="101627" y="79828"/>
                </a:cubicBezTo>
                <a:cubicBezTo>
                  <a:pt x="81695" y="159560"/>
                  <a:pt x="111904" y="59878"/>
                  <a:pt x="72599" y="130628"/>
                </a:cubicBezTo>
                <a:cubicBezTo>
                  <a:pt x="20374" y="224634"/>
                  <a:pt x="88345" y="127919"/>
                  <a:pt x="50827" y="210457"/>
                </a:cubicBezTo>
                <a:cubicBezTo>
                  <a:pt x="43609" y="226337"/>
                  <a:pt x="34134" y="241666"/>
                  <a:pt x="21799" y="254000"/>
                </a:cubicBezTo>
                <a:cubicBezTo>
                  <a:pt x="-1684" y="277481"/>
                  <a:pt x="27" y="265508"/>
                  <a:pt x="27" y="283028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7" name="Forme libre 296"/>
          <p:cNvSpPr/>
          <p:nvPr/>
        </p:nvSpPr>
        <p:spPr>
          <a:xfrm>
            <a:off x="10065657" y="1850571"/>
            <a:ext cx="508000" cy="1095846"/>
          </a:xfrm>
          <a:custGeom>
            <a:avLst/>
            <a:gdLst>
              <a:gd name="connsiteX0" fmla="*/ 508000 w 508000"/>
              <a:gd name="connsiteY0" fmla="*/ 0 h 1095846"/>
              <a:gd name="connsiteX1" fmla="*/ 500743 w 508000"/>
              <a:gd name="connsiteY1" fmla="*/ 319315 h 1095846"/>
              <a:gd name="connsiteX2" fmla="*/ 478972 w 508000"/>
              <a:gd name="connsiteY2" fmla="*/ 362858 h 1095846"/>
              <a:gd name="connsiteX3" fmla="*/ 442686 w 508000"/>
              <a:gd name="connsiteY3" fmla="*/ 399143 h 1095846"/>
              <a:gd name="connsiteX4" fmla="*/ 428172 w 508000"/>
              <a:gd name="connsiteY4" fmla="*/ 442686 h 1095846"/>
              <a:gd name="connsiteX5" fmla="*/ 399143 w 508000"/>
              <a:gd name="connsiteY5" fmla="*/ 624115 h 1095846"/>
              <a:gd name="connsiteX6" fmla="*/ 391886 w 508000"/>
              <a:gd name="connsiteY6" fmla="*/ 645886 h 1095846"/>
              <a:gd name="connsiteX7" fmla="*/ 377372 w 508000"/>
              <a:gd name="connsiteY7" fmla="*/ 667658 h 1095846"/>
              <a:gd name="connsiteX8" fmla="*/ 341086 w 508000"/>
              <a:gd name="connsiteY8" fmla="*/ 740229 h 1095846"/>
              <a:gd name="connsiteX9" fmla="*/ 312057 w 508000"/>
              <a:gd name="connsiteY9" fmla="*/ 791029 h 1095846"/>
              <a:gd name="connsiteX10" fmla="*/ 275772 w 508000"/>
              <a:gd name="connsiteY10" fmla="*/ 827315 h 1095846"/>
              <a:gd name="connsiteX11" fmla="*/ 268514 w 508000"/>
              <a:gd name="connsiteY11" fmla="*/ 849086 h 1095846"/>
              <a:gd name="connsiteX12" fmla="*/ 246743 w 508000"/>
              <a:gd name="connsiteY12" fmla="*/ 863600 h 1095846"/>
              <a:gd name="connsiteX13" fmla="*/ 217714 w 508000"/>
              <a:gd name="connsiteY13" fmla="*/ 892629 h 1095846"/>
              <a:gd name="connsiteX14" fmla="*/ 217714 w 508000"/>
              <a:gd name="connsiteY14" fmla="*/ 892629 h 1095846"/>
              <a:gd name="connsiteX15" fmla="*/ 203200 w 508000"/>
              <a:gd name="connsiteY15" fmla="*/ 914400 h 1095846"/>
              <a:gd name="connsiteX16" fmla="*/ 181429 w 508000"/>
              <a:gd name="connsiteY16" fmla="*/ 921658 h 1095846"/>
              <a:gd name="connsiteX17" fmla="*/ 123372 w 508000"/>
              <a:gd name="connsiteY17" fmla="*/ 928915 h 1095846"/>
              <a:gd name="connsiteX18" fmla="*/ 101600 w 508000"/>
              <a:gd name="connsiteY18" fmla="*/ 965200 h 1095846"/>
              <a:gd name="connsiteX19" fmla="*/ 58057 w 508000"/>
              <a:gd name="connsiteY19" fmla="*/ 1023258 h 1095846"/>
              <a:gd name="connsiteX20" fmla="*/ 36286 w 508000"/>
              <a:gd name="connsiteY20" fmla="*/ 1066800 h 1095846"/>
              <a:gd name="connsiteX21" fmla="*/ 0 w 508000"/>
              <a:gd name="connsiteY21" fmla="*/ 1095829 h 1095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08000" h="1095846">
                <a:moveTo>
                  <a:pt x="508000" y="0"/>
                </a:moveTo>
                <a:cubicBezTo>
                  <a:pt x="505581" y="106438"/>
                  <a:pt x="505269" y="212945"/>
                  <a:pt x="500743" y="319315"/>
                </a:cubicBezTo>
                <a:cubicBezTo>
                  <a:pt x="500174" y="332689"/>
                  <a:pt x="486959" y="353731"/>
                  <a:pt x="478972" y="362858"/>
                </a:cubicBezTo>
                <a:cubicBezTo>
                  <a:pt x="467708" y="375731"/>
                  <a:pt x="442686" y="399143"/>
                  <a:pt x="442686" y="399143"/>
                </a:cubicBezTo>
                <a:cubicBezTo>
                  <a:pt x="437848" y="413657"/>
                  <a:pt x="429774" y="427471"/>
                  <a:pt x="428172" y="442686"/>
                </a:cubicBezTo>
                <a:cubicBezTo>
                  <a:pt x="412056" y="595784"/>
                  <a:pt x="428271" y="536729"/>
                  <a:pt x="399143" y="624115"/>
                </a:cubicBezTo>
                <a:cubicBezTo>
                  <a:pt x="396724" y="631372"/>
                  <a:pt x="396129" y="639521"/>
                  <a:pt x="391886" y="645886"/>
                </a:cubicBezTo>
                <a:lnTo>
                  <a:pt x="377372" y="667658"/>
                </a:lnTo>
                <a:cubicBezTo>
                  <a:pt x="360742" y="734176"/>
                  <a:pt x="379455" y="714650"/>
                  <a:pt x="341086" y="740229"/>
                </a:cubicBezTo>
                <a:cubicBezTo>
                  <a:pt x="331856" y="767918"/>
                  <a:pt x="335490" y="764666"/>
                  <a:pt x="312057" y="791029"/>
                </a:cubicBezTo>
                <a:cubicBezTo>
                  <a:pt x="300693" y="803814"/>
                  <a:pt x="275772" y="827315"/>
                  <a:pt x="275772" y="827315"/>
                </a:cubicBezTo>
                <a:cubicBezTo>
                  <a:pt x="273353" y="834572"/>
                  <a:pt x="273293" y="843113"/>
                  <a:pt x="268514" y="849086"/>
                </a:cubicBezTo>
                <a:cubicBezTo>
                  <a:pt x="263065" y="855897"/>
                  <a:pt x="253365" y="857924"/>
                  <a:pt x="246743" y="863600"/>
                </a:cubicBezTo>
                <a:cubicBezTo>
                  <a:pt x="236353" y="872506"/>
                  <a:pt x="227390" y="882953"/>
                  <a:pt x="217714" y="892629"/>
                </a:cubicBezTo>
                <a:lnTo>
                  <a:pt x="217714" y="892629"/>
                </a:lnTo>
                <a:cubicBezTo>
                  <a:pt x="212876" y="899886"/>
                  <a:pt x="210011" y="908951"/>
                  <a:pt x="203200" y="914400"/>
                </a:cubicBezTo>
                <a:cubicBezTo>
                  <a:pt x="197227" y="919179"/>
                  <a:pt x="188955" y="920290"/>
                  <a:pt x="181429" y="921658"/>
                </a:cubicBezTo>
                <a:cubicBezTo>
                  <a:pt x="162241" y="925147"/>
                  <a:pt x="142724" y="926496"/>
                  <a:pt x="123372" y="928915"/>
                </a:cubicBezTo>
                <a:cubicBezTo>
                  <a:pt x="90810" y="961475"/>
                  <a:pt x="125150" y="922810"/>
                  <a:pt x="101600" y="965200"/>
                </a:cubicBezTo>
                <a:cubicBezTo>
                  <a:pt x="81085" y="1002128"/>
                  <a:pt x="80079" y="1001236"/>
                  <a:pt x="58057" y="1023258"/>
                </a:cubicBezTo>
                <a:cubicBezTo>
                  <a:pt x="51033" y="1044330"/>
                  <a:pt x="51633" y="1048895"/>
                  <a:pt x="36286" y="1066800"/>
                </a:cubicBezTo>
                <a:cubicBezTo>
                  <a:pt x="9938" y="1097539"/>
                  <a:pt x="20165" y="1095829"/>
                  <a:pt x="0" y="1095829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6944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/>
      <p:bldP spid="53" grpId="0"/>
      <p:bldP spid="57" grpId="0"/>
      <p:bldP spid="73" grpId="0" animBg="1"/>
      <p:bldP spid="147" grpId="0"/>
      <p:bldP spid="151" grpId="0" animBg="1"/>
      <p:bldP spid="152" grpId="0" animBg="1"/>
      <p:bldP spid="153" grpId="0" animBg="1"/>
      <p:bldP spid="74" grpId="0" animBg="1"/>
      <p:bldP spid="196" grpId="0" animBg="1"/>
      <p:bldP spid="198" grpId="0" animBg="1"/>
      <p:bldP spid="199" grpId="0" animBg="1"/>
      <p:bldP spid="200" grpId="0" animBg="1"/>
      <p:bldP spid="201" grpId="0" animBg="1"/>
      <p:bldP spid="203" grpId="0" animBg="1"/>
      <p:bldP spid="204" grpId="0" animBg="1"/>
      <p:bldP spid="205" grpId="0"/>
      <p:bldP spid="206" grpId="0"/>
      <p:bldP spid="207" grpId="0"/>
      <p:bldP spid="208" grpId="0"/>
      <p:bldP spid="214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222" grpId="0" animBg="1"/>
      <p:bldP spid="223" grpId="0"/>
      <p:bldP spid="224" grpId="0"/>
      <p:bldP spid="225" grpId="0"/>
      <p:bldP spid="226" grpId="0"/>
      <p:bldP spid="227" grpId="0" animBg="1"/>
      <p:bldP spid="239" grpId="0" animBg="1"/>
      <p:bldP spid="244" grpId="0" animBg="1"/>
      <p:bldP spid="245" grpId="0" animBg="1"/>
      <p:bldP spid="246" grpId="0" animBg="1"/>
      <p:bldP spid="247" grpId="0" animBg="1"/>
      <p:bldP spid="248" grpId="0" animBg="1"/>
      <p:bldP spid="249" grpId="0" animBg="1"/>
      <p:bldP spid="250" grpId="0" animBg="1"/>
      <p:bldP spid="251" grpId="0" animBg="1"/>
      <p:bldP spid="252" grpId="0" animBg="1"/>
      <p:bldP spid="253" grpId="0" animBg="1"/>
      <p:bldP spid="254" grpId="0" animBg="1"/>
      <p:bldP spid="255" grpId="0" animBg="1"/>
      <p:bldP spid="256" grpId="0" animBg="1"/>
      <p:bldP spid="257" grpId="0" animBg="1"/>
      <p:bldP spid="258" grpId="0" animBg="1"/>
      <p:bldP spid="259" grpId="0" animBg="1"/>
      <p:bldP spid="260" grpId="0" animBg="1"/>
      <p:bldP spid="261" grpId="0" animBg="1"/>
      <p:bldP spid="262" grpId="0" animBg="1"/>
      <p:bldP spid="263" grpId="0" animBg="1"/>
      <p:bldP spid="264" grpId="0" animBg="1"/>
      <p:bldP spid="265" grpId="0" animBg="1"/>
      <p:bldP spid="268" grpId="0" animBg="1"/>
      <p:bldP spid="269" grpId="0" animBg="1"/>
      <p:bldP spid="270" grpId="0" animBg="1"/>
      <p:bldP spid="271" grpId="0" animBg="1"/>
      <p:bldP spid="272" grpId="0" animBg="1"/>
      <p:bldP spid="273" grpId="0" animBg="1"/>
      <p:bldP spid="274" grpId="0"/>
      <p:bldP spid="275" grpId="0"/>
      <p:bldP spid="276" grpId="0"/>
      <p:bldP spid="277" grpId="0"/>
      <p:bldP spid="278" grpId="0" animBg="1"/>
      <p:bldP spid="279" grpId="0" animBg="1"/>
      <p:bldP spid="280" grpId="0" animBg="1"/>
      <p:bldP spid="281" grpId="0" animBg="1"/>
      <p:bldP spid="282" grpId="0" animBg="1"/>
      <p:bldP spid="283" grpId="0" animBg="1"/>
      <p:bldP spid="284" grpId="0" animBg="1"/>
      <p:bldP spid="285" grpId="0" animBg="1"/>
      <p:bldP spid="286" grpId="0" animBg="1"/>
      <p:bldP spid="287" grpId="0" animBg="1"/>
      <p:bldP spid="288" grpId="0"/>
      <p:bldP spid="289" grpId="0"/>
      <p:bldP spid="290" grpId="0"/>
      <p:bldP spid="291" grpId="0"/>
      <p:bldP spid="292" grpId="0" animBg="1"/>
      <p:bldP spid="293" grpId="0" animBg="1"/>
      <p:bldP spid="294" grpId="0" animBg="1"/>
      <p:bldP spid="295" grpId="0" animBg="1"/>
      <p:bldP spid="29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l="48455" t="1406" r="-1618" b="-1406"/>
          <a:stretch/>
        </p:blipFill>
        <p:spPr>
          <a:xfrm>
            <a:off x="7392144" y="922966"/>
            <a:ext cx="4742419" cy="52717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1" y="116632"/>
            <a:ext cx="2574728" cy="209253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456" y="4145984"/>
            <a:ext cx="3187763" cy="255935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6209" y="156920"/>
            <a:ext cx="3193505" cy="202052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1347092" y="2855044"/>
            <a:ext cx="27856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i="1" spc="60" smtClean="0">
                <a:latin typeface="Corbel" pitchFamily="34" charset="0"/>
              </a:rPr>
              <a:t>Sources of uncertainty</a:t>
            </a:r>
            <a:endParaRPr lang="fr-FR" sz="2000" b="1" i="1"/>
          </a:p>
        </p:txBody>
      </p:sp>
      <p:sp>
        <p:nvSpPr>
          <p:cNvPr id="10" name="Rectangle 9"/>
          <p:cNvSpPr/>
          <p:nvPr/>
        </p:nvSpPr>
        <p:spPr>
          <a:xfrm>
            <a:off x="258771" y="2166366"/>
            <a:ext cx="20076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i="1" spc="60" smtClean="0">
                <a:latin typeface="Corbel" pitchFamily="34" charset="0"/>
              </a:rPr>
              <a:t>Hierarchy of inlets</a:t>
            </a:r>
            <a:endParaRPr lang="fr-FR" i="1"/>
          </a:p>
        </p:txBody>
      </p:sp>
      <p:sp>
        <p:nvSpPr>
          <p:cNvPr id="11" name="Rectangle 10"/>
          <p:cNvSpPr/>
          <p:nvPr/>
        </p:nvSpPr>
        <p:spPr>
          <a:xfrm>
            <a:off x="3463377" y="2159982"/>
            <a:ext cx="20569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i="1" spc="60" smtClean="0">
                <a:latin typeface="Corbel" pitchFamily="34" charset="0"/>
              </a:rPr>
              <a:t>Inlet/outlet pairing</a:t>
            </a:r>
            <a:endParaRPr lang="fr-FR" i="1"/>
          </a:p>
        </p:txBody>
      </p:sp>
      <p:sp>
        <p:nvSpPr>
          <p:cNvPr id="9" name="Accolade ouvrante 8"/>
          <p:cNvSpPr/>
          <p:nvPr/>
        </p:nvSpPr>
        <p:spPr>
          <a:xfrm rot="16200000">
            <a:off x="2596789" y="267884"/>
            <a:ext cx="373686" cy="4896544"/>
          </a:xfrm>
          <a:prstGeom prst="leftBrace">
            <a:avLst/>
          </a:prstGeom>
          <a:ln w="28575">
            <a:solidFill>
              <a:schemeClr val="tx1"/>
            </a:solidFill>
            <a:beve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1114540" y="3827071"/>
            <a:ext cx="33337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i="1" spc="60" smtClean="0">
                <a:latin typeface="Corbel" pitchFamily="34" charset="0"/>
              </a:rPr>
              <a:t>Network’s level of cohesion</a:t>
            </a:r>
            <a:endParaRPr lang="fr-FR" sz="2000" b="1" i="1"/>
          </a:p>
        </p:txBody>
      </p:sp>
      <p:sp>
        <p:nvSpPr>
          <p:cNvPr id="15" name="Rectangle 14"/>
          <p:cNvSpPr/>
          <p:nvPr/>
        </p:nvSpPr>
        <p:spPr>
          <a:xfrm>
            <a:off x="8514089" y="6095293"/>
            <a:ext cx="19491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i="1" spc="60" smtClean="0">
                <a:latin typeface="Corbel" pitchFamily="34" charset="0"/>
              </a:rPr>
              <a:t>Polygenic karst</a:t>
            </a:r>
            <a:endParaRPr lang="fr-FR" sz="2000" b="1" i="1"/>
          </a:p>
        </p:txBody>
      </p:sp>
      <p:sp>
        <p:nvSpPr>
          <p:cNvPr id="16" name="Titre 1"/>
          <p:cNvSpPr>
            <a:spLocks noGrp="1"/>
          </p:cNvSpPr>
          <p:nvPr>
            <p:ph type="title"/>
          </p:nvPr>
        </p:nvSpPr>
        <p:spPr>
          <a:xfrm>
            <a:off x="17678" y="1542"/>
            <a:ext cx="12192000" cy="620687"/>
          </a:xfrm>
        </p:spPr>
        <p:txBody>
          <a:bodyPr/>
          <a:lstStyle/>
          <a:p>
            <a:pPr algn="r"/>
            <a:r>
              <a:rPr lang="fr-FR" smtClean="0"/>
              <a:t>Some results</a:t>
            </a:r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62600" y="5750068"/>
            <a:ext cx="1508891" cy="548688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17265" y="1547219"/>
            <a:ext cx="926649" cy="1124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702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13" t="7243" r="32669" b="9495"/>
          <a:stretch/>
        </p:blipFill>
        <p:spPr>
          <a:xfrm>
            <a:off x="6445169" y="1680979"/>
            <a:ext cx="5295325" cy="5039099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2935630"/>
            <a:ext cx="4089877" cy="385470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Conclusion</a:t>
            </a:r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122609" y="723409"/>
            <a:ext cx="5616624" cy="2623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>
              <a:spcBef>
                <a:spcPts val="300"/>
              </a:spcBef>
              <a:buClr>
                <a:prstClr val="black"/>
              </a:buClr>
              <a:buFont typeface="Georgia"/>
              <a:buChar char="•"/>
            </a:pPr>
            <a:r>
              <a:rPr lang="fr-FR" sz="200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Fast algorithm allowing to simulate </a:t>
            </a:r>
            <a:r>
              <a:rPr lang="fr-FR" sz="2000" b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realistic </a:t>
            </a:r>
            <a:r>
              <a:rPr lang="fr-FR" sz="2000" b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karst networks</a:t>
            </a:r>
            <a:r>
              <a:rPr lang="fr-FR" sz="200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combining functionalities of other </a:t>
            </a:r>
            <a:r>
              <a:rPr lang="fr-FR" sz="200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methods</a:t>
            </a:r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2628" indent="-342900">
              <a:spcBef>
                <a:spcPts val="300"/>
              </a:spcBef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fr-FR" sz="2000" smtClean="0">
                <a:latin typeface="Calibri" panose="020F0502020204030204" pitchFamily="34" charset="0"/>
                <a:cs typeface="Calibri" panose="020F0502020204030204" pitchFamily="34" charset="0"/>
              </a:rPr>
              <a:t>Ability to:</a:t>
            </a:r>
          </a:p>
          <a:p>
            <a:pPr marL="909828" lvl="1" indent="-342900">
              <a:spcBef>
                <a:spcPts val="300"/>
              </a:spcBef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fr-FR" smtClean="0">
                <a:latin typeface="Calibri" panose="020F0502020204030204" pitchFamily="34" charset="0"/>
                <a:cs typeface="Calibri" panose="020F0502020204030204" pitchFamily="34" charset="0"/>
              </a:rPr>
              <a:t>Control</a:t>
            </a:r>
            <a:r>
              <a:rPr lang="fr-FR" b="1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b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network’s cohesion</a:t>
            </a:r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09828" lvl="1" indent="-342900">
              <a:spcBef>
                <a:spcPts val="300"/>
              </a:spcBef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fr-FR">
                <a:latin typeface="Calibri" panose="020F0502020204030204" pitchFamily="34" charset="0"/>
                <a:cs typeface="Calibri" panose="020F0502020204030204" pitchFamily="34" charset="0"/>
              </a:rPr>
              <a:t>Control </a:t>
            </a:r>
            <a:r>
              <a:rPr lang="fr-FR" b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hierarchy </a:t>
            </a:r>
            <a:r>
              <a:rPr lang="fr-FR" b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between </a:t>
            </a:r>
            <a:r>
              <a:rPr lang="fr-FR" b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inlets</a:t>
            </a:r>
          </a:p>
          <a:p>
            <a:pPr marL="909828" lvl="1" indent="-342900">
              <a:spcBef>
                <a:spcPts val="300"/>
              </a:spcBef>
              <a:buClr>
                <a:prstClr val="black"/>
              </a:buClr>
              <a:buFont typeface="Arial" panose="020B0604020202020204" pitchFamily="34" charset="0"/>
              <a:buChar char="•"/>
            </a:pPr>
            <a:r>
              <a:rPr lang="fr-FR" smtClean="0">
                <a:latin typeface="Calibri" panose="020F0502020204030204" pitchFamily="34" charset="0"/>
                <a:cs typeface="Calibri" panose="020F0502020204030204" pitchFamily="34" charset="0"/>
              </a:rPr>
              <a:t>generate </a:t>
            </a:r>
            <a:r>
              <a:rPr lang="fr-FR" b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polygenic karsts</a:t>
            </a:r>
          </a:p>
          <a:p>
            <a:pPr marL="909828" lvl="1" indent="-342900">
              <a:spcBef>
                <a:spcPts val="300"/>
              </a:spcBef>
              <a:buClr>
                <a:prstClr val="black"/>
              </a:buClr>
              <a:buFont typeface="Wingdings" panose="05000000000000000000" pitchFamily="2" charset="2"/>
              <a:buChar char="Ø"/>
            </a:pPr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768109" y="752516"/>
            <a:ext cx="61547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>
              <a:spcBef>
                <a:spcPts val="300"/>
              </a:spcBef>
              <a:buClr>
                <a:prstClr val="black"/>
              </a:buClr>
              <a:buFont typeface="Georgia"/>
              <a:buChar char="•"/>
            </a:pPr>
            <a:r>
              <a:rPr lang="fr-FR" sz="200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Encouraging result on a </a:t>
            </a:r>
            <a:r>
              <a:rPr lang="fr-FR" sz="2000" b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real karst system </a:t>
            </a:r>
            <a:r>
              <a:rPr lang="fr-FR" sz="200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fr-FR" sz="2000" i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Ribeaucourt-Jerusalem Barrois karst, Meuse, France</a:t>
            </a:r>
            <a:r>
              <a:rPr lang="fr-FR" sz="200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fr-FR" sz="2000" b="1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5"/>
          <a:srcRect l="72973"/>
          <a:stretch/>
        </p:blipFill>
        <p:spPr>
          <a:xfrm>
            <a:off x="7207195" y="5427725"/>
            <a:ext cx="988324" cy="1137035"/>
          </a:xfrm>
          <a:prstGeom prst="rect">
            <a:avLst/>
          </a:prstGeom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6240016" y="3248474"/>
            <a:ext cx="1390124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fr-FR" b="1"/>
              <a:t>Jérusalem </a:t>
            </a:r>
            <a:endParaRPr lang="fr-FR" b="1" smtClean="0"/>
          </a:p>
          <a:p>
            <a:r>
              <a:rPr lang="fr-FR" b="1" smtClean="0"/>
              <a:t>spring</a:t>
            </a:r>
            <a:endParaRPr lang="fr-FR" b="1"/>
          </a:p>
        </p:txBody>
      </p:sp>
      <p:sp>
        <p:nvSpPr>
          <p:cNvPr id="10" name="Rectangle 9"/>
          <p:cNvSpPr/>
          <p:nvPr/>
        </p:nvSpPr>
        <p:spPr>
          <a:xfrm>
            <a:off x="9696400" y="1460402"/>
            <a:ext cx="235158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FR" b="1" smtClean="0"/>
              <a:t>Ribeaucourt spring</a:t>
            </a:r>
            <a:endParaRPr lang="fr-FR" b="1"/>
          </a:p>
        </p:txBody>
      </p:sp>
      <p:sp>
        <p:nvSpPr>
          <p:cNvPr id="11" name="Flèche courbée vers le haut 10"/>
          <p:cNvSpPr/>
          <p:nvPr/>
        </p:nvSpPr>
        <p:spPr>
          <a:xfrm>
            <a:off x="3611480" y="5442365"/>
            <a:ext cx="3154262" cy="936104"/>
          </a:xfrm>
          <a:prstGeom prst="curvedUpArrow">
            <a:avLst>
              <a:gd name="adj1" fmla="val 25000"/>
              <a:gd name="adj2" fmla="val 90081"/>
              <a:gd name="adj3" fmla="val 25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 smtClean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353229" y="5770848"/>
            <a:ext cx="1300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i="1" smtClean="0"/>
              <a:t>Aerial view</a:t>
            </a:r>
            <a:endParaRPr lang="fr-FR" i="1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3984" y="5488883"/>
            <a:ext cx="1499608" cy="725301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62090" y="4046030"/>
            <a:ext cx="1852745" cy="771427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31212" y="3285872"/>
            <a:ext cx="1643637" cy="754781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 rot="20668196">
            <a:off x="867063" y="6057510"/>
            <a:ext cx="2903272" cy="313350"/>
          </a:xfrm>
          <a:prstGeom prst="rect">
            <a:avLst/>
          </a:prstGeom>
          <a:solidFill>
            <a:schemeClr val="bg1">
              <a:alpha val="35000"/>
            </a:schemeClr>
          </a:solidFill>
          <a:ln w="15875">
            <a:solidFill>
              <a:schemeClr val="tx1">
                <a:lumMod val="50000"/>
                <a:lumOff val="50000"/>
              </a:schemeClr>
            </a:solidFill>
          </a:ln>
          <a:effectLst/>
        </p:spPr>
        <p:txBody>
          <a:bodyPr wrap="none" lIns="0" tIns="0" rIns="180000" bIns="36000" rtlCol="0" anchor="ctr" anchorCtr="0">
            <a:spAutoFit/>
          </a:bodyPr>
          <a:lstStyle/>
          <a:p>
            <a:pPr marL="365760" marR="0" indent="-256032" algn="ctr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</a:pPr>
            <a:r>
              <a:rPr kumimoji="0" lang="fr-FR" b="0" i="0" u="none" strike="noStrike" kern="1200" cap="none" spc="60" normalizeH="0" baseline="0" noProof="0" smtClean="0">
                <a:ln>
                  <a:noFill/>
                </a:ln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Vertical exaggeration</a:t>
            </a:r>
            <a:r>
              <a:rPr kumimoji="0" lang="fr-FR" b="0" i="0" u="none" strike="noStrike" kern="1200" cap="none" spc="60" normalizeH="0" noProof="0" smtClean="0">
                <a:ln>
                  <a:noFill/>
                </a:ln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 x20</a:t>
            </a:r>
            <a:endParaRPr kumimoji="0" lang="fr-FR" b="0" i="0" u="none" strike="noStrike" kern="1200" cap="none" spc="60" normalizeH="0" baseline="0" noProof="0" dirty="0" smtClean="0">
              <a:ln>
                <a:noFill/>
              </a:ln>
              <a:effectLst/>
              <a:uLnTx/>
              <a:uFillTx/>
              <a:latin typeface="Corbe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968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 animBg="1"/>
      <p:bldP spid="10" grpId="0" animBg="1"/>
      <p:bldP spid="11" grpId="0" animBg="1"/>
      <p:bldP spid="12" grpId="0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://www.euroconference2009.ethz.ch/Images%5CANDRA_logo.jpg">
            <a:extLst>
              <a:ext uri="{FF2B5EF4-FFF2-40B4-BE49-F238E27FC236}">
                <a16:creationId xmlns:a16="http://schemas.microsoft.com/office/drawing/2014/main" xmlns="" id="{B7C2AAFE-C6D2-4E42-87DB-D357C06E94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1010" y="4706661"/>
            <a:ext cx="1905055" cy="1509071"/>
          </a:xfrm>
          <a:prstGeom prst="rect">
            <a:avLst/>
          </a:prstGeom>
          <a:noFill/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xmlns="" id="{1DC073B5-7F67-4F8A-BBC2-03DEBC8F01A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6565" y="5047112"/>
            <a:ext cx="1703244" cy="617757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xmlns="" id="{FE54EA3A-FA3D-4DA0-82FA-2F366675AF25}"/>
              </a:ext>
            </a:extLst>
          </p:cNvPr>
          <p:cNvSpPr txBox="1"/>
          <p:nvPr/>
        </p:nvSpPr>
        <p:spPr>
          <a:xfrm>
            <a:off x="6213178" y="5664869"/>
            <a:ext cx="2026389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fr-FR" sz="2000" dirty="0">
                <a:latin typeface="Calibri" pitchFamily="34" charset="0"/>
              </a:rPr>
              <a:t>www.ring-team.org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19336" y="4697344"/>
            <a:ext cx="11881320" cy="16839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9" name="Espace réservé du contenu 1"/>
          <p:cNvSpPr txBox="1">
            <a:spLocks/>
          </p:cNvSpPr>
          <p:nvPr/>
        </p:nvSpPr>
        <p:spPr>
          <a:xfrm>
            <a:off x="204301" y="2203719"/>
            <a:ext cx="5507360" cy="1203027"/>
          </a:xfrm>
          <a:prstGeom prst="rect">
            <a:avLst/>
          </a:prstGeom>
        </p:spPr>
        <p:txBody>
          <a:bodyPr/>
          <a:lstStyle>
            <a:lvl1pPr marL="365760" indent="-256032" algn="l" rtl="0" eaLnBrk="1" latinLnBrk="0" hangingPunct="1">
              <a:spcBef>
                <a:spcPts val="600"/>
              </a:spcBef>
              <a:buClr>
                <a:schemeClr val="accent4">
                  <a:lumMod val="75000"/>
                </a:schemeClr>
              </a:buClr>
              <a:buSzPct val="80000"/>
              <a:buFont typeface="Arial" pitchFamily="34" charset="0"/>
              <a:buChar char="•"/>
              <a:defRPr kumimoji="0" sz="2800" kern="1200">
                <a:solidFill>
                  <a:schemeClr val="accent4">
                    <a:lumMod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  <a:defRPr kumimoji="0" sz="2400" kern="1200">
                <a:solidFill>
                  <a:schemeClr val="accent1"/>
                </a:solidFill>
                <a:latin typeface="Calibri" pitchFamily="34" charset="0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5"/>
              </a:buClr>
              <a:buSzPct val="80000"/>
              <a:buFont typeface="Arial" pitchFamily="34" charset="0"/>
              <a:buChar char="•"/>
              <a:defRPr kumimoji="0" sz="2000" kern="1200">
                <a:solidFill>
                  <a:schemeClr val="accent5"/>
                </a:solidFill>
                <a:latin typeface="Calibri" pitchFamily="34" charset="0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3">
                  <a:lumMod val="75000"/>
                </a:schemeClr>
              </a:buClr>
              <a:buSzPct val="80000"/>
              <a:buFont typeface="Arial" pitchFamily="34" charset="0"/>
              <a:buChar char="•"/>
              <a:defRPr kumimoji="0" sz="2000" kern="120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6"/>
              </a:buClr>
              <a:buSzPct val="80000"/>
              <a:buFont typeface="Arial" pitchFamily="34" charset="0"/>
              <a:buChar char="•"/>
              <a:defRPr kumimoji="0" sz="2000" kern="1200">
                <a:solidFill>
                  <a:srgbClr val="FFC000"/>
                </a:solidFill>
                <a:latin typeface="Calibri" pitchFamily="34" charset="0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Arial" pitchFamily="34" charset="0"/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Titre 3">
            <a:extLst>
              <a:ext uri="{FF2B5EF4-FFF2-40B4-BE49-F238E27FC236}">
                <a16:creationId xmlns:a16="http://schemas.microsoft.com/office/drawing/2014/main" xmlns="" id="{F60B086A-81DD-42D7-B611-B05A70CBA303}"/>
              </a:ext>
            </a:extLst>
          </p:cNvPr>
          <p:cNvSpPr txBox="1">
            <a:spLocks/>
          </p:cNvSpPr>
          <p:nvPr/>
        </p:nvSpPr>
        <p:spPr>
          <a:xfrm>
            <a:off x="515380" y="939750"/>
            <a:ext cx="11161239" cy="810952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4400" b="1" smtClean="0">
                <a:ln/>
                <a:solidFill>
                  <a:schemeClr val="bg2">
                    <a:lumMod val="75000"/>
                  </a:schemeClr>
                </a:solidFill>
              </a:rPr>
              <a:t>Thank you </a:t>
            </a:r>
            <a:r>
              <a:rPr lang="en-US" sz="4400" b="1">
                <a:ln/>
                <a:solidFill>
                  <a:schemeClr val="bg2">
                    <a:lumMod val="75000"/>
                  </a:schemeClr>
                </a:solidFill>
              </a:rPr>
              <a:t>for your </a:t>
            </a:r>
            <a:r>
              <a:rPr lang="en-US" sz="4400" b="1" smtClean="0">
                <a:ln/>
                <a:solidFill>
                  <a:schemeClr val="bg2">
                    <a:lumMod val="75000"/>
                  </a:schemeClr>
                </a:solidFill>
              </a:rPr>
              <a:t>attention. Any </a:t>
            </a:r>
            <a:r>
              <a:rPr lang="en-US" sz="4400" b="1">
                <a:ln/>
                <a:solidFill>
                  <a:schemeClr val="bg2">
                    <a:lumMod val="75000"/>
                  </a:schemeClr>
                </a:solidFill>
              </a:rPr>
              <a:t>questions ?</a:t>
            </a:r>
          </a:p>
        </p:txBody>
      </p:sp>
      <p:pic>
        <p:nvPicPr>
          <p:cNvPr id="27" name="Image 26" descr="logo_quadri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61474" y="4961229"/>
            <a:ext cx="1458396" cy="1070382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5574" y="5001792"/>
            <a:ext cx="2818840" cy="1091459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26"/>
          <a:stretch/>
        </p:blipFill>
        <p:spPr>
          <a:xfrm>
            <a:off x="204301" y="5229355"/>
            <a:ext cx="1872208" cy="636334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1738" y="5194132"/>
            <a:ext cx="1663381" cy="757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962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Vadose zone : different contexts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323351" y="836712"/>
            <a:ext cx="2711624" cy="1008112"/>
          </a:xfrm>
        </p:spPr>
        <p:txBody>
          <a:bodyPr/>
          <a:lstStyle/>
          <a:p>
            <a:pPr marL="109728" indent="0" algn="ctr">
              <a:buNone/>
            </a:pPr>
            <a:r>
              <a:rPr lang="fr-FR" smtClean="0"/>
              <a:t>Homogeneous medium</a:t>
            </a:r>
            <a:endParaRPr lang="fr-FR"/>
          </a:p>
        </p:txBody>
      </p:sp>
      <p:sp>
        <p:nvSpPr>
          <p:cNvPr id="4" name="Espace réservé du texte 2"/>
          <p:cNvSpPr txBox="1">
            <a:spLocks/>
          </p:cNvSpPr>
          <p:nvPr/>
        </p:nvSpPr>
        <p:spPr>
          <a:xfrm>
            <a:off x="8400256" y="836712"/>
            <a:ext cx="3096344" cy="1008112"/>
          </a:xfrm>
          <a:prstGeom prst="rect">
            <a:avLst/>
          </a:prstGeom>
        </p:spPr>
        <p:txBody>
          <a:bodyPr/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kumimoji="0" sz="2600" kern="120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kumimoji="0" sz="240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kumimoji="0" sz="2200" kern="1200">
                <a:solidFill>
                  <a:schemeClr val="accent4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algn="ctr">
              <a:buFont typeface="Georgia"/>
              <a:buNone/>
            </a:pPr>
            <a:r>
              <a:rPr lang="fr-FR" smtClean="0"/>
              <a:t>Heterogeneous medium : fractures</a:t>
            </a:r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459548" y="5979219"/>
            <a:ext cx="115581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smtClean="0"/>
              <a:t>Vadose conduits rarely form ramiform branches. Ramifications are usually found at the phreatic level.</a:t>
            </a:r>
            <a:endParaRPr lang="fr-FR" sz="200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258" y="1890140"/>
            <a:ext cx="5783434" cy="405925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8048" y="1892948"/>
            <a:ext cx="5279784" cy="393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49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Vadose zone : different contexts</a:t>
            </a:r>
            <a:endParaRPr lang="fr-FR"/>
          </a:p>
        </p:txBody>
      </p:sp>
      <p:sp>
        <p:nvSpPr>
          <p:cNvPr id="5" name="Espace réservé du texte 2"/>
          <p:cNvSpPr txBox="1">
            <a:spLocks/>
          </p:cNvSpPr>
          <p:nvPr/>
        </p:nvSpPr>
        <p:spPr>
          <a:xfrm>
            <a:off x="2279576" y="745623"/>
            <a:ext cx="5996014" cy="1008112"/>
          </a:xfrm>
          <a:prstGeom prst="rect">
            <a:avLst/>
          </a:prstGeom>
        </p:spPr>
        <p:txBody>
          <a:bodyPr/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tx1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kumimoji="0" sz="2600" kern="120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kumimoji="0" sz="2400" kern="1200">
                <a:solidFill>
                  <a:schemeClr val="accent2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kumimoji="0" sz="2200" kern="1200">
                <a:solidFill>
                  <a:schemeClr val="accent4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algn="ctr">
              <a:buNone/>
            </a:pPr>
            <a:r>
              <a:rPr lang="fr-FR" smtClean="0"/>
              <a:t>Heterogeneous medium : inception surface oriented towards spring</a:t>
            </a:r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74" y="1878670"/>
            <a:ext cx="6301804" cy="424620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5678" y="1878670"/>
            <a:ext cx="5749756" cy="4055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36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ogo">
  <a:themeElements>
    <a:clrScheme name="RING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3797B9"/>
      </a:accent2>
      <a:accent3>
        <a:srgbClr val="BE4067"/>
      </a:accent3>
      <a:accent4>
        <a:srgbClr val="7F8FA9"/>
      </a:accent4>
      <a:accent5>
        <a:srgbClr val="DB780B"/>
      </a:accent5>
      <a:accent6>
        <a:srgbClr val="20A05D"/>
      </a:accent6>
      <a:hlink>
        <a:srgbClr val="9454C3"/>
      </a:hlink>
      <a:folHlink>
        <a:srgbClr val="3EBBF0"/>
      </a:folHlink>
    </a:clrScheme>
    <a:fontScheme name="Personnalisé 1">
      <a:majorFont>
        <a:latin typeface="Trebuchet MS"/>
        <a:ea typeface=""/>
        <a:cs typeface=""/>
      </a:majorFont>
      <a:minorFont>
        <a:latin typeface="Arial"/>
        <a:ea typeface=""/>
        <a:cs typeface=""/>
      </a:minorFont>
    </a:fontScheme>
    <a:fmtScheme name="Urbai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>
        <a:solidFill>
          <a:schemeClr val="tx2">
            <a:lumMod val="95000"/>
            <a:lumOff val="5000"/>
          </a:schemeClr>
        </a:solidFill>
        <a:ln>
          <a:noFill/>
        </a:ln>
      </a:spPr>
      <a:bodyPr rtlCol="0" anchor="ctr"/>
      <a:lstStyle>
        <a:defPPr algn="ctr">
          <a:defRPr dirty="0" smtClean="0">
            <a:latin typeface="Calibri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tx1"/>
          </a:solidFill>
          <a:bevel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accent1">
            <a:lumMod val="75000"/>
            <a:alpha val="35000"/>
          </a:schemeClr>
        </a:solidFill>
        <a:ln w="15875">
          <a:solidFill>
            <a:schemeClr val="tx1">
              <a:lumMod val="50000"/>
              <a:lumOff val="50000"/>
            </a:schemeClr>
          </a:solidFill>
        </a:ln>
        <a:effectLst/>
      </a:spPr>
      <a:bodyPr wrap="square" lIns="0" tIns="0" rIns="180000" bIns="36000" rtlCol="0" anchor="ctr" anchorCtr="0">
        <a:spAutoFit/>
      </a:bodyPr>
      <a:lstStyle>
        <a:defPPr marL="365760" marR="0" indent="-256032" algn="ctr" defTabSz="914400" rtl="0" eaLnBrk="1" fontAlgn="auto" latinLnBrk="0" hangingPunct="1">
          <a:lnSpc>
            <a:spcPct val="100000"/>
          </a:lnSpc>
          <a:spcBef>
            <a:spcPts val="300"/>
          </a:spcBef>
          <a:spcAft>
            <a:spcPts val="0"/>
          </a:spcAft>
          <a:buClr>
            <a:schemeClr val="accent3"/>
          </a:buClr>
          <a:buSzTx/>
          <a:buFont typeface="Georgia"/>
          <a:buNone/>
          <a:tabLst/>
          <a:defRPr kumimoji="0" sz="2200" b="0" i="0" u="none" strike="noStrike" kern="1200" cap="none" spc="60" normalizeH="0" baseline="0" noProof="0" dirty="0" smtClean="0">
            <a:ln>
              <a:noFill/>
            </a:ln>
            <a:effectLst/>
            <a:uLnTx/>
            <a:uFillTx/>
            <a:latin typeface="Corbel" pitchFamily="34" charset="0"/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RINGMeeting_slides.potx" id="{C7150E56-42C9-4241-AC02-EDF55BDC1C64}" vid="{F51957E5-7DD3-428F-8935-5549C96773C0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E2C641D63AAEB479C875906D47D0865" ma:contentTypeVersion="10" ma:contentTypeDescription="Crée un document." ma:contentTypeScope="" ma:versionID="38398b4b57705bcd077854865bb2da30">
  <xsd:schema xmlns:xsd="http://www.w3.org/2001/XMLSchema" xmlns:xs="http://www.w3.org/2001/XMLSchema" xmlns:p="http://schemas.microsoft.com/office/2006/metadata/properties" xmlns:ns2="7cd0a2e4-f300-47b4-9e62-47e720d2debb" targetNamespace="http://schemas.microsoft.com/office/2006/metadata/properties" ma:root="true" ma:fieldsID="81cea6754ca16b88ee216e3e9fd3fe98" ns2:_="">
    <xsd:import namespace="7cd0a2e4-f300-47b4-9e62-47e720d2deb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d0a2e4-f300-47b4-9e62-47e720d2de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77665C3-0589-4384-ABA1-2DAB007100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cd0a2e4-f300-47b4-9e62-47e720d2deb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701A92-D7CB-4F27-A906-5C6A2BD8B3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4032153-B122-4F28-BCF3-F64A933B14AB}">
  <ds:schemaRefs>
    <ds:schemaRef ds:uri="http://schemas.microsoft.com/office/2006/metadata/properties"/>
    <ds:schemaRef ds:uri="http://schemas.microsoft.com/office/infopath/2007/PartnerControls"/>
    <ds:schemaRef ds:uri="http://purl.org/dc/dcmitype/"/>
    <ds:schemaRef ds:uri="7cd0a2e4-f300-47b4-9e62-47e720d2debb"/>
    <ds:schemaRef ds:uri="http://schemas.microsoft.com/office/2006/documentManagement/types"/>
    <ds:schemaRef ds:uri="http://purl.org/dc/elements/1.1/"/>
    <ds:schemaRef ds:uri="http://www.w3.org/XML/1998/namespace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RINGMeeting_slides</Template>
  <TotalTime>8085</TotalTime>
  <Words>285</Words>
  <Application>Microsoft Office PowerPoint</Application>
  <PresentationFormat>Grand écran</PresentationFormat>
  <Paragraphs>78</Paragraphs>
  <Slides>10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21" baseType="lpstr">
      <vt:lpstr>Arial</vt:lpstr>
      <vt:lpstr>Calibri</vt:lpstr>
      <vt:lpstr>Calisto MT</vt:lpstr>
      <vt:lpstr>Corbel</vt:lpstr>
      <vt:lpstr>DejaVu Sans</vt:lpstr>
      <vt:lpstr>Georgia</vt:lpstr>
      <vt:lpstr>Times New Roman</vt:lpstr>
      <vt:lpstr>Trebuchet MS</vt:lpstr>
      <vt:lpstr>Wingdings</vt:lpstr>
      <vt:lpstr>Wingdings 2</vt:lpstr>
      <vt:lpstr>gogo</vt:lpstr>
      <vt:lpstr>Discrete karst network simulations: Application to the Barrois limestones</vt:lpstr>
      <vt:lpstr>Karst network diversity</vt:lpstr>
      <vt:lpstr>Présentation PowerPoint</vt:lpstr>
      <vt:lpstr>Présentation PowerPoint</vt:lpstr>
      <vt:lpstr>Some results</vt:lpstr>
      <vt:lpstr>Conclusion</vt:lpstr>
      <vt:lpstr>Présentation PowerPoint</vt:lpstr>
      <vt:lpstr>Vadose zone : different contexts</vt:lpstr>
      <vt:lpstr>Vadose zone : different contexts</vt:lpstr>
      <vt:lpstr>Présentation PowerPoint</vt:lpstr>
    </vt:vector>
  </TitlesOfParts>
  <Company>GeoRessources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Discrete karst network simulation: Application to the Barrois limestones</dc:title>
  <dc:creator>Augustin Gouy</dc:creator>
  <cp:lastModifiedBy>Augustin Gouy</cp:lastModifiedBy>
  <cp:revision>653</cp:revision>
  <dcterms:created xsi:type="dcterms:W3CDTF">2022-06-07T08:32:51Z</dcterms:created>
  <dcterms:modified xsi:type="dcterms:W3CDTF">2023-05-26T08:49:28Z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0x010100EE2C641D63AAEB479C875906D47D0865</vt:lpwstr>
  </property>
</Properties>
</file>