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08" r:id="rId1"/>
  </p:sldMasterIdLst>
  <p:notesMasterIdLst>
    <p:notesMasterId r:id="rId25"/>
  </p:notesMasterIdLst>
  <p:sldIdLst>
    <p:sldId id="256" r:id="rId2"/>
    <p:sldId id="268" r:id="rId3"/>
    <p:sldId id="273" r:id="rId4"/>
    <p:sldId id="279" r:id="rId5"/>
    <p:sldId id="281" r:id="rId6"/>
    <p:sldId id="285" r:id="rId7"/>
    <p:sldId id="288" r:id="rId8"/>
    <p:sldId id="291" r:id="rId9"/>
    <p:sldId id="290" r:id="rId10"/>
    <p:sldId id="283" r:id="rId11"/>
    <p:sldId id="286" r:id="rId12"/>
    <p:sldId id="284" r:id="rId13"/>
    <p:sldId id="265" r:id="rId14"/>
    <p:sldId id="259" r:id="rId15"/>
    <p:sldId id="261" r:id="rId16"/>
    <p:sldId id="262" r:id="rId17"/>
    <p:sldId id="264" r:id="rId18"/>
    <p:sldId id="263" r:id="rId19"/>
    <p:sldId id="270" r:id="rId20"/>
    <p:sldId id="280" r:id="rId21"/>
    <p:sldId id="282" r:id="rId22"/>
    <p:sldId id="271" r:id="rId23"/>
    <p:sldId id="287" r:id="rId2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F7ED"/>
    <a:srgbClr val="F6E0B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559" autoAdjust="0"/>
    <p:restoredTop sz="94660"/>
  </p:normalViewPr>
  <p:slideViewPr>
    <p:cSldViewPr snapToGrid="0">
      <p:cViewPr varScale="1">
        <p:scale>
          <a:sx n="78" d="100"/>
          <a:sy n="78" d="100"/>
        </p:scale>
        <p:origin x="1128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oleObject" Target="file:///C:\Lucas\UM\M2\Stage\data\Fracturation%20(issu%20Deville2013)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vert="horz"/>
          <a:lstStyle/>
          <a:p>
            <a:pPr>
              <a:defRPr/>
            </a:pPr>
            <a:r>
              <a:rPr lang="fr-FR" sz="2400" dirty="0"/>
              <a:t>Azimuts pondérés par la longueur</a:t>
            </a:r>
          </a:p>
        </c:rich>
      </c:tx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col"/>
        <c:grouping val="clustered"/>
        <c:varyColors val="0"/>
        <c:ser>
          <c:idx val="1"/>
          <c:order val="0"/>
          <c:spPr>
            <a:solidFill>
              <a:srgbClr val="BDEAF5"/>
            </a:solidFill>
          </c:spPr>
          <c:invertIfNegative val="0"/>
          <c:cat>
            <c:strRef>
              <c:f>Calculs!$A$3:$A$14</c:f>
              <c:strCache>
                <c:ptCount val="12"/>
                <c:pt idx="0">
                  <c:v>0-15</c:v>
                </c:pt>
                <c:pt idx="1">
                  <c:v>15-30</c:v>
                </c:pt>
                <c:pt idx="2">
                  <c:v>30-45</c:v>
                </c:pt>
                <c:pt idx="3">
                  <c:v>45-60</c:v>
                </c:pt>
                <c:pt idx="4">
                  <c:v>60-75</c:v>
                </c:pt>
                <c:pt idx="5">
                  <c:v>75-90</c:v>
                </c:pt>
                <c:pt idx="6">
                  <c:v>90-105</c:v>
                </c:pt>
                <c:pt idx="7">
                  <c:v>105-120</c:v>
                </c:pt>
                <c:pt idx="8">
                  <c:v>120-135</c:v>
                </c:pt>
                <c:pt idx="9">
                  <c:v>135-150</c:v>
                </c:pt>
                <c:pt idx="10">
                  <c:v>150-165</c:v>
                </c:pt>
                <c:pt idx="11">
                  <c:v>165-180</c:v>
                </c:pt>
              </c:strCache>
            </c:strRef>
          </c:cat>
          <c:val>
            <c:numRef>
              <c:f>Calculs!$M$3:$M$14</c:f>
              <c:numCache>
                <c:formatCode>General</c:formatCode>
                <c:ptCount val="12"/>
                <c:pt idx="0">
                  <c:v>16.848892813702783</c:v>
                </c:pt>
                <c:pt idx="1">
                  <c:v>5.9094367706927482</c:v>
                </c:pt>
                <c:pt idx="2">
                  <c:v>3.6576303380708803</c:v>
                </c:pt>
                <c:pt idx="3">
                  <c:v>1.7796068891591825</c:v>
                </c:pt>
                <c:pt idx="4">
                  <c:v>1.9822161498686481</c:v>
                </c:pt>
                <c:pt idx="5">
                  <c:v>0.84870397831725464</c:v>
                </c:pt>
                <c:pt idx="6">
                  <c:v>2.2287018678041224</c:v>
                </c:pt>
                <c:pt idx="7">
                  <c:v>3.2366940477975685</c:v>
                </c:pt>
                <c:pt idx="8">
                  <c:v>4.9266041288301654</c:v>
                </c:pt>
                <c:pt idx="9">
                  <c:v>8.529083426362531</c:v>
                </c:pt>
                <c:pt idx="10">
                  <c:v>7.4065125992080025</c:v>
                </c:pt>
                <c:pt idx="11">
                  <c:v>42.645916990186109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903-4D9D-91C9-B7AC294BAC77}"/>
            </c:ext>
          </c:extLst>
        </c:ser>
        <c:ser>
          <c:idx val="0"/>
          <c:order val="1"/>
          <c:spPr>
            <a:solidFill>
              <a:srgbClr val="F2F874"/>
            </a:solidFill>
            <a:ln>
              <a:noFill/>
            </a:ln>
            <a:effectLst/>
          </c:spPr>
          <c:invertIfNegative val="0"/>
          <c:cat>
            <c:strRef>
              <c:f>Calculs!$A$3:$A$14</c:f>
              <c:strCache>
                <c:ptCount val="12"/>
                <c:pt idx="0">
                  <c:v>0-15</c:v>
                </c:pt>
                <c:pt idx="1">
                  <c:v>15-30</c:v>
                </c:pt>
                <c:pt idx="2">
                  <c:v>30-45</c:v>
                </c:pt>
                <c:pt idx="3">
                  <c:v>45-60</c:v>
                </c:pt>
                <c:pt idx="4">
                  <c:v>60-75</c:v>
                </c:pt>
                <c:pt idx="5">
                  <c:v>75-90</c:v>
                </c:pt>
                <c:pt idx="6">
                  <c:v>90-105</c:v>
                </c:pt>
                <c:pt idx="7">
                  <c:v>105-120</c:v>
                </c:pt>
                <c:pt idx="8">
                  <c:v>120-135</c:v>
                </c:pt>
                <c:pt idx="9">
                  <c:v>135-150</c:v>
                </c:pt>
                <c:pt idx="10">
                  <c:v>150-165</c:v>
                </c:pt>
                <c:pt idx="11">
                  <c:v>165-180</c:v>
                </c:pt>
              </c:strCache>
            </c:strRef>
          </c:cat>
          <c:val>
            <c:numRef>
              <c:f>Calculs!$S$3:$S$14</c:f>
              <c:numCache>
                <c:formatCode>General</c:formatCode>
                <c:ptCount val="12"/>
                <c:pt idx="0">
                  <c:v>11.302576563430341</c:v>
                </c:pt>
                <c:pt idx="1">
                  <c:v>5.1987096685917544</c:v>
                </c:pt>
                <c:pt idx="2">
                  <c:v>4.6247193327292102</c:v>
                </c:pt>
                <c:pt idx="3">
                  <c:v>5.0641078381858735</c:v>
                </c:pt>
                <c:pt idx="4">
                  <c:v>2.8656802855040717</c:v>
                </c:pt>
                <c:pt idx="5">
                  <c:v>2.6876157777908865</c:v>
                </c:pt>
                <c:pt idx="6">
                  <c:v>4.9063402342157465</c:v>
                </c:pt>
                <c:pt idx="7">
                  <c:v>12.646061451518461</c:v>
                </c:pt>
                <c:pt idx="8">
                  <c:v>12.924627465851401</c:v>
                </c:pt>
                <c:pt idx="9">
                  <c:v>14.281916552297789</c:v>
                </c:pt>
                <c:pt idx="10">
                  <c:v>10.532376857635043</c:v>
                </c:pt>
                <c:pt idx="11">
                  <c:v>12.96526797224942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903-4D9D-91C9-B7AC294BAC7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482440272"/>
        <c:axId val="479496704"/>
      </c:barChart>
      <c:catAx>
        <c:axId val="482440272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fr-FR"/>
                  <a:t>Azimuts</a:t>
                </a:r>
              </a:p>
            </c:rich>
          </c:tx>
          <c:overlay val="0"/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vert="horz"/>
          <a:lstStyle/>
          <a:p>
            <a:pPr>
              <a:defRPr/>
            </a:pPr>
            <a:endParaRPr lang="fr-FR"/>
          </a:p>
        </c:txPr>
        <c:crossAx val="479496704"/>
        <c:crosses val="autoZero"/>
        <c:auto val="1"/>
        <c:lblAlgn val="ctr"/>
        <c:lblOffset val="100"/>
        <c:noMultiLvlLbl val="0"/>
      </c:catAx>
      <c:valAx>
        <c:axId val="47949670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/>
              <a:lstStyle/>
              <a:p>
                <a:pPr>
                  <a:defRPr/>
                </a:pPr>
                <a:r>
                  <a:rPr lang="fr-FR"/>
                  <a:t>Proportion (%)</a:t>
                </a:r>
              </a:p>
            </c:rich>
          </c:tx>
          <c:layout>
            <c:manualLayout>
              <c:xMode val="edge"/>
              <c:yMode val="edge"/>
              <c:x val="1.7499998851706111E-2"/>
              <c:y val="0.2595966269647858"/>
            </c:manualLayout>
          </c:layout>
          <c:overlay val="0"/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vert="horz"/>
          <a:lstStyle/>
          <a:p>
            <a:pPr>
              <a:defRPr/>
            </a:pPr>
            <a:endParaRPr lang="fr-FR"/>
          </a:p>
        </c:txPr>
        <c:crossAx val="482440272"/>
        <c:crosses val="autoZero"/>
        <c:crossBetween val="between"/>
      </c:valAx>
    </c:plotArea>
    <c:plotVisOnly val="1"/>
    <c:dispBlanksAs val="gap"/>
    <c:showDLblsOverMax val="0"/>
    <c:extLst/>
  </c:chart>
  <c:spPr>
    <a:solidFill>
      <a:schemeClr val="lt1"/>
    </a:solidFill>
    <a:ln w="19050" cap="rnd" cmpd="sng" algn="ctr">
      <a:noFill/>
      <a:prstDash val="solid"/>
    </a:ln>
    <a:effectLst/>
  </c:spPr>
  <c:txPr>
    <a:bodyPr/>
    <a:lstStyle/>
    <a:p>
      <a:pPr>
        <a:defRPr>
          <a:solidFill>
            <a:schemeClr val="dk1"/>
          </a:solidFill>
          <a:latin typeface="+mn-lt"/>
          <a:ea typeface="+mn-ea"/>
          <a:cs typeface="+mn-cs"/>
        </a:defRPr>
      </a:pPr>
      <a:endParaRPr lang="fr-FR"/>
    </a:p>
  </c:txPr>
  <c:externalData r:id="rId1">
    <c:autoUpdate val="0"/>
  </c:externalData>
  <c:userShapes r:id="rId2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0.67433</cdr:x>
      <cdr:y>0.18796</cdr:y>
    </cdr:from>
    <cdr:to>
      <cdr:x>0.7388</cdr:x>
      <cdr:y>0.18796</cdr:y>
    </cdr:to>
    <cdr:cxnSp macro="">
      <cdr:nvCxnSpPr>
        <cdr:cNvPr id="2" name="Connecteur droit 1">
          <a:extLst xmlns:a="http://schemas.openxmlformats.org/drawingml/2006/main">
            <a:ext uri="{FF2B5EF4-FFF2-40B4-BE49-F238E27FC236}">
              <a16:creationId xmlns:a16="http://schemas.microsoft.com/office/drawing/2014/main" id="{FB5BC9DB-8DF6-E6BB-A76C-7CDBD3351973}"/>
            </a:ext>
          </a:extLst>
        </cdr:cNvPr>
        <cdr:cNvCxnSpPr/>
      </cdr:nvCxnSpPr>
      <cdr:spPr>
        <a:xfrm xmlns:a="http://schemas.openxmlformats.org/drawingml/2006/main">
          <a:off x="5753266" y="779790"/>
          <a:ext cx="550063" cy="0"/>
        </a:xfrm>
        <a:prstGeom xmlns:a="http://schemas.openxmlformats.org/drawingml/2006/main" prst="line">
          <a:avLst/>
        </a:prstGeom>
        <a:ln xmlns:a="http://schemas.openxmlformats.org/drawingml/2006/main" w="127000">
          <a:solidFill>
            <a:srgbClr val="F2F874"/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0.75858</cdr:x>
      <cdr:y>0.14064</cdr:y>
    </cdr:from>
    <cdr:to>
      <cdr:x>0.95266</cdr:x>
      <cdr:y>0.25012</cdr:y>
    </cdr:to>
    <cdr:sp macro="" textlink="">
      <cdr:nvSpPr>
        <cdr:cNvPr id="3" name="ZoneTexte 27"/>
        <cdr:cNvSpPr txBox="1"/>
      </cdr:nvSpPr>
      <cdr:spPr>
        <a:xfrm xmlns:a="http://schemas.openxmlformats.org/drawingml/2006/main">
          <a:off x="4358409" y="462510"/>
          <a:ext cx="1115060" cy="360045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noAutofit/>
        </a:bodyPr>
        <a:lstStyle xmlns:a="http://schemas.openxmlformats.org/drawingml/2006/main"/>
        <a:p xmlns:a="http://schemas.openxmlformats.org/drawingml/2006/main">
          <a:pPr>
            <a:lnSpc>
              <a:spcPct val="107000"/>
            </a:lnSpc>
            <a:spcAft>
              <a:spcPts val="800"/>
            </a:spcAft>
          </a:pPr>
          <a:r>
            <a:rPr lang="fr-FR" sz="2000" b="1" kern="1200" dirty="0">
              <a:solidFill>
                <a:srgbClr val="0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Fractures</a:t>
          </a:r>
          <a:endParaRPr lang="fr-FR" sz="1600" dirty="0">
            <a:effectLst/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cdr:txBody>
    </cdr:sp>
  </cdr:relSizeAnchor>
  <cdr:relSizeAnchor xmlns:cdr="http://schemas.openxmlformats.org/drawingml/2006/chartDrawing">
    <cdr:from>
      <cdr:x>0.75654</cdr:x>
      <cdr:y>0.21436</cdr:y>
    </cdr:from>
    <cdr:to>
      <cdr:x>0.91623</cdr:x>
      <cdr:y>0.32384</cdr:y>
    </cdr:to>
    <cdr:sp macro="" textlink="">
      <cdr:nvSpPr>
        <cdr:cNvPr id="4" name="ZoneTexte 27"/>
        <cdr:cNvSpPr txBox="1"/>
      </cdr:nvSpPr>
      <cdr:spPr>
        <a:xfrm xmlns:a="http://schemas.openxmlformats.org/drawingml/2006/main">
          <a:off x="6454693" y="889331"/>
          <a:ext cx="1362476" cy="454207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noAutofit/>
        </a:bodyPr>
        <a:lstStyle xmlns:a="http://schemas.openxmlformats.org/drawingml/2006/main"/>
        <a:p xmlns:a="http://schemas.openxmlformats.org/drawingml/2006/main">
          <a:pPr>
            <a:lnSpc>
              <a:spcPct val="107000"/>
            </a:lnSpc>
            <a:spcAft>
              <a:spcPts val="800"/>
            </a:spcAft>
          </a:pPr>
          <a:r>
            <a:rPr lang="fr-FR" sz="2000" b="1" kern="1200" dirty="0">
              <a:solidFill>
                <a:srgbClr val="0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Conduits</a:t>
          </a:r>
          <a:endParaRPr lang="fr-FR" sz="1100" dirty="0">
            <a:effectLst/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cdr:txBody>
    </cdr:sp>
  </cdr:relSizeAnchor>
  <cdr:relSizeAnchor xmlns:cdr="http://schemas.openxmlformats.org/drawingml/2006/chartDrawing">
    <cdr:from>
      <cdr:x>0.67433</cdr:x>
      <cdr:y>0.26834</cdr:y>
    </cdr:from>
    <cdr:to>
      <cdr:x>0.74237</cdr:x>
      <cdr:y>0.26834</cdr:y>
    </cdr:to>
    <cdr:cxnSp macro="">
      <cdr:nvCxnSpPr>
        <cdr:cNvPr id="5" name="Connecteur droit 4">
          <a:extLst xmlns:a="http://schemas.openxmlformats.org/drawingml/2006/main">
            <a:ext uri="{FF2B5EF4-FFF2-40B4-BE49-F238E27FC236}">
              <a16:creationId xmlns:a16="http://schemas.microsoft.com/office/drawing/2014/main" id="{C2C0A9CD-29FA-BD22-85CF-810ECAF93F20}"/>
            </a:ext>
          </a:extLst>
        </cdr:cNvPr>
        <cdr:cNvCxnSpPr/>
      </cdr:nvCxnSpPr>
      <cdr:spPr>
        <a:xfrm xmlns:a="http://schemas.openxmlformats.org/drawingml/2006/main">
          <a:off x="5753266" y="1113264"/>
          <a:ext cx="580543" cy="0"/>
        </a:xfrm>
        <a:prstGeom xmlns:a="http://schemas.openxmlformats.org/drawingml/2006/main" prst="line">
          <a:avLst/>
        </a:prstGeom>
        <a:ln xmlns:a="http://schemas.openxmlformats.org/drawingml/2006/main" w="127000">
          <a:solidFill>
            <a:srgbClr val="BDEAF5"/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83262A-E418-4B1A-91CD-C72D2D90F085}" type="datetimeFigureOut">
              <a:rPr lang="fr-FR" smtClean="0"/>
              <a:t>24/05/2023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2223A1B-08A2-42DF-A7EA-18DDA70B8C3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357966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fr-FR" sz="1200" dirty="0">
                <a:solidFill>
                  <a:schemeClr val="bg1"/>
                </a:solidFill>
                <a:latin typeface="+mn-lt"/>
              </a:rPr>
              <a:t>modèles = outils de gestion </a:t>
            </a:r>
            <a:r>
              <a:rPr lang="fr-FR" sz="1200" b="1" dirty="0">
                <a:solidFill>
                  <a:schemeClr val="bg1"/>
                </a:solidFill>
                <a:latin typeface="+mn-lt"/>
              </a:rPr>
              <a:t>quantitative</a:t>
            </a:r>
            <a:r>
              <a:rPr lang="fr-FR" sz="1200" dirty="0">
                <a:solidFill>
                  <a:schemeClr val="bg1"/>
                </a:solidFill>
                <a:latin typeface="+mn-lt"/>
              </a:rPr>
              <a:t> et </a:t>
            </a:r>
            <a:r>
              <a:rPr lang="fr-FR" sz="1200" b="1" dirty="0">
                <a:solidFill>
                  <a:schemeClr val="bg1"/>
                </a:solidFill>
                <a:latin typeface="+mn-lt"/>
              </a:rPr>
              <a:t>qualitative</a:t>
            </a:r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2223A1B-08A2-42DF-A7EA-18DDA70B8C31}" type="slidenum">
              <a:rPr lang="fr-FR" smtClean="0"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901125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Modèles globaux, modèles discrétisés (temporellement et spatialement).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2223A1B-08A2-42DF-A7EA-18DDA70B8C31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2641019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fr-FR" b="1" u="sng" dirty="0" err="1">
                <a:solidFill>
                  <a:schemeClr val="bg1"/>
                </a:solidFill>
                <a:latin typeface="+mn-lt"/>
              </a:rPr>
              <a:t>PyKasso</a:t>
            </a:r>
            <a:r>
              <a:rPr lang="fr-FR" b="1" u="sng" dirty="0">
                <a:solidFill>
                  <a:schemeClr val="bg1"/>
                </a:solidFill>
                <a:latin typeface="+mn-lt"/>
              </a:rPr>
              <a:t> : </a:t>
            </a:r>
          </a:p>
          <a:p>
            <a:pPr marL="0" indent="0">
              <a:buNone/>
            </a:pPr>
            <a:r>
              <a:rPr lang="fr-FR" b="1" dirty="0">
                <a:solidFill>
                  <a:schemeClr val="bg1"/>
                </a:solidFill>
                <a:latin typeface="+mn-lt"/>
              </a:rPr>
              <a:t>Conduit = chemin le plus court </a:t>
            </a:r>
            <a:r>
              <a:rPr lang="fr-FR" b="1" dirty="0" err="1">
                <a:solidFill>
                  <a:schemeClr val="bg1"/>
                </a:solidFill>
                <a:latin typeface="+mn-lt"/>
              </a:rPr>
              <a:t>inlet</a:t>
            </a:r>
            <a:r>
              <a:rPr lang="fr-FR" b="1" dirty="0">
                <a:solidFill>
                  <a:schemeClr val="bg1"/>
                </a:solidFill>
                <a:latin typeface="+mn-lt"/>
              </a:rPr>
              <a:t>/source</a:t>
            </a:r>
            <a:endParaRPr lang="fr-FR" u="sng" dirty="0">
              <a:solidFill>
                <a:schemeClr val="bg1"/>
              </a:solidFill>
              <a:latin typeface="+mn-lt"/>
              <a:sym typeface="Wingdings" panose="05000000000000000000" pitchFamily="2" charset="2"/>
            </a:endParaRPr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2223A1B-08A2-42DF-A7EA-18DDA70B8C31}" type="slidenum">
              <a:rPr lang="fr-FR" smtClean="0"/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502148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28BD97-9FB0-451A-8C06-E066EA0CC60F}" type="datetime1">
              <a:rPr lang="fr-FR" smtClean="0"/>
              <a:t>24/05/2023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6262B-C216-48E5-80FF-F956A533341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957344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 panoramiqu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A00817-B3C0-4647-BA4F-F32B1A0C30E6}" type="datetime1">
              <a:rPr lang="fr-FR" smtClean="0"/>
              <a:t>24/05/2023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6262B-C216-48E5-80FF-F956A533341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137177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re et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45CD77-2C5F-4BD1-9CA1-F76144EABD73}" type="datetime1">
              <a:rPr lang="fr-FR" smtClean="0"/>
              <a:t>24/05/2023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6262B-C216-48E5-80FF-F956A533341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91630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tion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fr-FR"/>
              <a:t>Cliquez pour modifier les styles du texte du masque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7CECF5-658A-4700-9891-B837E9CAEE73}" type="datetime1">
              <a:rPr lang="fr-FR" smtClean="0"/>
              <a:t>24/05/2023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6262B-C216-48E5-80FF-F956A5333418}" type="slidenum">
              <a:rPr lang="fr-FR" smtClean="0"/>
              <a:t>‹N°›</a:t>
            </a:fld>
            <a:endParaRPr lang="fr-FR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19094507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arte n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A7A83-265A-4F6B-9FC2-2753DF1C3E12}" type="datetime1">
              <a:rPr lang="fr-FR" smtClean="0"/>
              <a:t>24/05/2023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6262B-C216-48E5-80FF-F956A533341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9657281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 colon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B32E7B-B77A-4FCB-85AD-5D1FAE9F8A62}" type="datetime1">
              <a:rPr lang="fr-FR" smtClean="0"/>
              <a:t>24/05/2023</a:t>
            </a:fld>
            <a:endParaRPr lang="fr-FR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6262B-C216-48E5-80FF-F956A533341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4952418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 colonnes d’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5B9BEB-68DB-4484-940E-F407110CC1D8}" type="datetime1">
              <a:rPr lang="fr-FR" smtClean="0"/>
              <a:t>24/05/2023</a:t>
            </a:fld>
            <a:endParaRPr lang="fr-FR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6262B-C216-48E5-80FF-F956A533341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4212045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AD4D5E-8A17-4F95-9C42-3305A60F8F78}" type="datetime1">
              <a:rPr lang="fr-FR" smtClean="0"/>
              <a:t>24/05/2023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6262B-C216-48E5-80FF-F956A533341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1003043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B5EFFD-51C6-406F-8762-9989106552A1}" type="datetime1">
              <a:rPr lang="fr-FR" smtClean="0"/>
              <a:t>24/05/2023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6262B-C216-48E5-80FF-F956A533341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987469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DFCB89-A49B-4EB1-B13C-711F83F8DC62}" type="datetime1">
              <a:rPr lang="fr-FR" smtClean="0"/>
              <a:t>24/05/2023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6262B-C216-48E5-80FF-F956A533341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122651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D87339-B3D1-4B71-9890-10BF2F51D778}" type="datetime1">
              <a:rPr lang="fr-FR" smtClean="0"/>
              <a:t>24/05/2023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6262B-C216-48E5-80FF-F956A533341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341921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68F0B6-0552-428F-96C8-F0E659B7193B}" type="datetime1">
              <a:rPr lang="fr-FR" smtClean="0"/>
              <a:t>24/05/2023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6262B-C216-48E5-80FF-F956A533341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589688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D136FD-C2D3-41BF-8D32-FCE19269767A}" type="datetime1">
              <a:rPr lang="fr-FR" smtClean="0"/>
              <a:t>24/05/2023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6262B-C216-48E5-80FF-F956A533341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319728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8ECA1-D501-4044-91E5-5CBCABCE62BB}" type="datetime1">
              <a:rPr lang="fr-FR" smtClean="0"/>
              <a:t>24/05/2023</a:t>
            </a:fld>
            <a:endParaRPr lang="fr-FR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6262B-C216-48E5-80FF-F956A533341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120708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57294-D102-486D-90B2-7610DF1303A7}" type="datetime1">
              <a:rPr lang="fr-FR" smtClean="0"/>
              <a:t>24/05/2023</a:t>
            </a:fld>
            <a:endParaRPr lang="fr-FR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6262B-C216-48E5-80FF-F956A533341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025753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5E20D4-7FBF-4D57-98B0-14B6811B9962}" type="datetime1">
              <a:rPr lang="fr-FR" smtClean="0"/>
              <a:t>24/05/2023</a:t>
            </a:fld>
            <a:endParaRPr lang="fr-FR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6262B-C216-48E5-80FF-F956A533341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643888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CCACB8-D3E5-4656-B77B-6F1BE62EDCD2}" type="datetime1">
              <a:rPr lang="fr-FR" smtClean="0"/>
              <a:t>24/05/2023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6262B-C216-48E5-80FF-F956A533341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133416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100000">
              <a:schemeClr val="tx1">
                <a:lumMod val="95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32E83FEF-E704-4E2C-8121-D2FBC00B3366}" type="datetime1">
              <a:rPr lang="fr-FR" smtClean="0"/>
              <a:t>24/05/2023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56262B-C216-48E5-80FF-F956A533341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3743360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  <p:sldLayoutId id="2147483720" r:id="rId12"/>
    <p:sldLayoutId id="2147483721" r:id="rId13"/>
    <p:sldLayoutId id="2147483722" r:id="rId14"/>
    <p:sldLayoutId id="2147483723" r:id="rId15"/>
    <p:sldLayoutId id="2147483724" r:id="rId16"/>
    <p:sldLayoutId id="2147483725" r:id="rId17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7" Type="http://schemas.openxmlformats.org/officeDocument/2006/relationships/image" Target="../media/image26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7" Type="http://schemas.openxmlformats.org/officeDocument/2006/relationships/image" Target="../media/image26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doi.org/10.3406/karst.2001.2482" TargetMode="External"/><Relationship Id="rId2" Type="http://schemas.openxmlformats.org/officeDocument/2006/relationships/hyperlink" Target="https://doi.org/10.1016/j.jhydrol.2011.11.032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doi.org/10.5194/gmd-12-1-2019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doi.org/10.3406/karst.2001.2482" TargetMode="External"/><Relationship Id="rId2" Type="http://schemas.openxmlformats.org/officeDocument/2006/relationships/hyperlink" Target="https://doi.org/10.1016/j.jhydrol.2011.11.032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doi.org/10.5194/gmd-12-1-2019" TargetMode="Externa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https://doi.org/10.1007/s10040-022-02464-x" TargetMode="Externa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hyperlink" Target="https://doi.org/10.5201/ipol.2019.227" TargetMode="Externa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departs-voyages-solidaires.com/voyage-larzac.php" TargetMode="External"/><Relationship Id="rId2" Type="http://schemas.openxmlformats.org/officeDocument/2006/relationships/hyperlink" Target="https://doi.org/10.1016/S0022-1694(03)00064-7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github.com/randlab/pyKasso/blob/master/notebooks/pyKasso_complex_example.ipynb" TargetMode="External"/><Relationship Id="rId4" Type="http://schemas.openxmlformats.org/officeDocument/2006/relationships/hyperlink" Target="https://speleo-canyon-ariege.com/bivouac-speleo-au-bufo-fret/topo-copie/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FFF">
            <a:shade val="85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EBC73877-CCE3-E909-938D-C3157BFEB080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50000"/>
          </a:blip>
          <a:stretch>
            <a:fillRect/>
          </a:stretch>
        </p:blipFill>
        <p:spPr>
          <a:xfrm>
            <a:off x="0" y="-2912"/>
            <a:ext cx="12284680" cy="6005913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34327E34-1CFD-1356-E123-F123F66911C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360640" y="725987"/>
            <a:ext cx="8432663" cy="1113985"/>
          </a:xfrm>
        </p:spPr>
        <p:txBody>
          <a:bodyPr/>
          <a:lstStyle/>
          <a:p>
            <a:pPr algn="ctr"/>
            <a:r>
              <a:rPr lang="fr-FR" sz="4000" b="1" u="sng" dirty="0">
                <a:solidFill>
                  <a:schemeClr val="bg1"/>
                </a:solidFill>
              </a:rPr>
              <a:t>Simulation des réseaux de conduits karstiques par approche stochastique</a:t>
            </a:r>
            <a:br>
              <a:rPr lang="fr-FR" sz="4000" b="1" u="sng" dirty="0">
                <a:solidFill>
                  <a:schemeClr val="bg1"/>
                </a:solidFill>
              </a:rPr>
            </a:br>
            <a:r>
              <a:rPr lang="fr-FR" sz="3200" b="1" dirty="0">
                <a:solidFill>
                  <a:schemeClr val="bg1"/>
                </a:solidFill>
              </a:rPr>
              <a:t>Aquifère du Durzon </a:t>
            </a:r>
            <a:endParaRPr lang="fr-FR" sz="5400" b="1" dirty="0">
              <a:solidFill>
                <a:schemeClr val="bg1"/>
              </a:solidFill>
            </a:endParaRPr>
          </a:p>
        </p:txBody>
      </p:sp>
      <p:sp>
        <p:nvSpPr>
          <p:cNvPr id="8" name="Titre 1">
            <a:extLst>
              <a:ext uri="{FF2B5EF4-FFF2-40B4-BE49-F238E27FC236}">
                <a16:creationId xmlns:a16="http://schemas.microsoft.com/office/drawing/2014/main" id="{4C38197D-9C57-96B8-D569-75C63D4EEBA9}"/>
              </a:ext>
            </a:extLst>
          </p:cNvPr>
          <p:cNvSpPr txBox="1">
            <a:spLocks/>
          </p:cNvSpPr>
          <p:nvPr/>
        </p:nvSpPr>
        <p:spPr>
          <a:xfrm>
            <a:off x="8787761" y="3777539"/>
            <a:ext cx="4183266" cy="90668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7200" b="0" i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fr-FR" sz="1800" b="1" dirty="0">
                <a:solidFill>
                  <a:schemeClr val="bg1"/>
                </a:solidFill>
              </a:rPr>
              <a:t>JURAIN Lucas</a:t>
            </a:r>
          </a:p>
          <a:p>
            <a:pPr algn="ctr"/>
            <a:r>
              <a:rPr lang="fr-FR" sz="1800" b="1" dirty="0">
                <a:solidFill>
                  <a:schemeClr val="bg1"/>
                </a:solidFill>
              </a:rPr>
              <a:t>M2 Eau-Ressource</a:t>
            </a:r>
          </a:p>
          <a:p>
            <a:pPr algn="ctr"/>
            <a:r>
              <a:rPr lang="fr-FR" sz="1800" b="1" dirty="0">
                <a:solidFill>
                  <a:schemeClr val="bg1"/>
                </a:solidFill>
              </a:rPr>
              <a:t>Université de Montpellier</a:t>
            </a:r>
            <a:endParaRPr lang="fr-FR" sz="2000" b="1" dirty="0">
              <a:solidFill>
                <a:schemeClr val="bg1"/>
              </a:solidFill>
            </a:endParaRP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CCB75A16-9F1C-F488-49D3-8881E3B3072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-2337"/>
          <a:stretch/>
        </p:blipFill>
        <p:spPr bwMode="auto">
          <a:xfrm>
            <a:off x="1915867" y="3919868"/>
            <a:ext cx="1744517" cy="196568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3" name="Image 12" descr="Une image contenant lampe&#10;&#10;Description générée automatiquement">
            <a:extLst>
              <a:ext uri="{FF2B5EF4-FFF2-40B4-BE49-F238E27FC236}">
                <a16:creationId xmlns:a16="http://schemas.microsoft.com/office/drawing/2014/main" id="{6337DA68-C170-4AB0-AA06-5ED8E78D7E2A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479" t="26406" r="40087" b="23376"/>
          <a:stretch/>
        </p:blipFill>
        <p:spPr bwMode="auto">
          <a:xfrm>
            <a:off x="7407113" y="3914802"/>
            <a:ext cx="1452408" cy="211307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5" name="Image 14" descr="Une image contenant texte&#10;&#10;Description générée automatiquement">
            <a:extLst>
              <a:ext uri="{FF2B5EF4-FFF2-40B4-BE49-F238E27FC236}">
                <a16:creationId xmlns:a16="http://schemas.microsoft.com/office/drawing/2014/main" id="{D823D525-9FB0-0B3A-60A7-058E6A38E2FF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642"/>
          <a:stretch/>
        </p:blipFill>
        <p:spPr>
          <a:xfrm>
            <a:off x="125601" y="4080594"/>
            <a:ext cx="1606079" cy="1644232"/>
          </a:xfrm>
          <a:prstGeom prst="rect">
            <a:avLst/>
          </a:prstGeom>
        </p:spPr>
      </p:pic>
      <p:pic>
        <p:nvPicPr>
          <p:cNvPr id="17" name="Image 16">
            <a:extLst>
              <a:ext uri="{FF2B5EF4-FFF2-40B4-BE49-F238E27FC236}">
                <a16:creationId xmlns:a16="http://schemas.microsoft.com/office/drawing/2014/main" id="{F1187C9C-FE62-8578-89C7-3626CB74993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3075" y="4158755"/>
            <a:ext cx="3359783" cy="1292878"/>
          </a:xfrm>
          <a:prstGeom prst="rect">
            <a:avLst/>
          </a:prstGeom>
        </p:spPr>
      </p:pic>
      <p:sp>
        <p:nvSpPr>
          <p:cNvPr id="18" name="Titre 1">
            <a:extLst>
              <a:ext uri="{FF2B5EF4-FFF2-40B4-BE49-F238E27FC236}">
                <a16:creationId xmlns:a16="http://schemas.microsoft.com/office/drawing/2014/main" id="{18579420-36E0-BF11-DCE5-8F41AC28415F}"/>
              </a:ext>
            </a:extLst>
          </p:cNvPr>
          <p:cNvSpPr txBox="1">
            <a:spLocks/>
          </p:cNvSpPr>
          <p:nvPr/>
        </p:nvSpPr>
        <p:spPr>
          <a:xfrm>
            <a:off x="152008" y="1696936"/>
            <a:ext cx="3784921" cy="18827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7200" b="0" i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fr-FR" sz="2400" b="1" dirty="0">
                <a:solidFill>
                  <a:schemeClr val="bg1"/>
                </a:solidFill>
              </a:rPr>
              <a:t>Encadrement : </a:t>
            </a:r>
          </a:p>
          <a:p>
            <a:r>
              <a:rPr lang="fr-FR" sz="2400" b="1" dirty="0">
                <a:solidFill>
                  <a:schemeClr val="bg1"/>
                </a:solidFill>
              </a:rPr>
              <a:t>Yohann COUSQUER (HSM)</a:t>
            </a:r>
          </a:p>
          <a:p>
            <a:r>
              <a:rPr lang="fr-FR" sz="2400" b="1" dirty="0">
                <a:solidFill>
                  <a:schemeClr val="bg1"/>
                </a:solidFill>
              </a:rPr>
              <a:t>Cédric CHAMPOLLION (GM)</a:t>
            </a:r>
          </a:p>
          <a:p>
            <a:r>
              <a:rPr lang="fr-FR" sz="2400" b="1" dirty="0">
                <a:solidFill>
                  <a:schemeClr val="bg1"/>
                </a:solidFill>
              </a:rPr>
              <a:t>Delphine ROUBINET (GM)</a:t>
            </a:r>
          </a:p>
          <a:p>
            <a:r>
              <a:rPr lang="fr-FR" sz="2400" b="1" dirty="0">
                <a:solidFill>
                  <a:schemeClr val="bg1"/>
                </a:solidFill>
              </a:rPr>
              <a:t>Phillipe VERNANT (GM)</a:t>
            </a:r>
            <a:endParaRPr lang="fr-FR" sz="2800" b="1" dirty="0">
              <a:solidFill>
                <a:schemeClr val="bg1"/>
              </a:solidFill>
            </a:endParaRPr>
          </a:p>
        </p:txBody>
      </p:sp>
      <p:sp>
        <p:nvSpPr>
          <p:cNvPr id="4" name="Zone de texte 19">
            <a:extLst>
              <a:ext uri="{FF2B5EF4-FFF2-40B4-BE49-F238E27FC236}">
                <a16:creationId xmlns:a16="http://schemas.microsoft.com/office/drawing/2014/main" id="{08C0B1DD-D48F-901B-EFB3-8838A08D7D6C}"/>
              </a:ext>
            </a:extLst>
          </p:cNvPr>
          <p:cNvSpPr/>
          <p:nvPr/>
        </p:nvSpPr>
        <p:spPr>
          <a:xfrm>
            <a:off x="21050" y="6056964"/>
            <a:ext cx="9194070" cy="749983"/>
          </a:xfrm>
          <a:prstGeom prst="rect">
            <a:avLst/>
          </a:prstGeom>
          <a:noFill/>
          <a:ln w="635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t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600" b="1" i="1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Calibri" panose="020F0502020204030204" pitchFamily="34" charset="0"/>
              </a:rPr>
              <a:t>Fig</a:t>
            </a:r>
            <a:r>
              <a:rPr lang="fr-FR" sz="1600" b="1" i="1" dirty="0">
                <a:solidFill>
                  <a:srgbClr val="000000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. 1 : </a:t>
            </a:r>
            <a:r>
              <a:rPr lang="fr-FR" sz="1600" b="1" i="1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Calibri" panose="020F0502020204030204" pitchFamily="34" charset="0"/>
              </a:rPr>
              <a:t>Carte des karsts du bassin méditerranéen, issue du projet KARMA (</a:t>
            </a:r>
            <a:r>
              <a:rPr lang="en-US" sz="1600" b="1" i="1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Calibri" panose="020F0502020204030204" pitchFamily="34" charset="0"/>
              </a:rPr>
              <a:t>Karst Aquifer Resources availability and quality in the Mediterranean Area), </a:t>
            </a:r>
            <a:r>
              <a:rPr lang="en-US" sz="1600" b="1" i="1" dirty="0" err="1">
                <a:solidFill>
                  <a:srgbClr val="000000"/>
                </a:solidFill>
                <a:effectLst/>
                <a:ea typeface="Calibri" panose="020F0502020204030204" pitchFamily="34" charset="0"/>
                <a:cs typeface="Calibri" panose="020F0502020204030204" pitchFamily="34" charset="0"/>
              </a:rPr>
              <a:t>d’après</a:t>
            </a:r>
            <a:r>
              <a:rPr lang="en-US" sz="1600" b="1" i="1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600" b="1" i="1" dirty="0" err="1">
                <a:solidFill>
                  <a:srgbClr val="000000"/>
                </a:solidFill>
                <a:effectLst/>
                <a:ea typeface="Calibri" panose="020F0502020204030204" pitchFamily="34" charset="0"/>
                <a:cs typeface="Calibri" panose="020F0502020204030204" pitchFamily="34" charset="0"/>
              </a:rPr>
              <a:t>Xanke</a:t>
            </a:r>
            <a:r>
              <a:rPr lang="en-US" sz="1600" b="1" i="1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Calibri" panose="020F0502020204030204" pitchFamily="34" charset="0"/>
              </a:rPr>
              <a:t> et al., 2022.</a:t>
            </a:r>
            <a:endParaRPr lang="fr-FR" sz="2000" b="1" dirty="0">
              <a:effectLst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E298C62B-FBEC-6651-CFAA-D76D3A505D7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266558" y="4788400"/>
            <a:ext cx="3053491" cy="20271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291211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F75D281-CF79-6A51-1938-A397A3DC09D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6155" y="1362872"/>
            <a:ext cx="4284154" cy="42252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b="1" dirty="0">
                <a:solidFill>
                  <a:schemeClr val="bg1"/>
                </a:solidFill>
                <a:latin typeface="+mn-lt"/>
              </a:rPr>
              <a:t>1) Limites du BV</a:t>
            </a:r>
          </a:p>
        </p:txBody>
      </p:sp>
      <p:sp>
        <p:nvSpPr>
          <p:cNvPr id="10" name="Espace réservé du numéro de diapositive 9">
            <a:extLst>
              <a:ext uri="{FF2B5EF4-FFF2-40B4-BE49-F238E27FC236}">
                <a16:creationId xmlns:a16="http://schemas.microsoft.com/office/drawing/2014/main" id="{926ABA58-FAC6-BD5A-0EF0-EC2AA402BC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6262B-C216-48E5-80FF-F956A5333418}" type="slidenum">
              <a:rPr lang="fr-FR" smtClean="0"/>
              <a:t>10</a:t>
            </a:fld>
            <a:endParaRPr lang="fr-FR"/>
          </a:p>
        </p:txBody>
      </p:sp>
      <p:sp>
        <p:nvSpPr>
          <p:cNvPr id="7" name="Forme libre : forme 6">
            <a:extLst>
              <a:ext uri="{FF2B5EF4-FFF2-40B4-BE49-F238E27FC236}">
                <a16:creationId xmlns:a16="http://schemas.microsoft.com/office/drawing/2014/main" id="{8C457B12-E75F-7F6C-1044-172FAB109403}"/>
              </a:ext>
            </a:extLst>
          </p:cNvPr>
          <p:cNvSpPr/>
          <p:nvPr/>
        </p:nvSpPr>
        <p:spPr>
          <a:xfrm>
            <a:off x="10350095" y="1797163"/>
            <a:ext cx="1455420" cy="632460"/>
          </a:xfrm>
          <a:custGeom>
            <a:avLst/>
            <a:gdLst>
              <a:gd name="connsiteX0" fmla="*/ 0 w 1455420"/>
              <a:gd name="connsiteY0" fmla="*/ 411480 h 632460"/>
              <a:gd name="connsiteX1" fmla="*/ 0 w 1455420"/>
              <a:gd name="connsiteY1" fmla="*/ 0 h 632460"/>
              <a:gd name="connsiteX2" fmla="*/ 1455420 w 1455420"/>
              <a:gd name="connsiteY2" fmla="*/ 7620 h 632460"/>
              <a:gd name="connsiteX3" fmla="*/ 1440180 w 1455420"/>
              <a:gd name="connsiteY3" fmla="*/ 624840 h 632460"/>
              <a:gd name="connsiteX4" fmla="*/ 914400 w 1455420"/>
              <a:gd name="connsiteY4" fmla="*/ 632460 h 632460"/>
              <a:gd name="connsiteX5" fmla="*/ 678180 w 1455420"/>
              <a:gd name="connsiteY5" fmla="*/ 381000 h 632460"/>
              <a:gd name="connsiteX6" fmla="*/ 0 w 1455420"/>
              <a:gd name="connsiteY6" fmla="*/ 411480 h 632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55420" h="632460">
                <a:moveTo>
                  <a:pt x="0" y="411480"/>
                </a:moveTo>
                <a:lnTo>
                  <a:pt x="0" y="0"/>
                </a:lnTo>
                <a:lnTo>
                  <a:pt x="1455420" y="7620"/>
                </a:lnTo>
                <a:lnTo>
                  <a:pt x="1440180" y="624840"/>
                </a:lnTo>
                <a:lnTo>
                  <a:pt x="914400" y="632460"/>
                </a:lnTo>
                <a:lnTo>
                  <a:pt x="678180" y="381000"/>
                </a:lnTo>
                <a:lnTo>
                  <a:pt x="0" y="411480"/>
                </a:lnTo>
                <a:close/>
              </a:path>
            </a:pathLst>
          </a:custGeom>
          <a:solidFill>
            <a:schemeClr val="tx1"/>
          </a:solidFill>
          <a:ln>
            <a:solidFill>
              <a:srgbClr val="FDF7E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Espace réservé du contenu 2">
            <a:extLst>
              <a:ext uri="{FF2B5EF4-FFF2-40B4-BE49-F238E27FC236}">
                <a16:creationId xmlns:a16="http://schemas.microsoft.com/office/drawing/2014/main" id="{EF369DF1-0113-9562-4029-5D50663AEEF6}"/>
              </a:ext>
            </a:extLst>
          </p:cNvPr>
          <p:cNvSpPr txBox="1">
            <a:spLocks/>
          </p:cNvSpPr>
          <p:nvPr/>
        </p:nvSpPr>
        <p:spPr>
          <a:xfrm>
            <a:off x="246722" y="1771220"/>
            <a:ext cx="6141266" cy="42252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20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8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6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5pPr>
            <a:lvl6pPr marL="2506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9pPr>
          </a:lstStyle>
          <a:p>
            <a:pPr marL="0" indent="0">
              <a:buFont typeface="Wingdings 3" charset="2"/>
              <a:buNone/>
            </a:pPr>
            <a:r>
              <a:rPr lang="fr-FR" b="1" dirty="0">
                <a:solidFill>
                  <a:schemeClr val="bg1"/>
                </a:solidFill>
                <a:latin typeface="+mn-lt"/>
              </a:rPr>
              <a:t>2) </a:t>
            </a:r>
            <a:r>
              <a:rPr lang="fr-FR" b="1" dirty="0" err="1">
                <a:solidFill>
                  <a:schemeClr val="bg1"/>
                </a:solidFill>
                <a:latin typeface="+mn-lt"/>
              </a:rPr>
              <a:t>Inlet</a:t>
            </a:r>
            <a:r>
              <a:rPr lang="fr-FR" b="1" dirty="0">
                <a:solidFill>
                  <a:schemeClr val="bg1"/>
                </a:solidFill>
                <a:latin typeface="+mn-lt"/>
              </a:rPr>
              <a:t> (dolines, pertes, </a:t>
            </a:r>
            <a:r>
              <a:rPr lang="fr-FR" b="1" dirty="0" err="1">
                <a:solidFill>
                  <a:schemeClr val="bg1"/>
                </a:solidFill>
                <a:latin typeface="+mn-lt"/>
              </a:rPr>
              <a:t>sinkholes</a:t>
            </a:r>
            <a:r>
              <a:rPr lang="fr-FR" b="1" dirty="0">
                <a:solidFill>
                  <a:schemeClr val="bg1"/>
                </a:solidFill>
                <a:latin typeface="+mn-lt"/>
              </a:rPr>
              <a:t> </a:t>
            </a:r>
            <a:r>
              <a:rPr lang="fr-FR" b="1" dirty="0" err="1">
                <a:solidFill>
                  <a:schemeClr val="bg1"/>
                </a:solidFill>
                <a:latin typeface="+mn-lt"/>
              </a:rPr>
              <a:t>etc</a:t>
            </a:r>
            <a:r>
              <a:rPr lang="fr-FR" b="1" dirty="0">
                <a:solidFill>
                  <a:schemeClr val="bg1"/>
                </a:solidFill>
                <a:latin typeface="+mn-lt"/>
              </a:rPr>
              <a:t>) et </a:t>
            </a:r>
            <a:r>
              <a:rPr lang="fr-FR" b="1" dirty="0" err="1">
                <a:solidFill>
                  <a:schemeClr val="bg1"/>
                </a:solidFill>
                <a:latin typeface="+mn-lt"/>
              </a:rPr>
              <a:t>outlet</a:t>
            </a:r>
            <a:r>
              <a:rPr lang="fr-FR" b="1" dirty="0">
                <a:solidFill>
                  <a:schemeClr val="bg1"/>
                </a:solidFill>
                <a:latin typeface="+mn-lt"/>
              </a:rPr>
              <a:t> (source)</a:t>
            </a:r>
          </a:p>
        </p:txBody>
      </p:sp>
      <p:sp>
        <p:nvSpPr>
          <p:cNvPr id="14" name="Espace réservé du contenu 2">
            <a:extLst>
              <a:ext uri="{FF2B5EF4-FFF2-40B4-BE49-F238E27FC236}">
                <a16:creationId xmlns:a16="http://schemas.microsoft.com/office/drawing/2014/main" id="{A171D214-EF20-6894-E26B-25B31FF462AE}"/>
              </a:ext>
            </a:extLst>
          </p:cNvPr>
          <p:cNvSpPr txBox="1">
            <a:spLocks/>
          </p:cNvSpPr>
          <p:nvPr/>
        </p:nvSpPr>
        <p:spPr>
          <a:xfrm>
            <a:off x="241201" y="2179568"/>
            <a:ext cx="4284154" cy="42252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20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8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6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5pPr>
            <a:lvl6pPr marL="2506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9pPr>
          </a:lstStyle>
          <a:p>
            <a:pPr marL="0" indent="0">
              <a:buFont typeface="Wingdings 3" charset="2"/>
              <a:buNone/>
            </a:pPr>
            <a:r>
              <a:rPr lang="fr-FR" b="1" dirty="0">
                <a:solidFill>
                  <a:schemeClr val="bg1"/>
                </a:solidFill>
                <a:latin typeface="+mn-lt"/>
              </a:rPr>
              <a:t>3) Géologie (nature de la roche)  </a:t>
            </a:r>
          </a:p>
        </p:txBody>
      </p:sp>
      <p:sp>
        <p:nvSpPr>
          <p:cNvPr id="16" name="Espace réservé du contenu 2">
            <a:extLst>
              <a:ext uri="{FF2B5EF4-FFF2-40B4-BE49-F238E27FC236}">
                <a16:creationId xmlns:a16="http://schemas.microsoft.com/office/drawing/2014/main" id="{BC885681-A02E-876E-68D7-46E5472E6085}"/>
              </a:ext>
            </a:extLst>
          </p:cNvPr>
          <p:cNvSpPr txBox="1">
            <a:spLocks/>
          </p:cNvSpPr>
          <p:nvPr/>
        </p:nvSpPr>
        <p:spPr>
          <a:xfrm>
            <a:off x="228037" y="2990725"/>
            <a:ext cx="4284154" cy="42252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20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8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6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5pPr>
            <a:lvl6pPr marL="2506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9pPr>
          </a:lstStyle>
          <a:p>
            <a:pPr marL="0" indent="0">
              <a:buFont typeface="Wingdings 3" charset="2"/>
              <a:buNone/>
            </a:pPr>
            <a:r>
              <a:rPr lang="fr-FR" b="1" dirty="0">
                <a:solidFill>
                  <a:schemeClr val="bg1"/>
                </a:solidFill>
                <a:latin typeface="+mn-lt"/>
              </a:rPr>
              <a:t>5) Failles majeures</a:t>
            </a:r>
          </a:p>
        </p:txBody>
      </p:sp>
      <p:sp>
        <p:nvSpPr>
          <p:cNvPr id="18" name="Espace réservé du contenu 2">
            <a:extLst>
              <a:ext uri="{FF2B5EF4-FFF2-40B4-BE49-F238E27FC236}">
                <a16:creationId xmlns:a16="http://schemas.microsoft.com/office/drawing/2014/main" id="{71D92DD2-5A05-1DAF-3A18-DC5ADD74861F}"/>
              </a:ext>
            </a:extLst>
          </p:cNvPr>
          <p:cNvSpPr txBox="1">
            <a:spLocks/>
          </p:cNvSpPr>
          <p:nvPr/>
        </p:nvSpPr>
        <p:spPr>
          <a:xfrm>
            <a:off x="236729" y="3896025"/>
            <a:ext cx="6774781" cy="80802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20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8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6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5pPr>
            <a:lvl6pPr marL="2506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9pPr>
          </a:lstStyle>
          <a:p>
            <a:pPr marL="0" indent="0">
              <a:buFont typeface="Wingdings 3" charset="2"/>
              <a:buNone/>
            </a:pPr>
            <a:r>
              <a:rPr lang="fr-FR" b="1" dirty="0">
                <a:solidFill>
                  <a:schemeClr val="bg1"/>
                </a:solidFill>
                <a:latin typeface="+mn-lt"/>
              </a:rPr>
              <a:t>7) Création d’une carte des coûts de trajet</a:t>
            </a:r>
          </a:p>
        </p:txBody>
      </p:sp>
      <p:sp>
        <p:nvSpPr>
          <p:cNvPr id="19" name="Espace réservé du contenu 2">
            <a:extLst>
              <a:ext uri="{FF2B5EF4-FFF2-40B4-BE49-F238E27FC236}">
                <a16:creationId xmlns:a16="http://schemas.microsoft.com/office/drawing/2014/main" id="{9A5D7AD1-8B63-63D5-A780-7AD42ED1C591}"/>
              </a:ext>
            </a:extLst>
          </p:cNvPr>
          <p:cNvSpPr txBox="1">
            <a:spLocks/>
          </p:cNvSpPr>
          <p:nvPr/>
        </p:nvSpPr>
        <p:spPr>
          <a:xfrm>
            <a:off x="236728" y="4331060"/>
            <a:ext cx="6774781" cy="5158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20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8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6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5pPr>
            <a:lvl6pPr marL="2506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9pPr>
          </a:lstStyle>
          <a:p>
            <a:pPr marL="0" indent="0">
              <a:buFont typeface="Wingdings 3" charset="2"/>
              <a:buNone/>
            </a:pPr>
            <a:r>
              <a:rPr lang="fr-FR" b="1" dirty="0">
                <a:solidFill>
                  <a:schemeClr val="bg1"/>
                </a:solidFill>
                <a:latin typeface="+mn-lt"/>
              </a:rPr>
              <a:t>8) A partir de cette carte </a:t>
            </a:r>
            <a:r>
              <a:rPr lang="fr-FR" b="1" dirty="0">
                <a:solidFill>
                  <a:schemeClr val="bg1"/>
                </a:solidFill>
                <a:latin typeface="+mn-lt"/>
                <a:sym typeface="Wingdings" panose="05000000000000000000" pitchFamily="2" charset="2"/>
              </a:rPr>
              <a:t> conduit = trajet le plus court</a:t>
            </a:r>
            <a:endParaRPr lang="fr-FR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0" name="Espace réservé du contenu 2">
            <a:extLst>
              <a:ext uri="{FF2B5EF4-FFF2-40B4-BE49-F238E27FC236}">
                <a16:creationId xmlns:a16="http://schemas.microsoft.com/office/drawing/2014/main" id="{03A650FA-3628-A56A-FA98-7CE2A0D3AF31}"/>
              </a:ext>
            </a:extLst>
          </p:cNvPr>
          <p:cNvSpPr txBox="1">
            <a:spLocks/>
          </p:cNvSpPr>
          <p:nvPr/>
        </p:nvSpPr>
        <p:spPr>
          <a:xfrm>
            <a:off x="256155" y="4665313"/>
            <a:ext cx="6774781" cy="80802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20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8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6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5pPr>
            <a:lvl6pPr marL="2506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9pPr>
          </a:lstStyle>
          <a:p>
            <a:pPr marL="0" indent="0">
              <a:buFont typeface="Wingdings 3" charset="2"/>
              <a:buNone/>
            </a:pPr>
            <a:endParaRPr lang="fr-FR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1" name="Zone de texte 38">
            <a:extLst>
              <a:ext uri="{FF2B5EF4-FFF2-40B4-BE49-F238E27FC236}">
                <a16:creationId xmlns:a16="http://schemas.microsoft.com/office/drawing/2014/main" id="{9A318A4C-A4BE-5F12-FE57-E64638606F61}"/>
              </a:ext>
            </a:extLst>
          </p:cNvPr>
          <p:cNvSpPr/>
          <p:nvPr/>
        </p:nvSpPr>
        <p:spPr>
          <a:xfrm>
            <a:off x="917793" y="6031890"/>
            <a:ext cx="4570267" cy="365229"/>
          </a:xfrm>
          <a:prstGeom prst="rect">
            <a:avLst/>
          </a:prstGeom>
          <a:noFill/>
          <a:ln w="635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t">
            <a:prstTxWarp prst="textNoShape">
              <a:avLst/>
            </a:prstTxWarp>
            <a:no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fr-FR" sz="1400" i="1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Calibri" panose="020F0502020204030204" pitchFamily="34" charset="0"/>
              </a:rPr>
              <a:t>Figure </a:t>
            </a:r>
            <a:r>
              <a:rPr lang="fr-FR" sz="1400" i="1" dirty="0">
                <a:solidFill>
                  <a:srgbClr val="000000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15</a:t>
            </a:r>
            <a:r>
              <a:rPr lang="fr-FR" sz="1400" i="1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Calibri" panose="020F0502020204030204" pitchFamily="34" charset="0"/>
              </a:rPr>
              <a:t> : Fonctionnement étape par étape du code </a:t>
            </a:r>
            <a:endParaRPr lang="fr-FR" dirty="0">
              <a:effectLst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8A73CEF8-9748-DC52-D1CA-A5B476E10967}"/>
              </a:ext>
            </a:extLst>
          </p:cNvPr>
          <p:cNvSpPr/>
          <p:nvPr/>
        </p:nvSpPr>
        <p:spPr>
          <a:xfrm>
            <a:off x="0" y="6684202"/>
            <a:ext cx="12192000" cy="173798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5" name="Espace réservé du contenu 2">
            <a:extLst>
              <a:ext uri="{FF2B5EF4-FFF2-40B4-BE49-F238E27FC236}">
                <a16:creationId xmlns:a16="http://schemas.microsoft.com/office/drawing/2014/main" id="{0A6D8DB6-7908-FF83-959E-A7B0C920B36A}"/>
              </a:ext>
            </a:extLst>
          </p:cNvPr>
          <p:cNvSpPr txBox="1">
            <a:spLocks/>
          </p:cNvSpPr>
          <p:nvPr/>
        </p:nvSpPr>
        <p:spPr>
          <a:xfrm>
            <a:off x="236728" y="3396002"/>
            <a:ext cx="4284154" cy="42252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20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8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6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5pPr>
            <a:lvl6pPr marL="2506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9pPr>
          </a:lstStyle>
          <a:p>
            <a:pPr marL="0" indent="0">
              <a:buFont typeface="Wingdings 3" charset="2"/>
              <a:buNone/>
            </a:pPr>
            <a:r>
              <a:rPr lang="fr-FR" b="1" dirty="0">
                <a:solidFill>
                  <a:schemeClr val="bg1"/>
                </a:solidFill>
                <a:latin typeface="+mn-lt"/>
              </a:rPr>
              <a:t>6) Gradient hydraulique</a:t>
            </a:r>
          </a:p>
        </p:txBody>
      </p:sp>
      <p:sp>
        <p:nvSpPr>
          <p:cNvPr id="25" name="Espace réservé du contenu 2">
            <a:extLst>
              <a:ext uri="{FF2B5EF4-FFF2-40B4-BE49-F238E27FC236}">
                <a16:creationId xmlns:a16="http://schemas.microsoft.com/office/drawing/2014/main" id="{51187A6E-2B93-4B11-5B31-520E19FE8FAA}"/>
              </a:ext>
            </a:extLst>
          </p:cNvPr>
          <p:cNvSpPr txBox="1">
            <a:spLocks/>
          </p:cNvSpPr>
          <p:nvPr/>
        </p:nvSpPr>
        <p:spPr>
          <a:xfrm>
            <a:off x="224672" y="2583442"/>
            <a:ext cx="4284154" cy="42252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20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8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6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5pPr>
            <a:lvl6pPr marL="2506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9pPr>
          </a:lstStyle>
          <a:p>
            <a:pPr marL="0" indent="0">
              <a:buFont typeface="Wingdings 3" charset="2"/>
              <a:buNone/>
            </a:pPr>
            <a:r>
              <a:rPr lang="fr-FR" b="1" dirty="0">
                <a:solidFill>
                  <a:schemeClr val="bg1"/>
                </a:solidFill>
                <a:latin typeface="+mn-lt"/>
              </a:rPr>
              <a:t>4) Fracturation</a:t>
            </a:r>
          </a:p>
        </p:txBody>
      </p:sp>
      <p:sp>
        <p:nvSpPr>
          <p:cNvPr id="36" name="Titre 1">
            <a:extLst>
              <a:ext uri="{FF2B5EF4-FFF2-40B4-BE49-F238E27FC236}">
                <a16:creationId xmlns:a16="http://schemas.microsoft.com/office/drawing/2014/main" id="{63AA5651-D99F-78EC-B85A-547A5F6D690F}"/>
              </a:ext>
            </a:extLst>
          </p:cNvPr>
          <p:cNvSpPr txBox="1">
            <a:spLocks/>
          </p:cNvSpPr>
          <p:nvPr/>
        </p:nvSpPr>
        <p:spPr>
          <a:xfrm>
            <a:off x="798511" y="6051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200" b="0" i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fr-FR">
                <a:solidFill>
                  <a:schemeClr val="accent1"/>
                </a:solidFill>
              </a:rPr>
              <a:t>Résultats</a:t>
            </a:r>
            <a:endParaRPr lang="fr-FR" dirty="0">
              <a:solidFill>
                <a:schemeClr val="accent1"/>
              </a:solidFill>
            </a:endParaRPr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DB793EA2-64A3-A53A-69A1-EA8C24E5990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18246"/>
          <a:stretch/>
        </p:blipFill>
        <p:spPr>
          <a:xfrm>
            <a:off x="6609674" y="1326084"/>
            <a:ext cx="4919865" cy="4917227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8D53FACC-5DDC-0F9D-C7B3-2C33357874F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13352"/>
          <a:stretch/>
        </p:blipFill>
        <p:spPr>
          <a:xfrm>
            <a:off x="6627163" y="1376408"/>
            <a:ext cx="4882545" cy="490843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7" name="Image 36">
            <a:extLst>
              <a:ext uri="{FF2B5EF4-FFF2-40B4-BE49-F238E27FC236}">
                <a16:creationId xmlns:a16="http://schemas.microsoft.com/office/drawing/2014/main" id="{04F79643-6AF9-BB0B-A29D-97E3CB37D7C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12863"/>
          <a:stretch/>
        </p:blipFill>
        <p:spPr>
          <a:xfrm>
            <a:off x="6547192" y="1284555"/>
            <a:ext cx="4948990" cy="4947328"/>
          </a:xfrm>
          <a:prstGeom prst="rect">
            <a:avLst/>
          </a:prstGeom>
        </p:spPr>
      </p:pic>
      <p:pic>
        <p:nvPicPr>
          <p:cNvPr id="28" name="Image 27">
            <a:extLst>
              <a:ext uri="{FF2B5EF4-FFF2-40B4-BE49-F238E27FC236}">
                <a16:creationId xmlns:a16="http://schemas.microsoft.com/office/drawing/2014/main" id="{75B096D6-FD7C-5064-D251-2EDD2FEB0A2A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13047"/>
          <a:stretch/>
        </p:blipFill>
        <p:spPr>
          <a:xfrm>
            <a:off x="6552323" y="1336865"/>
            <a:ext cx="4947627" cy="4956385"/>
          </a:xfrm>
          <a:prstGeom prst="rect">
            <a:avLst/>
          </a:prstGeom>
        </p:spPr>
      </p:pic>
      <p:pic>
        <p:nvPicPr>
          <p:cNvPr id="6" name="Image 5" descr="Une image contenant texte, capture d’écran, affichage, Caractère coloré&#10;&#10;Description générée automatiquement">
            <a:extLst>
              <a:ext uri="{FF2B5EF4-FFF2-40B4-BE49-F238E27FC236}">
                <a16:creationId xmlns:a16="http://schemas.microsoft.com/office/drawing/2014/main" id="{BBA876DB-9891-8DAB-5D8A-88829DE3A28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8365" y="1884912"/>
            <a:ext cx="5322272" cy="3842462"/>
          </a:xfrm>
          <a:prstGeom prst="rect">
            <a:avLst/>
          </a:prstGeom>
        </p:spPr>
      </p:pic>
      <p:cxnSp>
        <p:nvCxnSpPr>
          <p:cNvPr id="11" name="Connecteur droit 10">
            <a:extLst>
              <a:ext uri="{FF2B5EF4-FFF2-40B4-BE49-F238E27FC236}">
                <a16:creationId xmlns:a16="http://schemas.microsoft.com/office/drawing/2014/main" id="{C3117F73-24C3-AC2E-2110-1DF180F1BCB3}"/>
              </a:ext>
            </a:extLst>
          </p:cNvPr>
          <p:cNvCxnSpPr>
            <a:cxnSpLocks/>
          </p:cNvCxnSpPr>
          <p:nvPr/>
        </p:nvCxnSpPr>
        <p:spPr>
          <a:xfrm flipV="1">
            <a:off x="7148839" y="2606726"/>
            <a:ext cx="4010898" cy="995327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Zone de texte 2">
            <a:extLst>
              <a:ext uri="{FF2B5EF4-FFF2-40B4-BE49-F238E27FC236}">
                <a16:creationId xmlns:a16="http://schemas.microsoft.com/office/drawing/2014/main" id="{31610AFC-6565-6780-F002-049D7F25052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07573" y="5114738"/>
            <a:ext cx="3086674" cy="2654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100" b="1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Position simplifiée de la faille de l’Hospitalet</a:t>
            </a:r>
            <a:endParaRPr lang="fr-FR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36F2BCB7-E5C7-0990-D58E-BDF340E76DD8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34419" t="2168" r="38325" b="2041"/>
          <a:stretch/>
        </p:blipFill>
        <p:spPr>
          <a:xfrm>
            <a:off x="6474225" y="1339085"/>
            <a:ext cx="5046326" cy="4908431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0BEA482C-51FC-024D-DFE1-E1294802EFB0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68655" r="3699"/>
          <a:stretch/>
        </p:blipFill>
        <p:spPr>
          <a:xfrm>
            <a:off x="6513296" y="1303395"/>
            <a:ext cx="5024692" cy="50302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3197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9" grpId="0"/>
      <p:bldP spid="14" grpId="0"/>
      <p:bldP spid="16" grpId="0"/>
      <p:bldP spid="18" grpId="0"/>
      <p:bldP spid="19" grpId="0"/>
      <p:bldP spid="15" grpId="0"/>
      <p:bldP spid="25" grpId="0"/>
      <p:bldP spid="2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3502A2D-09E5-5316-6EEA-02BD4E156A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>
                <a:solidFill>
                  <a:schemeClr val="accent1"/>
                </a:solidFill>
              </a:rPr>
              <a:t>Résultats : cartes de chaleur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4A3C0365-AB7E-54E4-07E1-FD1C3B64A1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6262B-C216-48E5-80FF-F956A5333418}" type="slidenum">
              <a:rPr lang="fr-FR" smtClean="0"/>
              <a:t>11</a:t>
            </a:fld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8CB8974F-ADCB-C7A0-4B3D-128BED089EF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8065"/>
          <a:stretch/>
        </p:blipFill>
        <p:spPr>
          <a:xfrm>
            <a:off x="6489289" y="1534659"/>
            <a:ext cx="5406757" cy="4685656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27068722-88B5-1C68-4363-CE9996D140B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8065"/>
          <a:stretch/>
        </p:blipFill>
        <p:spPr>
          <a:xfrm>
            <a:off x="6489289" y="1582849"/>
            <a:ext cx="5351152" cy="4637466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164B89F3-61AF-051E-A412-E83DE8828ABC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68065"/>
          <a:stretch/>
        </p:blipFill>
        <p:spPr>
          <a:xfrm>
            <a:off x="6489289" y="1534659"/>
            <a:ext cx="5406758" cy="4685656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AA7F1FC2-F67C-0B4C-8431-F74F6A3EF54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32835" y="1357417"/>
            <a:ext cx="5864060" cy="4768080"/>
          </a:xfrm>
          <a:prstGeom prst="rect">
            <a:avLst/>
          </a:prstGeom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id="{C0DED545-1314-08FC-6FB9-661FE411772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95953" y="1382564"/>
            <a:ext cx="5864060" cy="4768080"/>
          </a:xfrm>
          <a:prstGeom prst="rect">
            <a:avLst/>
          </a:prstGeom>
        </p:spPr>
      </p:pic>
      <p:sp>
        <p:nvSpPr>
          <p:cNvPr id="15" name="ZoneTexte 14">
            <a:extLst>
              <a:ext uri="{FF2B5EF4-FFF2-40B4-BE49-F238E27FC236}">
                <a16:creationId xmlns:a16="http://schemas.microsoft.com/office/drawing/2014/main" id="{5730B415-E1F8-7D63-801B-E2823832142C}"/>
              </a:ext>
            </a:extLst>
          </p:cNvPr>
          <p:cNvSpPr txBox="1"/>
          <p:nvPr/>
        </p:nvSpPr>
        <p:spPr>
          <a:xfrm>
            <a:off x="9458786" y="963990"/>
            <a:ext cx="24372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solidFill>
                  <a:schemeClr val="bg1"/>
                </a:solidFill>
              </a:rPr>
              <a:t>n = 20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7140C32A-9CCA-5D72-C267-C9E774EBD3B6}"/>
              </a:ext>
            </a:extLst>
          </p:cNvPr>
          <p:cNvSpPr txBox="1"/>
          <p:nvPr/>
        </p:nvSpPr>
        <p:spPr>
          <a:xfrm>
            <a:off x="515419" y="6125497"/>
            <a:ext cx="35354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solidFill>
                  <a:schemeClr val="bg1"/>
                </a:solidFill>
              </a:rPr>
              <a:t>Variation </a:t>
            </a:r>
            <a:r>
              <a:rPr lang="fr-FR" b="1" dirty="0" err="1">
                <a:solidFill>
                  <a:schemeClr val="bg1"/>
                </a:solidFill>
              </a:rPr>
              <a:t>travel_costs</a:t>
            </a:r>
            <a:r>
              <a:rPr lang="fr-FR" b="1" dirty="0">
                <a:solidFill>
                  <a:schemeClr val="bg1"/>
                </a:solidFill>
              </a:rPr>
              <a:t> seulement</a:t>
            </a: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A19E908F-88F2-929A-E7BF-792E6D823538}"/>
              </a:ext>
            </a:extLst>
          </p:cNvPr>
          <p:cNvSpPr txBox="1"/>
          <p:nvPr/>
        </p:nvSpPr>
        <p:spPr>
          <a:xfrm>
            <a:off x="6735952" y="6209099"/>
            <a:ext cx="44547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solidFill>
                  <a:schemeClr val="bg1"/>
                </a:solidFill>
              </a:rPr>
              <a:t>Variation </a:t>
            </a:r>
            <a:r>
              <a:rPr lang="fr-FR" b="1" dirty="0" err="1">
                <a:solidFill>
                  <a:schemeClr val="bg1"/>
                </a:solidFill>
              </a:rPr>
              <a:t>travel_costs</a:t>
            </a:r>
            <a:r>
              <a:rPr lang="fr-FR" b="1" dirty="0">
                <a:solidFill>
                  <a:schemeClr val="bg1"/>
                </a:solidFill>
              </a:rPr>
              <a:t> ET fractures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4613EA8F-86FA-8060-16BF-BBAF671C746B}"/>
              </a:ext>
            </a:extLst>
          </p:cNvPr>
          <p:cNvSpPr/>
          <p:nvPr/>
        </p:nvSpPr>
        <p:spPr>
          <a:xfrm>
            <a:off x="0" y="6694035"/>
            <a:ext cx="12192000" cy="173798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D6B6B14D-E829-80A4-E453-507B09B46AD9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-1" r="68889"/>
          <a:stretch/>
        </p:blipFill>
        <p:spPr>
          <a:xfrm>
            <a:off x="3508638" y="-39328"/>
            <a:ext cx="5448393" cy="48467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3721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472AB8A-49E0-33C8-1D49-7CD42427B3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>
                <a:solidFill>
                  <a:schemeClr val="accent1"/>
                </a:solidFill>
              </a:rPr>
              <a:t>Résultats : analyse de sensibilité (</a:t>
            </a:r>
            <a:r>
              <a:rPr lang="fr-FR" dirty="0" err="1">
                <a:solidFill>
                  <a:schemeClr val="accent1"/>
                </a:solidFill>
              </a:rPr>
              <a:t>Sobol</a:t>
            </a:r>
            <a:r>
              <a:rPr lang="fr-FR" dirty="0">
                <a:solidFill>
                  <a:schemeClr val="accent1"/>
                </a:solidFill>
              </a:rPr>
              <a:t>)</a:t>
            </a:r>
          </a:p>
        </p:txBody>
      </p:sp>
      <p:graphicFrame>
        <p:nvGraphicFramePr>
          <p:cNvPr id="7" name="Espace réservé du contenu 6">
            <a:extLst>
              <a:ext uri="{FF2B5EF4-FFF2-40B4-BE49-F238E27FC236}">
                <a16:creationId xmlns:a16="http://schemas.microsoft.com/office/drawing/2014/main" id="{82DA54F8-CD9C-98D7-CE29-6C4CC800B8B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35199345"/>
              </p:ext>
            </p:extLst>
          </p:nvPr>
        </p:nvGraphicFramePr>
        <p:xfrm>
          <a:off x="344404" y="1438092"/>
          <a:ext cx="8951992" cy="3177842"/>
        </p:xfrm>
        <a:graphic>
          <a:graphicData uri="http://schemas.openxmlformats.org/drawingml/2006/table">
            <a:tbl>
              <a:tblPr/>
              <a:tblGrid>
                <a:gridCol w="2159626">
                  <a:extLst>
                    <a:ext uri="{9D8B030D-6E8A-4147-A177-3AD203B41FA5}">
                      <a16:colId xmlns:a16="http://schemas.microsoft.com/office/drawing/2014/main" val="976386685"/>
                    </a:ext>
                  </a:extLst>
                </a:gridCol>
                <a:gridCol w="1132061">
                  <a:extLst>
                    <a:ext uri="{9D8B030D-6E8A-4147-A177-3AD203B41FA5}">
                      <a16:colId xmlns:a16="http://schemas.microsoft.com/office/drawing/2014/main" val="2914609212"/>
                    </a:ext>
                  </a:extLst>
                </a:gridCol>
                <a:gridCol w="1132061">
                  <a:extLst>
                    <a:ext uri="{9D8B030D-6E8A-4147-A177-3AD203B41FA5}">
                      <a16:colId xmlns:a16="http://schemas.microsoft.com/office/drawing/2014/main" val="938093816"/>
                    </a:ext>
                  </a:extLst>
                </a:gridCol>
                <a:gridCol w="1132061">
                  <a:extLst>
                    <a:ext uri="{9D8B030D-6E8A-4147-A177-3AD203B41FA5}">
                      <a16:colId xmlns:a16="http://schemas.microsoft.com/office/drawing/2014/main" val="780513244"/>
                    </a:ext>
                  </a:extLst>
                </a:gridCol>
                <a:gridCol w="1132061">
                  <a:extLst>
                    <a:ext uri="{9D8B030D-6E8A-4147-A177-3AD203B41FA5}">
                      <a16:colId xmlns:a16="http://schemas.microsoft.com/office/drawing/2014/main" val="2597629693"/>
                    </a:ext>
                  </a:extLst>
                </a:gridCol>
                <a:gridCol w="1132061">
                  <a:extLst>
                    <a:ext uri="{9D8B030D-6E8A-4147-A177-3AD203B41FA5}">
                      <a16:colId xmlns:a16="http://schemas.microsoft.com/office/drawing/2014/main" val="4239263028"/>
                    </a:ext>
                  </a:extLst>
                </a:gridCol>
                <a:gridCol w="1132061">
                  <a:extLst>
                    <a:ext uri="{9D8B030D-6E8A-4147-A177-3AD203B41FA5}">
                      <a16:colId xmlns:a16="http://schemas.microsoft.com/office/drawing/2014/main" val="459533732"/>
                    </a:ext>
                  </a:extLst>
                </a:gridCol>
              </a:tblGrid>
              <a:tr h="296440">
                <a:tc>
                  <a:txBody>
                    <a:bodyPr/>
                    <a:lstStyle/>
                    <a:p>
                      <a:pPr algn="l" fontAlgn="b"/>
                      <a:endParaRPr lang="fr-FR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553" marR="10553" marT="1055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aquiclude</a:t>
                      </a:r>
                    </a:p>
                  </a:txBody>
                  <a:tcPr marL="10553" marR="10553" marT="105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5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aquifer</a:t>
                      </a:r>
                      <a:endParaRPr lang="fr-FR" sz="15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553" marR="10553" marT="105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5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fractures</a:t>
                      </a:r>
                    </a:p>
                  </a:txBody>
                  <a:tcPr marL="10553" marR="10553" marT="105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5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failles</a:t>
                      </a:r>
                    </a:p>
                  </a:txBody>
                  <a:tcPr marL="10553" marR="10553" marT="105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5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conduits</a:t>
                      </a:r>
                    </a:p>
                  </a:txBody>
                  <a:tcPr marL="10553" marR="10553" marT="105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5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ratio</a:t>
                      </a:r>
                    </a:p>
                  </a:txBody>
                  <a:tcPr marL="10553" marR="10553" marT="105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3245628"/>
                  </a:ext>
                </a:extLst>
              </a:tr>
              <a:tr h="284583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5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aspl</a:t>
                      </a:r>
                    </a:p>
                  </a:txBody>
                  <a:tcPr marL="10553" marR="10553" marT="105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0,086</a:t>
                      </a:r>
                    </a:p>
                  </a:txBody>
                  <a:tcPr marL="10553" marR="10553" marT="1055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8E7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0,608</a:t>
                      </a:r>
                    </a:p>
                  </a:txBody>
                  <a:tcPr marL="10553" marR="10553" marT="1055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FD4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0,449</a:t>
                      </a:r>
                    </a:p>
                  </a:txBody>
                  <a:tcPr marL="10553" marR="10553" marT="1055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08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0,458</a:t>
                      </a:r>
                    </a:p>
                  </a:txBody>
                  <a:tcPr marL="10553" marR="10553" marT="1055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08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</a:t>
                      </a:r>
                    </a:p>
                  </a:txBody>
                  <a:tcPr marL="10553" marR="10553" marT="1055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696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0,0017</a:t>
                      </a:r>
                    </a:p>
                  </a:txBody>
                  <a:tcPr marL="10553" marR="10553" marT="1055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696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63318527"/>
                  </a:ext>
                </a:extLst>
              </a:tr>
              <a:tr h="284583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5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mean_length</a:t>
                      </a:r>
                    </a:p>
                  </a:txBody>
                  <a:tcPr marL="10553" marR="10553" marT="105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0,307</a:t>
                      </a:r>
                    </a:p>
                  </a:txBody>
                  <a:tcPr marL="10553" marR="10553" marT="1055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B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0,838</a:t>
                      </a:r>
                    </a:p>
                  </a:txBody>
                  <a:tcPr marL="10553" marR="10553" marT="1055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3C37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0,667</a:t>
                      </a:r>
                    </a:p>
                  </a:txBody>
                  <a:tcPr marL="10553" marR="10553" marT="1055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0D07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0,617</a:t>
                      </a:r>
                    </a:p>
                  </a:txBody>
                  <a:tcPr marL="10553" marR="10553" marT="1055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DD4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</a:t>
                      </a:r>
                    </a:p>
                  </a:txBody>
                  <a:tcPr marL="10553" marR="10553" marT="1055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696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0,0029</a:t>
                      </a:r>
                    </a:p>
                  </a:txBody>
                  <a:tcPr marL="10553" marR="10553" marT="1055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6A6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19905177"/>
                  </a:ext>
                </a:extLst>
              </a:tr>
              <a:tr h="284583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5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cv_length</a:t>
                      </a:r>
                    </a:p>
                  </a:txBody>
                  <a:tcPr marL="10553" marR="10553" marT="105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0,480</a:t>
                      </a:r>
                    </a:p>
                  </a:txBody>
                  <a:tcPr marL="10553" marR="10553" marT="1055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1DE8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0,897</a:t>
                      </a:r>
                    </a:p>
                  </a:txBody>
                  <a:tcPr marL="10553" marR="10553" marT="1055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BE7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0,710</a:t>
                      </a:r>
                    </a:p>
                  </a:txBody>
                  <a:tcPr marL="10553" marR="10553" marT="1055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CD7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0,772</a:t>
                      </a:r>
                    </a:p>
                  </a:txBody>
                  <a:tcPr marL="10553" marR="10553" marT="1055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4C87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</a:t>
                      </a:r>
                    </a:p>
                  </a:txBody>
                  <a:tcPr marL="10553" marR="10553" marT="1055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696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0,0014</a:t>
                      </a:r>
                    </a:p>
                  </a:txBody>
                  <a:tcPr marL="10553" marR="10553" marT="1055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696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98825476"/>
                  </a:ext>
                </a:extLst>
              </a:tr>
              <a:tr h="284583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5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tortuosity</a:t>
                      </a:r>
                    </a:p>
                  </a:txBody>
                  <a:tcPr marL="10553" marR="10553" marT="105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0,082</a:t>
                      </a:r>
                    </a:p>
                  </a:txBody>
                  <a:tcPr marL="10553" marR="10553" marT="1055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8C7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0,536</a:t>
                      </a:r>
                    </a:p>
                  </a:txBody>
                  <a:tcPr marL="10553" marR="10553" marT="1055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2DA8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0,391</a:t>
                      </a:r>
                    </a:p>
                  </a:txBody>
                  <a:tcPr marL="10553" marR="10553" marT="1055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58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0,650</a:t>
                      </a:r>
                    </a:p>
                  </a:txBody>
                  <a:tcPr marL="10553" marR="10553" marT="1055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4D17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</a:t>
                      </a:r>
                    </a:p>
                  </a:txBody>
                  <a:tcPr marL="10553" marR="10553" marT="1055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696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0,0068</a:t>
                      </a:r>
                    </a:p>
                  </a:txBody>
                  <a:tcPr marL="10553" marR="10553" marT="1055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6B6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28208997"/>
                  </a:ext>
                </a:extLst>
              </a:tr>
              <a:tr h="284583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5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orientation_entropy</a:t>
                      </a:r>
                    </a:p>
                  </a:txBody>
                  <a:tcPr marL="10553" marR="10553" marT="105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0,076</a:t>
                      </a:r>
                    </a:p>
                  </a:txBody>
                  <a:tcPr marL="10553" marR="10553" marT="1055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897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0,634</a:t>
                      </a:r>
                    </a:p>
                  </a:txBody>
                  <a:tcPr marL="10553" marR="10553" marT="1055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8D27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0,400</a:t>
                      </a:r>
                    </a:p>
                  </a:txBody>
                  <a:tcPr marL="10553" marR="10553" marT="1055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48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0,675</a:t>
                      </a:r>
                    </a:p>
                  </a:txBody>
                  <a:tcPr marL="10553" marR="10553" marT="1055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ECF7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</a:t>
                      </a:r>
                    </a:p>
                  </a:txBody>
                  <a:tcPr marL="10553" marR="10553" marT="1055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696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0,0017</a:t>
                      </a:r>
                    </a:p>
                  </a:txBody>
                  <a:tcPr marL="10553" marR="10553" marT="1055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696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58398590"/>
                  </a:ext>
                </a:extLst>
              </a:tr>
              <a:tr h="284583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5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cpd</a:t>
                      </a:r>
                    </a:p>
                  </a:txBody>
                  <a:tcPr marL="10553" marR="10553" marT="105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0,154</a:t>
                      </a:r>
                    </a:p>
                  </a:txBody>
                  <a:tcPr marL="10553" marR="10553" marT="1055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AB7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0,606</a:t>
                      </a:r>
                    </a:p>
                  </a:txBody>
                  <a:tcPr marL="10553" marR="10553" marT="1055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0D4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0,301</a:t>
                      </a:r>
                    </a:p>
                  </a:txBody>
                  <a:tcPr marL="10553" marR="10553" marT="1055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A8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0,794</a:t>
                      </a:r>
                    </a:p>
                  </a:txBody>
                  <a:tcPr marL="10553" marR="10553" marT="1055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EC67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</a:t>
                      </a:r>
                    </a:p>
                  </a:txBody>
                  <a:tcPr marL="10553" marR="10553" marT="1055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696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0,0041</a:t>
                      </a:r>
                    </a:p>
                  </a:txBody>
                  <a:tcPr marL="10553" marR="10553" marT="1055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6A6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06723463"/>
                  </a:ext>
                </a:extLst>
              </a:tr>
              <a:tr h="284583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5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length_entropy</a:t>
                      </a:r>
                      <a:endParaRPr lang="fr-FR" sz="15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553" marR="10553" marT="105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0,061</a:t>
                      </a:r>
                    </a:p>
                  </a:txBody>
                  <a:tcPr marL="10553" marR="10553" marT="1055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837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0,603</a:t>
                      </a:r>
                    </a:p>
                  </a:txBody>
                  <a:tcPr marL="10553" marR="10553" marT="1055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0D5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0,371</a:t>
                      </a:r>
                    </a:p>
                  </a:txBody>
                  <a:tcPr marL="10553" marR="10553" marT="1055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68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0,449</a:t>
                      </a:r>
                    </a:p>
                  </a:txBody>
                  <a:tcPr marL="10553" marR="10553" marT="1055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08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</a:t>
                      </a:r>
                    </a:p>
                  </a:txBody>
                  <a:tcPr marL="10553" marR="10553" marT="1055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696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0,0007</a:t>
                      </a:r>
                    </a:p>
                  </a:txBody>
                  <a:tcPr marL="10553" marR="10553" marT="1055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696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47824653"/>
                  </a:ext>
                </a:extLst>
              </a:tr>
              <a:tr h="308298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5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mean_degree</a:t>
                      </a:r>
                    </a:p>
                  </a:txBody>
                  <a:tcPr marL="10553" marR="10553" marT="105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0,117</a:t>
                      </a:r>
                    </a:p>
                  </a:txBody>
                  <a:tcPr marL="10553" marR="10553" marT="1055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9B7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0,604</a:t>
                      </a:r>
                    </a:p>
                  </a:txBody>
                  <a:tcPr marL="10553" marR="10553" marT="1055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0D5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0,524</a:t>
                      </a:r>
                    </a:p>
                  </a:txBody>
                  <a:tcPr marL="10553" marR="10553" marT="1055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B8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0,292</a:t>
                      </a:r>
                    </a:p>
                  </a:txBody>
                  <a:tcPr marL="10553" marR="10553" marT="1055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78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</a:t>
                      </a:r>
                    </a:p>
                  </a:txBody>
                  <a:tcPr marL="10553" marR="10553" marT="1055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696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0,0040</a:t>
                      </a:r>
                    </a:p>
                  </a:txBody>
                  <a:tcPr marL="10553" marR="10553" marT="1055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6A6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4177157"/>
                  </a:ext>
                </a:extLst>
              </a:tr>
              <a:tr h="284583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5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cv_degree</a:t>
                      </a:r>
                    </a:p>
                  </a:txBody>
                  <a:tcPr marL="10553" marR="10553" marT="105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0,370</a:t>
                      </a:r>
                    </a:p>
                  </a:txBody>
                  <a:tcPr marL="10553" marR="10553" marT="1055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68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0,597</a:t>
                      </a:r>
                    </a:p>
                  </a:txBody>
                  <a:tcPr marL="10553" marR="10553" marT="1055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D5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0,337</a:t>
                      </a:r>
                    </a:p>
                  </a:txBody>
                  <a:tcPr marL="10553" marR="10553" marT="1055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6E9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0,279</a:t>
                      </a:r>
                    </a:p>
                  </a:txBody>
                  <a:tcPr marL="10553" marR="10553" marT="1055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18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</a:t>
                      </a:r>
                    </a:p>
                  </a:txBody>
                  <a:tcPr marL="10553" marR="10553" marT="1055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696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0,0000</a:t>
                      </a:r>
                    </a:p>
                  </a:txBody>
                  <a:tcPr marL="10553" marR="10553" marT="1055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696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81639086"/>
                  </a:ext>
                </a:extLst>
              </a:tr>
              <a:tr h="296440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5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correlation_vertex_degree</a:t>
                      </a:r>
                    </a:p>
                  </a:txBody>
                  <a:tcPr marL="10553" marR="10553" marT="105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0,217</a:t>
                      </a:r>
                    </a:p>
                  </a:txBody>
                  <a:tcPr marL="10553" marR="10553" marT="1055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C67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0,853</a:t>
                      </a:r>
                    </a:p>
                  </a:txBody>
                  <a:tcPr marL="10553" marR="10553" marT="1055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FC27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0,301</a:t>
                      </a:r>
                    </a:p>
                  </a:txBody>
                  <a:tcPr marL="10553" marR="10553" marT="1055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B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0,686</a:t>
                      </a:r>
                    </a:p>
                  </a:txBody>
                  <a:tcPr marL="10553" marR="10553" marT="1055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E7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</a:t>
                      </a:r>
                    </a:p>
                  </a:txBody>
                  <a:tcPr marL="10553" marR="10553" marT="1055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696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0,0052</a:t>
                      </a:r>
                    </a:p>
                  </a:txBody>
                  <a:tcPr marL="10553" marR="10553" marT="1055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6B6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22329696"/>
                  </a:ext>
                </a:extLst>
              </a:tr>
            </a:tbl>
          </a:graphicData>
        </a:graphic>
      </p:graphicFrame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80BD793C-1481-8A21-8556-091CF5A6A6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6262B-C216-48E5-80FF-F956A5333418}" type="slidenum">
              <a:rPr lang="fr-FR" smtClean="0"/>
              <a:t>12</a:t>
            </a:fld>
            <a:endParaRPr lang="fr-FR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9E6321BB-93C2-421E-2736-DA0440AB7437}"/>
              </a:ext>
            </a:extLst>
          </p:cNvPr>
          <p:cNvSpPr txBox="1"/>
          <p:nvPr/>
        </p:nvSpPr>
        <p:spPr>
          <a:xfrm>
            <a:off x="9333741" y="1365266"/>
            <a:ext cx="268554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b="1" dirty="0" err="1">
                <a:solidFill>
                  <a:schemeClr val="bg1"/>
                </a:solidFill>
              </a:rPr>
              <a:t>aspl</a:t>
            </a:r>
            <a:r>
              <a:rPr lang="fr-FR" sz="1400" dirty="0">
                <a:solidFill>
                  <a:schemeClr val="bg1"/>
                </a:solidFill>
              </a:rPr>
              <a:t> = longueur du chemin le plus court</a:t>
            </a:r>
          </a:p>
          <a:p>
            <a:r>
              <a:rPr lang="fr-FR" sz="1400" b="1" dirty="0" err="1">
                <a:solidFill>
                  <a:schemeClr val="bg1"/>
                </a:solidFill>
              </a:rPr>
              <a:t>mean_length</a:t>
            </a:r>
            <a:r>
              <a:rPr lang="fr-FR" sz="1400" b="1" dirty="0">
                <a:solidFill>
                  <a:schemeClr val="bg1"/>
                </a:solidFill>
              </a:rPr>
              <a:t> </a:t>
            </a:r>
            <a:r>
              <a:rPr lang="fr-FR" sz="1400" dirty="0">
                <a:solidFill>
                  <a:schemeClr val="bg1"/>
                </a:solidFill>
              </a:rPr>
              <a:t>= valeur moyenne de longueur des conduits</a:t>
            </a:r>
          </a:p>
          <a:p>
            <a:r>
              <a:rPr lang="fr-FR" sz="1400" b="1" dirty="0" err="1">
                <a:solidFill>
                  <a:schemeClr val="bg1"/>
                </a:solidFill>
              </a:rPr>
              <a:t>cv_length</a:t>
            </a:r>
            <a:r>
              <a:rPr lang="fr-FR" sz="1400" b="1" dirty="0">
                <a:solidFill>
                  <a:schemeClr val="bg1"/>
                </a:solidFill>
              </a:rPr>
              <a:t> </a:t>
            </a:r>
            <a:r>
              <a:rPr lang="fr-FR" sz="1400" dirty="0">
                <a:solidFill>
                  <a:schemeClr val="bg1"/>
                </a:solidFill>
              </a:rPr>
              <a:t>= coef. de variation de la longueur des conduits</a:t>
            </a:r>
          </a:p>
          <a:p>
            <a:r>
              <a:rPr lang="fr-FR" sz="1400" b="1" dirty="0" err="1">
                <a:solidFill>
                  <a:schemeClr val="bg1"/>
                </a:solidFill>
              </a:rPr>
              <a:t>tortuosity</a:t>
            </a:r>
            <a:r>
              <a:rPr lang="fr-FR" sz="1400" dirty="0">
                <a:solidFill>
                  <a:schemeClr val="bg1"/>
                </a:solidFill>
              </a:rPr>
              <a:t> = indice de sinuosité </a:t>
            </a:r>
          </a:p>
          <a:p>
            <a:r>
              <a:rPr lang="en-US" sz="1400" b="1" dirty="0">
                <a:solidFill>
                  <a:schemeClr val="bg1"/>
                </a:solidFill>
              </a:rPr>
              <a:t>orientation entropy </a:t>
            </a:r>
            <a:r>
              <a:rPr lang="en-US" sz="1400" dirty="0">
                <a:solidFill>
                  <a:schemeClr val="bg1"/>
                </a:solidFill>
              </a:rPr>
              <a:t>= </a:t>
            </a:r>
            <a:r>
              <a:rPr lang="en-US" sz="1400" dirty="0" err="1">
                <a:solidFill>
                  <a:schemeClr val="bg1"/>
                </a:solidFill>
              </a:rPr>
              <a:t>indice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d’orientation</a:t>
            </a:r>
            <a:r>
              <a:rPr lang="en-US" sz="1400" dirty="0">
                <a:solidFill>
                  <a:schemeClr val="bg1"/>
                </a:solidFill>
              </a:rPr>
              <a:t> des conduits </a:t>
            </a:r>
          </a:p>
          <a:p>
            <a:r>
              <a:rPr lang="en-US" sz="1400" b="1" dirty="0" err="1">
                <a:solidFill>
                  <a:schemeClr val="bg1"/>
                </a:solidFill>
              </a:rPr>
              <a:t>cpd</a:t>
            </a:r>
            <a:r>
              <a:rPr lang="en-US" sz="1400" dirty="0">
                <a:solidFill>
                  <a:schemeClr val="bg1"/>
                </a:solidFill>
              </a:rPr>
              <a:t> = dominance du point central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C842E4B4-8B71-BD3C-F125-DE2D15EAE317}"/>
              </a:ext>
            </a:extLst>
          </p:cNvPr>
          <p:cNvSpPr txBox="1"/>
          <p:nvPr/>
        </p:nvSpPr>
        <p:spPr>
          <a:xfrm>
            <a:off x="344404" y="1365266"/>
            <a:ext cx="24372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solidFill>
                  <a:schemeClr val="bg1"/>
                </a:solidFill>
              </a:rPr>
              <a:t>n = +3000 itérations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C25699C2-8A6B-50CF-15FF-2A3114E98AFE}"/>
              </a:ext>
            </a:extLst>
          </p:cNvPr>
          <p:cNvSpPr txBox="1"/>
          <p:nvPr/>
        </p:nvSpPr>
        <p:spPr>
          <a:xfrm>
            <a:off x="9333741" y="3612035"/>
            <a:ext cx="2875798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b="1" dirty="0" err="1">
                <a:solidFill>
                  <a:schemeClr val="bg1"/>
                </a:solidFill>
              </a:rPr>
              <a:t>Length</a:t>
            </a:r>
            <a:r>
              <a:rPr lang="fr-FR" sz="1400" b="1" dirty="0">
                <a:solidFill>
                  <a:schemeClr val="bg1"/>
                </a:solidFill>
              </a:rPr>
              <a:t> </a:t>
            </a:r>
            <a:r>
              <a:rPr lang="fr-FR" sz="1400" b="1" dirty="0" err="1">
                <a:solidFill>
                  <a:schemeClr val="bg1"/>
                </a:solidFill>
              </a:rPr>
              <a:t>entropy</a:t>
            </a:r>
            <a:r>
              <a:rPr lang="fr-FR" sz="1400" b="1" dirty="0">
                <a:solidFill>
                  <a:schemeClr val="bg1"/>
                </a:solidFill>
              </a:rPr>
              <a:t> = </a:t>
            </a:r>
            <a:r>
              <a:rPr lang="fr-FR" sz="1400" dirty="0">
                <a:solidFill>
                  <a:schemeClr val="bg1"/>
                </a:solidFill>
              </a:rPr>
              <a:t>indice de distribution des conduits</a:t>
            </a:r>
          </a:p>
          <a:p>
            <a:r>
              <a:rPr lang="fr-FR" sz="1400" b="1" dirty="0" err="1">
                <a:solidFill>
                  <a:schemeClr val="bg1"/>
                </a:solidFill>
              </a:rPr>
              <a:t>Mean_degree</a:t>
            </a:r>
            <a:r>
              <a:rPr lang="fr-FR" sz="1400" b="1" dirty="0">
                <a:solidFill>
                  <a:schemeClr val="bg1"/>
                </a:solidFill>
              </a:rPr>
              <a:t> = </a:t>
            </a:r>
            <a:r>
              <a:rPr lang="fr-FR" sz="1400" dirty="0">
                <a:solidFill>
                  <a:schemeClr val="bg1"/>
                </a:solidFill>
              </a:rPr>
              <a:t>angle moyen à chaque sommet</a:t>
            </a:r>
          </a:p>
          <a:p>
            <a:r>
              <a:rPr lang="fr-FR" sz="1400" b="1" dirty="0" err="1">
                <a:solidFill>
                  <a:schemeClr val="bg1"/>
                </a:solidFill>
              </a:rPr>
              <a:t>Cv_degree</a:t>
            </a:r>
            <a:r>
              <a:rPr lang="fr-FR" sz="1400" dirty="0">
                <a:solidFill>
                  <a:schemeClr val="bg1"/>
                </a:solidFill>
              </a:rPr>
              <a:t> = angle à chaque sommet</a:t>
            </a:r>
            <a:endParaRPr lang="fr-FR" sz="1400" b="1" dirty="0">
              <a:solidFill>
                <a:schemeClr val="bg1"/>
              </a:solidFill>
            </a:endParaRPr>
          </a:p>
          <a:p>
            <a:r>
              <a:rPr lang="fr-FR" sz="1400" b="1" dirty="0" err="1">
                <a:solidFill>
                  <a:schemeClr val="bg1"/>
                </a:solidFill>
              </a:rPr>
              <a:t>Correlation</a:t>
            </a:r>
            <a:r>
              <a:rPr lang="fr-FR" sz="1400" b="1" dirty="0">
                <a:solidFill>
                  <a:schemeClr val="bg1"/>
                </a:solidFill>
              </a:rPr>
              <a:t> of vertex </a:t>
            </a:r>
            <a:r>
              <a:rPr lang="fr-FR" sz="1400" b="1" dirty="0" err="1">
                <a:solidFill>
                  <a:schemeClr val="bg1"/>
                </a:solidFill>
              </a:rPr>
              <a:t>degrees</a:t>
            </a:r>
            <a:r>
              <a:rPr lang="fr-FR" sz="1400" b="1" dirty="0">
                <a:solidFill>
                  <a:schemeClr val="bg1"/>
                </a:solidFill>
              </a:rPr>
              <a:t> </a:t>
            </a:r>
            <a:r>
              <a:rPr lang="fr-FR" sz="1400" dirty="0">
                <a:solidFill>
                  <a:schemeClr val="bg1"/>
                </a:solidFill>
              </a:rPr>
              <a:t>= indice de répartition des conduits reliés </a:t>
            </a:r>
          </a:p>
          <a:p>
            <a:endParaRPr lang="fr-FR" dirty="0">
              <a:solidFill>
                <a:schemeClr val="bg1"/>
              </a:solidFill>
            </a:endParaRP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C9E99344-317C-484C-613B-1B757E811FE4}"/>
              </a:ext>
            </a:extLst>
          </p:cNvPr>
          <p:cNvSpPr txBox="1"/>
          <p:nvPr/>
        </p:nvSpPr>
        <p:spPr>
          <a:xfrm>
            <a:off x="506964" y="4893628"/>
            <a:ext cx="84895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solidFill>
                  <a:schemeClr val="bg1"/>
                </a:solidFill>
                <a:sym typeface="Wingdings" panose="05000000000000000000" pitchFamily="2" charset="2"/>
              </a:rPr>
              <a:t> Peu d’importance du ratio (gradient) et pas d’importance pour les conduits</a:t>
            </a:r>
            <a:endParaRPr lang="fr-FR" b="1" dirty="0">
              <a:solidFill>
                <a:schemeClr val="bg1"/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4EB268E-B019-1373-E882-A4AD4D4B0FA2}"/>
              </a:ext>
            </a:extLst>
          </p:cNvPr>
          <p:cNvSpPr/>
          <p:nvPr/>
        </p:nvSpPr>
        <p:spPr>
          <a:xfrm>
            <a:off x="0" y="6694035"/>
            <a:ext cx="12192000" cy="173798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98634789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863FF4B-5A80-3D9B-9400-15342787C3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798334"/>
          </a:xfrm>
        </p:spPr>
        <p:txBody>
          <a:bodyPr/>
          <a:lstStyle/>
          <a:p>
            <a:r>
              <a:rPr lang="fr-FR" dirty="0">
                <a:solidFill>
                  <a:schemeClr val="accent1"/>
                </a:solidFill>
              </a:rPr>
              <a:t>Perspectives :</a:t>
            </a:r>
          </a:p>
        </p:txBody>
      </p:sp>
      <p:sp>
        <p:nvSpPr>
          <p:cNvPr id="5" name="Zone de texte 19">
            <a:extLst>
              <a:ext uri="{FF2B5EF4-FFF2-40B4-BE49-F238E27FC236}">
                <a16:creationId xmlns:a16="http://schemas.microsoft.com/office/drawing/2014/main" id="{D9E192F5-C8F2-DF7F-D41D-5EAFE5D9A89E}"/>
              </a:ext>
            </a:extLst>
          </p:cNvPr>
          <p:cNvSpPr/>
          <p:nvPr/>
        </p:nvSpPr>
        <p:spPr>
          <a:xfrm>
            <a:off x="646111" y="5751440"/>
            <a:ext cx="5350952" cy="788538"/>
          </a:xfrm>
          <a:prstGeom prst="rect">
            <a:avLst/>
          </a:prstGeom>
          <a:noFill/>
          <a:ln w="635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t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400" i="1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Calibri" panose="020F0502020204030204" pitchFamily="34" charset="0"/>
              </a:rPr>
              <a:t>Figure 16 : Performance du modèle sur 100 réseaux de conduits  différents pour les mêmes paramètres, en fonction de différents scénarios d’écoulements (d’après </a:t>
            </a:r>
            <a:r>
              <a:rPr lang="fr-FR" sz="1400" i="1" dirty="0" err="1">
                <a:solidFill>
                  <a:srgbClr val="000000"/>
                </a:solidFill>
                <a:effectLst/>
                <a:ea typeface="Calibri" panose="020F0502020204030204" pitchFamily="34" charset="0"/>
                <a:cs typeface="Calibri" panose="020F0502020204030204" pitchFamily="34" charset="0"/>
              </a:rPr>
              <a:t>Fandel</a:t>
            </a:r>
            <a:r>
              <a:rPr lang="fr-FR" sz="1400" i="1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Calibri" panose="020F0502020204030204" pitchFamily="34" charset="0"/>
              </a:rPr>
              <a:t> et al., 2021)</a:t>
            </a:r>
            <a:endParaRPr lang="fr-FR" dirty="0">
              <a:effectLst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3" name="Espace réservé du numéro de diapositive 12">
            <a:extLst>
              <a:ext uri="{FF2B5EF4-FFF2-40B4-BE49-F238E27FC236}">
                <a16:creationId xmlns:a16="http://schemas.microsoft.com/office/drawing/2014/main" id="{C20424D4-E922-2BBE-DDC5-DA9BA4884C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6262B-C216-48E5-80FF-F956A5333418}" type="slidenum">
              <a:rPr lang="fr-FR" smtClean="0"/>
              <a:t>13</a:t>
            </a:fld>
            <a:endParaRPr lang="fr-FR"/>
          </a:p>
        </p:txBody>
      </p:sp>
      <p:pic>
        <p:nvPicPr>
          <p:cNvPr id="20" name="Image 19">
            <a:extLst>
              <a:ext uri="{FF2B5EF4-FFF2-40B4-BE49-F238E27FC236}">
                <a16:creationId xmlns:a16="http://schemas.microsoft.com/office/drawing/2014/main" id="{53495359-28BC-B179-AF39-508DAC1C97E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07107" y="1227248"/>
            <a:ext cx="6435426" cy="5478258"/>
          </a:xfrm>
          <a:prstGeom prst="rect">
            <a:avLst/>
          </a:prstGeom>
        </p:spPr>
      </p:pic>
      <p:sp>
        <p:nvSpPr>
          <p:cNvPr id="22" name="Rectangle 21">
            <a:extLst>
              <a:ext uri="{FF2B5EF4-FFF2-40B4-BE49-F238E27FC236}">
                <a16:creationId xmlns:a16="http://schemas.microsoft.com/office/drawing/2014/main" id="{B44B96FB-71E3-10B6-A9DD-3E42AEE2FD0D}"/>
              </a:ext>
            </a:extLst>
          </p:cNvPr>
          <p:cNvSpPr/>
          <p:nvPr/>
        </p:nvSpPr>
        <p:spPr>
          <a:xfrm>
            <a:off x="0" y="6684202"/>
            <a:ext cx="12192000" cy="173798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3" name="Espace réservé du contenu 2">
            <a:extLst>
              <a:ext uri="{FF2B5EF4-FFF2-40B4-BE49-F238E27FC236}">
                <a16:creationId xmlns:a16="http://schemas.microsoft.com/office/drawing/2014/main" id="{D40D5F04-F7F8-C9AF-2A61-34E71592303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9467" y="1623799"/>
            <a:ext cx="5350952" cy="377000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u="sng" dirty="0">
                <a:solidFill>
                  <a:schemeClr val="bg1"/>
                </a:solidFill>
                <a:latin typeface="+mn-lt"/>
              </a:rPr>
              <a:t>Modèles d’écoulement sous </a:t>
            </a:r>
            <a:r>
              <a:rPr lang="fr-FR" u="sng" dirty="0" err="1">
                <a:solidFill>
                  <a:schemeClr val="bg1"/>
                </a:solidFill>
                <a:latin typeface="+mn-lt"/>
              </a:rPr>
              <a:t>CFPy</a:t>
            </a:r>
            <a:r>
              <a:rPr lang="fr-FR" u="sng" dirty="0">
                <a:solidFill>
                  <a:schemeClr val="bg1"/>
                </a:solidFill>
                <a:latin typeface="+mn-lt"/>
              </a:rPr>
              <a:t>, sur les réseaux générés :</a:t>
            </a:r>
          </a:p>
          <a:p>
            <a:pPr>
              <a:buFont typeface="Wingdings" panose="05000000000000000000" pitchFamily="2" charset="2"/>
              <a:buChar char="è"/>
            </a:pPr>
            <a:r>
              <a:rPr lang="fr-FR" dirty="0">
                <a:solidFill>
                  <a:schemeClr val="bg1"/>
                </a:solidFill>
                <a:latin typeface="+mn-lt"/>
                <a:sym typeface="Wingdings" panose="05000000000000000000" pitchFamily="2" charset="2"/>
              </a:rPr>
              <a:t>Approche multi-modèle pour la gestion des incertitudes</a:t>
            </a:r>
          </a:p>
          <a:p>
            <a:pPr>
              <a:buFont typeface="Wingdings" panose="05000000000000000000" pitchFamily="2" charset="2"/>
              <a:buChar char="è"/>
            </a:pPr>
            <a:r>
              <a:rPr lang="fr-FR" dirty="0">
                <a:solidFill>
                  <a:schemeClr val="bg1"/>
                </a:solidFill>
                <a:latin typeface="+mn-lt"/>
                <a:sym typeface="Wingdings" panose="05000000000000000000" pitchFamily="2" charset="2"/>
              </a:rPr>
              <a:t>Eliminations des modèles les moins corrélés aux mesures in-situ</a:t>
            </a:r>
            <a:endParaRPr lang="fr-FR" dirty="0">
              <a:solidFill>
                <a:schemeClr val="bg1"/>
              </a:solidFill>
              <a:latin typeface="+mn-lt"/>
            </a:endParaRPr>
          </a:p>
          <a:p>
            <a:pPr marL="0" indent="0">
              <a:buNone/>
            </a:pPr>
            <a:endParaRPr lang="fr-FR" dirty="0">
              <a:solidFill>
                <a:schemeClr val="bg1"/>
              </a:solidFill>
              <a:latin typeface="+mn-lt"/>
            </a:endParaRPr>
          </a:p>
          <a:p>
            <a:pPr marL="0" indent="0">
              <a:buNone/>
            </a:pPr>
            <a:endParaRPr lang="fr-FR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08854E8-62E8-431C-25A5-D58CA170C172}"/>
              </a:ext>
            </a:extLst>
          </p:cNvPr>
          <p:cNvSpPr txBox="1">
            <a:spLocks/>
          </p:cNvSpPr>
          <p:nvPr/>
        </p:nvSpPr>
        <p:spPr>
          <a:xfrm>
            <a:off x="149467" y="3966377"/>
            <a:ext cx="5350952" cy="37700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20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8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6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5pPr>
            <a:lvl6pPr marL="2506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9pPr>
          </a:lstStyle>
          <a:p>
            <a:pPr marL="0" indent="0">
              <a:buFont typeface="Wingdings 3" charset="2"/>
              <a:buNone/>
            </a:pPr>
            <a:endParaRPr lang="fr-FR" dirty="0">
              <a:solidFill>
                <a:schemeClr val="bg1"/>
              </a:solidFill>
              <a:latin typeface="+mn-lt"/>
            </a:endParaRPr>
          </a:p>
          <a:p>
            <a:pPr marL="0" indent="0">
              <a:buFont typeface="Wingdings 3" charset="2"/>
              <a:buNone/>
            </a:pPr>
            <a:endParaRPr lang="fr-FR" dirty="0">
              <a:solidFill>
                <a:schemeClr val="bg1"/>
              </a:solidFill>
              <a:latin typeface="+mn-lt"/>
            </a:endParaRPr>
          </a:p>
          <a:p>
            <a:pPr marL="0" indent="0">
              <a:buFont typeface="Wingdings 3" charset="2"/>
              <a:buNone/>
            </a:pPr>
            <a:endParaRPr lang="fr-FR" dirty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060845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863FF4B-5A80-3D9B-9400-15342787C3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>
                <a:solidFill>
                  <a:schemeClr val="accent1"/>
                </a:solidFill>
              </a:rPr>
              <a:t>Bibliographie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F75D281-CF79-6A51-1938-A397A3DC09D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3863" y="1331259"/>
            <a:ext cx="11728268" cy="5074023"/>
          </a:xfrm>
        </p:spPr>
        <p:txBody>
          <a:bodyPr/>
          <a:lstStyle/>
          <a:p>
            <a:pPr marL="0" indent="0">
              <a:buNone/>
            </a:pPr>
            <a:r>
              <a:rPr lang="fr-FR" sz="1400" dirty="0">
                <a:solidFill>
                  <a:srgbClr val="222222"/>
                </a:solidFill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(1) </a:t>
            </a:r>
            <a:r>
              <a:rPr lang="fr-FR" sz="1400" dirty="0" err="1">
                <a:solidFill>
                  <a:srgbClr val="222222"/>
                </a:solidFill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Bakalowicz</a:t>
            </a:r>
            <a:r>
              <a:rPr lang="fr-FR" sz="1400" dirty="0">
                <a:solidFill>
                  <a:srgbClr val="222222"/>
                </a:solidFill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, M. (Ed.). (1999). </a:t>
            </a:r>
            <a:r>
              <a:rPr lang="fr-FR" sz="1400" i="1" dirty="0">
                <a:solidFill>
                  <a:srgbClr val="222222"/>
                </a:solidFill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Connaissance et gestion des ressources en eaux souterraines dans les régions karstiques</a:t>
            </a:r>
            <a:r>
              <a:rPr lang="fr-FR" sz="1400" dirty="0">
                <a:solidFill>
                  <a:srgbClr val="222222"/>
                </a:solidFill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. </a:t>
            </a:r>
            <a:r>
              <a:rPr lang="en-GB" sz="1400" dirty="0">
                <a:solidFill>
                  <a:srgbClr val="222222"/>
                </a:solidFill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SDAGE Rhône </a:t>
            </a:r>
            <a:r>
              <a:rPr lang="en-GB" sz="1400" dirty="0" err="1">
                <a:solidFill>
                  <a:srgbClr val="222222"/>
                </a:solidFill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Mediterranee</a:t>
            </a:r>
            <a:r>
              <a:rPr lang="en-GB" sz="1400" dirty="0">
                <a:solidFill>
                  <a:srgbClr val="222222"/>
                </a:solidFill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 Corse.</a:t>
            </a:r>
            <a:endParaRPr lang="fr-FR" sz="1400" dirty="0">
              <a:effectLst/>
              <a:latin typeface="+mn-lt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lang="fr-FR" sz="1400" dirty="0">
                <a:solidFill>
                  <a:schemeClr val="bg1"/>
                </a:solidFill>
                <a:latin typeface="+mn-lt"/>
              </a:rPr>
              <a:t>(2) </a:t>
            </a:r>
            <a:r>
              <a:rPr lang="fr-FR" sz="1400" dirty="0" err="1">
                <a:solidFill>
                  <a:schemeClr val="bg1"/>
                </a:solidFill>
                <a:latin typeface="+mn-lt"/>
              </a:rPr>
              <a:t>Borghi</a:t>
            </a:r>
            <a:r>
              <a:rPr lang="fr-FR" sz="1400" dirty="0">
                <a:solidFill>
                  <a:schemeClr val="bg1"/>
                </a:solidFill>
                <a:latin typeface="+mn-lt"/>
              </a:rPr>
              <a:t>, A., Renard, P., &amp; Jenni, S. (2012). A pseudo-</a:t>
            </a:r>
            <a:r>
              <a:rPr lang="fr-FR" sz="1400" dirty="0" err="1">
                <a:solidFill>
                  <a:schemeClr val="bg1"/>
                </a:solidFill>
                <a:latin typeface="+mn-lt"/>
              </a:rPr>
              <a:t>genetic</a:t>
            </a:r>
            <a:r>
              <a:rPr lang="fr-FR" sz="1400" dirty="0">
                <a:solidFill>
                  <a:schemeClr val="bg1"/>
                </a:solidFill>
                <a:latin typeface="+mn-lt"/>
              </a:rPr>
              <a:t> </a:t>
            </a:r>
            <a:r>
              <a:rPr lang="fr-FR" sz="1400" dirty="0" err="1">
                <a:solidFill>
                  <a:schemeClr val="bg1"/>
                </a:solidFill>
                <a:latin typeface="+mn-lt"/>
              </a:rPr>
              <a:t>stochastic</a:t>
            </a:r>
            <a:r>
              <a:rPr lang="fr-FR" sz="1400" dirty="0">
                <a:solidFill>
                  <a:schemeClr val="bg1"/>
                </a:solidFill>
                <a:latin typeface="+mn-lt"/>
              </a:rPr>
              <a:t> model to </a:t>
            </a:r>
            <a:r>
              <a:rPr lang="fr-FR" sz="1400" dirty="0" err="1">
                <a:solidFill>
                  <a:schemeClr val="bg1"/>
                </a:solidFill>
                <a:latin typeface="+mn-lt"/>
              </a:rPr>
              <a:t>generate</a:t>
            </a:r>
            <a:r>
              <a:rPr lang="fr-FR" sz="1400" dirty="0">
                <a:solidFill>
                  <a:schemeClr val="bg1"/>
                </a:solidFill>
                <a:latin typeface="+mn-lt"/>
              </a:rPr>
              <a:t> </a:t>
            </a:r>
            <a:r>
              <a:rPr lang="fr-FR" sz="1400" dirty="0" err="1">
                <a:solidFill>
                  <a:schemeClr val="bg1"/>
                </a:solidFill>
                <a:latin typeface="+mn-lt"/>
              </a:rPr>
              <a:t>karstic</a:t>
            </a:r>
            <a:r>
              <a:rPr lang="fr-FR" sz="1400" dirty="0">
                <a:solidFill>
                  <a:schemeClr val="bg1"/>
                </a:solidFill>
                <a:latin typeface="+mn-lt"/>
              </a:rPr>
              <a:t> networks. Journal of </a:t>
            </a:r>
            <a:r>
              <a:rPr lang="fr-FR" sz="1400" dirty="0" err="1">
                <a:solidFill>
                  <a:schemeClr val="bg1"/>
                </a:solidFill>
                <a:latin typeface="+mn-lt"/>
              </a:rPr>
              <a:t>Hydrology</a:t>
            </a:r>
            <a:r>
              <a:rPr lang="fr-FR" sz="1400" dirty="0">
                <a:solidFill>
                  <a:schemeClr val="bg1"/>
                </a:solidFill>
                <a:latin typeface="+mn-lt"/>
              </a:rPr>
              <a:t>, 414 415, 516 529. </a:t>
            </a:r>
            <a:r>
              <a:rPr lang="fr-FR" sz="1400" dirty="0">
                <a:solidFill>
                  <a:schemeClr val="bg1"/>
                </a:solidFill>
                <a:latin typeface="+mn-lt"/>
                <a:hlinkClick r:id="rId2"/>
              </a:rPr>
              <a:t>https://doi.org/10.1016/j.jhydrol.2011.11.032</a:t>
            </a:r>
            <a:endParaRPr lang="fr-FR" sz="1400" dirty="0">
              <a:solidFill>
                <a:schemeClr val="bg1"/>
              </a:solidFill>
              <a:latin typeface="+mn-lt"/>
            </a:endParaRPr>
          </a:p>
          <a:p>
            <a:pPr marL="0" indent="0">
              <a:buNone/>
            </a:pPr>
            <a:r>
              <a:rPr lang="fr-FR" sz="1400" dirty="0">
                <a:solidFill>
                  <a:srgbClr val="222222"/>
                </a:solidFill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(3) Bruxelles, L., &amp; </a:t>
            </a:r>
            <a:r>
              <a:rPr lang="fr-FR" sz="1400" dirty="0" err="1">
                <a:solidFill>
                  <a:srgbClr val="222222"/>
                </a:solidFill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Caubel</a:t>
            </a:r>
            <a:r>
              <a:rPr lang="fr-FR" sz="1400" dirty="0">
                <a:solidFill>
                  <a:srgbClr val="222222"/>
                </a:solidFill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, A. (1996). Lacs temporaires et circulations de surface sur le causse de l'Hospitalet du Larzac (12) en 1996 : fonctionnement et implications géomorphologiques. </a:t>
            </a:r>
            <a:r>
              <a:rPr lang="fr-FR" sz="1400" i="1" dirty="0">
                <a:solidFill>
                  <a:srgbClr val="222222"/>
                </a:solidFill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Bulletin-Société languedocienne de géographie</a:t>
            </a:r>
            <a:r>
              <a:rPr lang="fr-FR" sz="1400" dirty="0">
                <a:solidFill>
                  <a:srgbClr val="222222"/>
                </a:solidFill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, </a:t>
            </a:r>
            <a:r>
              <a:rPr lang="fr-FR" sz="1400" i="1" dirty="0">
                <a:solidFill>
                  <a:srgbClr val="222222"/>
                </a:solidFill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30</a:t>
            </a:r>
            <a:r>
              <a:rPr lang="fr-FR" sz="1400" dirty="0">
                <a:solidFill>
                  <a:srgbClr val="222222"/>
                </a:solidFill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(3-4), 269-288.</a:t>
            </a:r>
          </a:p>
          <a:p>
            <a:pPr marL="0" indent="0">
              <a:buNone/>
            </a:pPr>
            <a:r>
              <a:rPr lang="fr-FR" sz="1400" dirty="0">
                <a:solidFill>
                  <a:schemeClr val="bg1"/>
                </a:solidFill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(4) Bruxelles, L. (2001). Reconstitution morphologique du Larzac (Larzac central, Aveyron, France) : Le rôle des formations superficielles. </a:t>
            </a:r>
            <a:r>
              <a:rPr lang="fr-FR" sz="1400" dirty="0" err="1">
                <a:solidFill>
                  <a:schemeClr val="bg1"/>
                </a:solidFill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Karstologia</a:t>
            </a:r>
            <a:r>
              <a:rPr lang="fr-FR" sz="1400" dirty="0">
                <a:solidFill>
                  <a:schemeClr val="bg1"/>
                </a:solidFill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 : revue de karstologie et de spéléologie physique, 38(1), 25 40. </a:t>
            </a:r>
            <a:r>
              <a:rPr lang="fr-FR" sz="1400" dirty="0">
                <a:solidFill>
                  <a:schemeClr val="bg1"/>
                </a:solidFill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  <a:hlinkClick r:id="rId3"/>
              </a:rPr>
              <a:t>https://doi.org/10.3406/karst.2001.2482</a:t>
            </a:r>
            <a:endParaRPr lang="fr-FR" sz="1400" dirty="0">
              <a:solidFill>
                <a:schemeClr val="bg1"/>
              </a:solidFill>
              <a:effectLst/>
              <a:latin typeface="+mn-lt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lang="fr-FR" sz="1400" dirty="0">
                <a:solidFill>
                  <a:schemeClr val="bg1"/>
                </a:solidFill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(5) Chen, Z., </a:t>
            </a:r>
            <a:r>
              <a:rPr lang="fr-FR" sz="1400" dirty="0" err="1">
                <a:solidFill>
                  <a:schemeClr val="bg1"/>
                </a:solidFill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Auler</a:t>
            </a:r>
            <a:r>
              <a:rPr lang="fr-FR" sz="1400" dirty="0">
                <a:solidFill>
                  <a:schemeClr val="bg1"/>
                </a:solidFill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, A. S., </a:t>
            </a:r>
            <a:r>
              <a:rPr lang="fr-FR" sz="1400" dirty="0" err="1">
                <a:solidFill>
                  <a:schemeClr val="bg1"/>
                </a:solidFill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Bakalowicz</a:t>
            </a:r>
            <a:r>
              <a:rPr lang="fr-FR" sz="1400" dirty="0">
                <a:solidFill>
                  <a:schemeClr val="bg1"/>
                </a:solidFill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, M., Drew, D., </a:t>
            </a:r>
            <a:r>
              <a:rPr lang="fr-FR" sz="1400" dirty="0" err="1">
                <a:solidFill>
                  <a:schemeClr val="bg1"/>
                </a:solidFill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Griger</a:t>
            </a:r>
            <a:r>
              <a:rPr lang="fr-FR" sz="1400" dirty="0">
                <a:solidFill>
                  <a:schemeClr val="bg1"/>
                </a:solidFill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, F., Hartmann, J., Jiang, G., </a:t>
            </a:r>
            <a:r>
              <a:rPr lang="fr-FR" sz="1400" dirty="0" err="1">
                <a:solidFill>
                  <a:schemeClr val="bg1"/>
                </a:solidFill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Moosdorf</a:t>
            </a:r>
            <a:r>
              <a:rPr lang="fr-FR" sz="1400" dirty="0">
                <a:solidFill>
                  <a:schemeClr val="bg1"/>
                </a:solidFill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, N., </a:t>
            </a:r>
            <a:r>
              <a:rPr lang="fr-FR" sz="1400" dirty="0" err="1">
                <a:solidFill>
                  <a:schemeClr val="bg1"/>
                </a:solidFill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Richts</a:t>
            </a:r>
            <a:r>
              <a:rPr lang="fr-FR" sz="1400" dirty="0">
                <a:solidFill>
                  <a:schemeClr val="bg1"/>
                </a:solidFill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, A., </a:t>
            </a:r>
            <a:r>
              <a:rPr lang="fr-FR" sz="1400" dirty="0" err="1">
                <a:solidFill>
                  <a:schemeClr val="bg1"/>
                </a:solidFill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Stevanovic</a:t>
            </a:r>
            <a:r>
              <a:rPr lang="fr-FR" sz="1400" dirty="0">
                <a:solidFill>
                  <a:schemeClr val="bg1"/>
                </a:solidFill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, Z., </a:t>
            </a:r>
            <a:r>
              <a:rPr lang="fr-FR" sz="1400" dirty="0" err="1">
                <a:solidFill>
                  <a:schemeClr val="bg1"/>
                </a:solidFill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Veni</a:t>
            </a:r>
            <a:r>
              <a:rPr lang="fr-FR" sz="1400" dirty="0">
                <a:solidFill>
                  <a:schemeClr val="bg1"/>
                </a:solidFill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, G., &amp; </a:t>
            </a:r>
            <a:r>
              <a:rPr lang="fr-FR" sz="1400" dirty="0" err="1">
                <a:solidFill>
                  <a:schemeClr val="bg1"/>
                </a:solidFill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Goldscheider</a:t>
            </a:r>
            <a:r>
              <a:rPr lang="fr-FR" sz="1400" dirty="0">
                <a:solidFill>
                  <a:schemeClr val="bg1"/>
                </a:solidFill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, N. (2017). The World Karst </a:t>
            </a:r>
            <a:r>
              <a:rPr lang="fr-FR" sz="1400" dirty="0" err="1">
                <a:solidFill>
                  <a:schemeClr val="bg1"/>
                </a:solidFill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Aquifer</a:t>
            </a:r>
            <a:r>
              <a:rPr lang="fr-FR" sz="1400" dirty="0">
                <a:solidFill>
                  <a:schemeClr val="bg1"/>
                </a:solidFill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 Mapping </a:t>
            </a:r>
            <a:r>
              <a:rPr lang="fr-FR" sz="1400" dirty="0" err="1">
                <a:solidFill>
                  <a:schemeClr val="bg1"/>
                </a:solidFill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project</a:t>
            </a:r>
            <a:r>
              <a:rPr lang="fr-FR" sz="1400" dirty="0">
                <a:solidFill>
                  <a:schemeClr val="bg1"/>
                </a:solidFill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 : Concept, mapping </a:t>
            </a:r>
            <a:r>
              <a:rPr lang="fr-FR" sz="1400" dirty="0" err="1">
                <a:solidFill>
                  <a:schemeClr val="bg1"/>
                </a:solidFill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procedure</a:t>
            </a:r>
            <a:r>
              <a:rPr lang="fr-FR" sz="1400" dirty="0">
                <a:solidFill>
                  <a:schemeClr val="bg1"/>
                </a:solidFill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 and </a:t>
            </a:r>
            <a:r>
              <a:rPr lang="fr-FR" sz="1400" dirty="0" err="1">
                <a:solidFill>
                  <a:schemeClr val="bg1"/>
                </a:solidFill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map</a:t>
            </a:r>
            <a:r>
              <a:rPr lang="fr-FR" sz="1400" dirty="0">
                <a:solidFill>
                  <a:schemeClr val="bg1"/>
                </a:solidFill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 of Europe. </a:t>
            </a:r>
            <a:r>
              <a:rPr lang="fr-FR" sz="1400" dirty="0" err="1">
                <a:solidFill>
                  <a:schemeClr val="bg1"/>
                </a:solidFill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Hydrogeology</a:t>
            </a:r>
            <a:r>
              <a:rPr lang="fr-FR" sz="1400" dirty="0">
                <a:solidFill>
                  <a:schemeClr val="bg1"/>
                </a:solidFill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 Journal, 25(3), 771 785. https://doi.org/10.1007/s10040-016-1519-3</a:t>
            </a:r>
          </a:p>
          <a:p>
            <a:pPr marL="0" indent="0">
              <a:buNone/>
            </a:pPr>
            <a:r>
              <a:rPr lang="fr-FR" sz="1400" dirty="0">
                <a:solidFill>
                  <a:schemeClr val="bg1"/>
                </a:solidFill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(6) </a:t>
            </a:r>
            <a:r>
              <a:rPr lang="fr-FR" sz="1400" dirty="0" err="1">
                <a:solidFill>
                  <a:schemeClr val="bg1"/>
                </a:solidFill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Collon</a:t>
            </a:r>
            <a:r>
              <a:rPr lang="fr-FR" sz="1400" dirty="0">
                <a:solidFill>
                  <a:schemeClr val="bg1"/>
                </a:solidFill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, P., Bernasconi, D., </a:t>
            </a:r>
            <a:r>
              <a:rPr lang="fr-FR" sz="1400" dirty="0" err="1">
                <a:solidFill>
                  <a:schemeClr val="bg1"/>
                </a:solidFill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Vuilleumier</a:t>
            </a:r>
            <a:r>
              <a:rPr lang="fr-FR" sz="1400" dirty="0">
                <a:solidFill>
                  <a:schemeClr val="bg1"/>
                </a:solidFill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, C., &amp; Renard, P. (2021). </a:t>
            </a:r>
            <a:r>
              <a:rPr lang="fr-FR" sz="1400" dirty="0" err="1">
                <a:solidFill>
                  <a:schemeClr val="bg1"/>
                </a:solidFill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Corrigendum</a:t>
            </a:r>
            <a:r>
              <a:rPr lang="fr-FR" sz="1400" dirty="0">
                <a:solidFill>
                  <a:schemeClr val="bg1"/>
                </a:solidFill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 to “</a:t>
            </a:r>
            <a:r>
              <a:rPr lang="fr-FR" sz="1400" dirty="0" err="1">
                <a:solidFill>
                  <a:schemeClr val="bg1"/>
                </a:solidFill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Statistical</a:t>
            </a:r>
            <a:r>
              <a:rPr lang="fr-FR" sz="1400" dirty="0">
                <a:solidFill>
                  <a:schemeClr val="bg1"/>
                </a:solidFill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r-FR" sz="1400" dirty="0" err="1">
                <a:solidFill>
                  <a:schemeClr val="bg1"/>
                </a:solidFill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metrics</a:t>
            </a:r>
            <a:r>
              <a:rPr lang="fr-FR" sz="1400" dirty="0">
                <a:solidFill>
                  <a:schemeClr val="bg1"/>
                </a:solidFill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 for the </a:t>
            </a:r>
            <a:r>
              <a:rPr lang="fr-FR" sz="1400" dirty="0" err="1">
                <a:solidFill>
                  <a:schemeClr val="bg1"/>
                </a:solidFill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characterization</a:t>
            </a:r>
            <a:r>
              <a:rPr lang="fr-FR" sz="1400" dirty="0">
                <a:solidFill>
                  <a:schemeClr val="bg1"/>
                </a:solidFill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 of karst network </a:t>
            </a:r>
            <a:r>
              <a:rPr lang="fr-FR" sz="1400" dirty="0" err="1">
                <a:solidFill>
                  <a:schemeClr val="bg1"/>
                </a:solidFill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geometry</a:t>
            </a:r>
            <a:r>
              <a:rPr lang="fr-FR" sz="1400" dirty="0">
                <a:solidFill>
                  <a:schemeClr val="bg1"/>
                </a:solidFill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 and </a:t>
            </a:r>
            <a:r>
              <a:rPr lang="fr-FR" sz="1400" dirty="0" err="1">
                <a:solidFill>
                  <a:schemeClr val="bg1"/>
                </a:solidFill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topology</a:t>
            </a:r>
            <a:r>
              <a:rPr lang="fr-FR" sz="1400" dirty="0">
                <a:solidFill>
                  <a:schemeClr val="bg1"/>
                </a:solidFill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” [</a:t>
            </a:r>
            <a:r>
              <a:rPr lang="fr-FR" sz="1400" dirty="0" err="1">
                <a:solidFill>
                  <a:schemeClr val="bg1"/>
                </a:solidFill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Geomorphology</a:t>
            </a:r>
            <a:r>
              <a:rPr lang="fr-FR" sz="1400" dirty="0">
                <a:solidFill>
                  <a:schemeClr val="bg1"/>
                </a:solidFill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 (2017) 283 : 122–142]. </a:t>
            </a:r>
            <a:r>
              <a:rPr lang="fr-FR" sz="1400" dirty="0" err="1">
                <a:solidFill>
                  <a:schemeClr val="bg1"/>
                </a:solidFill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Geomorphology</a:t>
            </a:r>
            <a:r>
              <a:rPr lang="fr-FR" sz="1400" dirty="0">
                <a:solidFill>
                  <a:schemeClr val="bg1"/>
                </a:solidFill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, 389, 107848. https://doi.org/10.1016/j.geomorph.2021.107848</a:t>
            </a:r>
          </a:p>
          <a:p>
            <a:pPr marL="0" indent="0">
              <a:buNone/>
            </a:pPr>
            <a:r>
              <a:rPr lang="fr-FR" sz="1400" dirty="0">
                <a:solidFill>
                  <a:schemeClr val="bg1"/>
                </a:solidFill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(7) De la Varga, M., </a:t>
            </a:r>
            <a:r>
              <a:rPr lang="fr-FR" sz="1400" dirty="0" err="1">
                <a:solidFill>
                  <a:schemeClr val="bg1"/>
                </a:solidFill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Schaaf</a:t>
            </a:r>
            <a:r>
              <a:rPr lang="fr-FR" sz="1400" dirty="0">
                <a:solidFill>
                  <a:schemeClr val="bg1"/>
                </a:solidFill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, A., &amp; </a:t>
            </a:r>
            <a:r>
              <a:rPr lang="fr-FR" sz="1400" dirty="0" err="1">
                <a:solidFill>
                  <a:schemeClr val="bg1"/>
                </a:solidFill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Wellmann</a:t>
            </a:r>
            <a:r>
              <a:rPr lang="fr-FR" sz="1400" dirty="0">
                <a:solidFill>
                  <a:schemeClr val="bg1"/>
                </a:solidFill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, F. (2019). </a:t>
            </a:r>
            <a:r>
              <a:rPr lang="fr-FR" sz="1400" dirty="0" err="1">
                <a:solidFill>
                  <a:schemeClr val="bg1"/>
                </a:solidFill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GemPy</a:t>
            </a:r>
            <a:r>
              <a:rPr lang="fr-FR" sz="1400" dirty="0">
                <a:solidFill>
                  <a:schemeClr val="bg1"/>
                </a:solidFill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 1.0 : Open-source </a:t>
            </a:r>
            <a:r>
              <a:rPr lang="fr-FR" sz="1400" dirty="0" err="1">
                <a:solidFill>
                  <a:schemeClr val="bg1"/>
                </a:solidFill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stochastic</a:t>
            </a:r>
            <a:r>
              <a:rPr lang="fr-FR" sz="1400" dirty="0">
                <a:solidFill>
                  <a:schemeClr val="bg1"/>
                </a:solidFill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r-FR" sz="1400" dirty="0" err="1">
                <a:solidFill>
                  <a:schemeClr val="bg1"/>
                </a:solidFill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geological</a:t>
            </a:r>
            <a:r>
              <a:rPr lang="fr-FR" sz="1400" dirty="0">
                <a:solidFill>
                  <a:schemeClr val="bg1"/>
                </a:solidFill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 modeling and inversion. </a:t>
            </a:r>
            <a:r>
              <a:rPr lang="fr-FR" sz="1400" dirty="0" err="1">
                <a:solidFill>
                  <a:schemeClr val="bg1"/>
                </a:solidFill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Geoscientific</a:t>
            </a:r>
            <a:r>
              <a:rPr lang="fr-FR" sz="1400" dirty="0">
                <a:solidFill>
                  <a:schemeClr val="bg1"/>
                </a:solidFill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 Model </a:t>
            </a:r>
            <a:r>
              <a:rPr lang="fr-FR" sz="1400" dirty="0" err="1">
                <a:solidFill>
                  <a:schemeClr val="bg1"/>
                </a:solidFill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Development</a:t>
            </a:r>
            <a:r>
              <a:rPr lang="fr-FR" sz="1400" dirty="0">
                <a:solidFill>
                  <a:schemeClr val="bg1"/>
                </a:solidFill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, 12(1), 1 32. </a:t>
            </a:r>
            <a:r>
              <a:rPr lang="fr-FR" sz="1400" dirty="0">
                <a:solidFill>
                  <a:schemeClr val="bg1"/>
                </a:solidFill>
                <a:latin typeface="+mn-lt"/>
                <a:ea typeface="Calibri" panose="020F0502020204030204" pitchFamily="34" charset="0"/>
                <a:cs typeface="Calibri" panose="020F0502020204030204" pitchFamily="34" charset="0"/>
                <a:hlinkClick r:id="rId4"/>
              </a:rPr>
              <a:t>https://doi.org/10.5194/gmd-12-1-2019</a:t>
            </a:r>
            <a:endParaRPr lang="fr-FR" sz="1400" dirty="0">
              <a:solidFill>
                <a:schemeClr val="bg1"/>
              </a:solidFill>
              <a:latin typeface="+mn-lt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lang="fr-FR" sz="1400" dirty="0">
                <a:solidFill>
                  <a:schemeClr val="bg1"/>
                </a:solidFill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(8) Deville, S. (2013). Caractérisation de la zone non saturée des karsts par la gravimétrie et l’hydrogéologie.</a:t>
            </a:r>
          </a:p>
          <a:p>
            <a:pPr marL="0" indent="0">
              <a:buNone/>
            </a:pPr>
            <a:r>
              <a:rPr lang="fr-FR" sz="1400" dirty="0">
                <a:solidFill>
                  <a:schemeClr val="bg1"/>
                </a:solidFill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(9) </a:t>
            </a:r>
            <a:r>
              <a:rPr lang="en-US" sz="1400" dirty="0" err="1">
                <a:solidFill>
                  <a:schemeClr val="bg1"/>
                </a:solidFill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Erzeybek</a:t>
            </a:r>
            <a:r>
              <a:rPr lang="en-US" sz="1400" dirty="0">
                <a:solidFill>
                  <a:schemeClr val="bg1"/>
                </a:solidFill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 Balan, S. (2012). Characterization and modeling of </a:t>
            </a:r>
            <a:r>
              <a:rPr lang="en-US" sz="1400" dirty="0" err="1">
                <a:solidFill>
                  <a:schemeClr val="bg1"/>
                </a:solidFill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paleokarst</a:t>
            </a:r>
            <a:r>
              <a:rPr lang="en-US" sz="1400" dirty="0">
                <a:solidFill>
                  <a:schemeClr val="bg1"/>
                </a:solidFill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 reservoirs using multiple-point statistics on a non-gridded basis.</a:t>
            </a:r>
            <a:endParaRPr lang="fr-FR" sz="1400" dirty="0">
              <a:solidFill>
                <a:schemeClr val="bg1"/>
              </a:solidFill>
              <a:latin typeface="+mn-lt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lang="fr-FR" sz="1400" dirty="0">
                <a:solidFill>
                  <a:schemeClr val="bg1"/>
                </a:solidFill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(10)</a:t>
            </a:r>
            <a:r>
              <a:rPr lang="en-US" sz="1400" dirty="0">
                <a:solidFill>
                  <a:schemeClr val="bg1"/>
                </a:solidFill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Famiglietti</a:t>
            </a:r>
            <a:r>
              <a:rPr lang="en-US" sz="1400" dirty="0">
                <a:solidFill>
                  <a:schemeClr val="bg1"/>
                </a:solidFill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, J. S., &amp; Ferguson, G. (2021). The hidden crisis beneath our feet. Science, 372(6540), 344-345.</a:t>
            </a:r>
            <a:endParaRPr lang="fr-FR" sz="1400" dirty="0">
              <a:solidFill>
                <a:schemeClr val="bg1"/>
              </a:solidFill>
              <a:effectLst/>
              <a:latin typeface="+mn-lt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fr-FR" sz="1400" dirty="0">
              <a:solidFill>
                <a:schemeClr val="bg1"/>
              </a:solidFill>
              <a:effectLst/>
              <a:latin typeface="+mn-lt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fr-FR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699951E3-F929-2F38-34F1-A6CCEC8A22F2}"/>
              </a:ext>
            </a:extLst>
          </p:cNvPr>
          <p:cNvSpPr/>
          <p:nvPr/>
        </p:nvSpPr>
        <p:spPr>
          <a:xfrm>
            <a:off x="0" y="6562846"/>
            <a:ext cx="12192000" cy="295154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05EBD2E0-AF5C-C54D-756A-AD7DB7A694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6262B-C216-48E5-80FF-F956A5333418}" type="slidenum">
              <a:rPr lang="fr-FR" smtClean="0"/>
              <a:t>14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8599078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863FF4B-5A80-3D9B-9400-15342787C3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>
                <a:solidFill>
                  <a:schemeClr val="accent1"/>
                </a:solidFill>
              </a:rPr>
              <a:t>Bibliographie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F75D281-CF79-6A51-1938-A397A3DC09D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3863" y="1331259"/>
            <a:ext cx="11728268" cy="5074023"/>
          </a:xfrm>
        </p:spPr>
        <p:txBody>
          <a:bodyPr/>
          <a:lstStyle/>
          <a:p>
            <a:pPr marL="0" indent="0">
              <a:buNone/>
            </a:pPr>
            <a:r>
              <a:rPr lang="fr-FR" sz="1400" dirty="0">
                <a:solidFill>
                  <a:srgbClr val="222222"/>
                </a:solidFill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(1) </a:t>
            </a:r>
            <a:r>
              <a:rPr lang="fr-FR" sz="1400" dirty="0" err="1">
                <a:solidFill>
                  <a:srgbClr val="222222"/>
                </a:solidFill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Bakalowicz</a:t>
            </a:r>
            <a:r>
              <a:rPr lang="fr-FR" sz="1400" dirty="0">
                <a:solidFill>
                  <a:srgbClr val="222222"/>
                </a:solidFill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, M. (Ed.). (1999). </a:t>
            </a:r>
            <a:r>
              <a:rPr lang="fr-FR" sz="1400" i="1" dirty="0">
                <a:solidFill>
                  <a:srgbClr val="222222"/>
                </a:solidFill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Connaissance et gestion des ressources en eaux souterraines dans les régions karstiques</a:t>
            </a:r>
            <a:r>
              <a:rPr lang="fr-FR" sz="1400" dirty="0">
                <a:solidFill>
                  <a:srgbClr val="222222"/>
                </a:solidFill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. </a:t>
            </a:r>
            <a:r>
              <a:rPr lang="en-GB" sz="1400" dirty="0">
                <a:solidFill>
                  <a:srgbClr val="222222"/>
                </a:solidFill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SDAGE Rhône </a:t>
            </a:r>
            <a:r>
              <a:rPr lang="en-GB" sz="1400" dirty="0" err="1">
                <a:solidFill>
                  <a:srgbClr val="222222"/>
                </a:solidFill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Mediterranee</a:t>
            </a:r>
            <a:r>
              <a:rPr lang="en-GB" sz="1400" dirty="0">
                <a:solidFill>
                  <a:srgbClr val="222222"/>
                </a:solidFill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 Corse.</a:t>
            </a:r>
            <a:endParaRPr lang="fr-FR" sz="1400" dirty="0">
              <a:effectLst/>
              <a:latin typeface="+mn-lt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lang="fr-FR" sz="1400" dirty="0">
                <a:solidFill>
                  <a:schemeClr val="bg1"/>
                </a:solidFill>
                <a:latin typeface="+mn-lt"/>
              </a:rPr>
              <a:t>(2) </a:t>
            </a:r>
            <a:r>
              <a:rPr lang="fr-FR" sz="1400" dirty="0" err="1">
                <a:solidFill>
                  <a:schemeClr val="bg1"/>
                </a:solidFill>
                <a:latin typeface="+mn-lt"/>
              </a:rPr>
              <a:t>Borghi</a:t>
            </a:r>
            <a:r>
              <a:rPr lang="fr-FR" sz="1400" dirty="0">
                <a:solidFill>
                  <a:schemeClr val="bg1"/>
                </a:solidFill>
                <a:latin typeface="+mn-lt"/>
              </a:rPr>
              <a:t>, A., Renard, P., &amp; Jenni, S. (2012). A pseudo-</a:t>
            </a:r>
            <a:r>
              <a:rPr lang="fr-FR" sz="1400" dirty="0" err="1">
                <a:solidFill>
                  <a:schemeClr val="bg1"/>
                </a:solidFill>
                <a:latin typeface="+mn-lt"/>
              </a:rPr>
              <a:t>genetic</a:t>
            </a:r>
            <a:r>
              <a:rPr lang="fr-FR" sz="1400" dirty="0">
                <a:solidFill>
                  <a:schemeClr val="bg1"/>
                </a:solidFill>
                <a:latin typeface="+mn-lt"/>
              </a:rPr>
              <a:t> </a:t>
            </a:r>
            <a:r>
              <a:rPr lang="fr-FR" sz="1400" dirty="0" err="1">
                <a:solidFill>
                  <a:schemeClr val="bg1"/>
                </a:solidFill>
                <a:latin typeface="+mn-lt"/>
              </a:rPr>
              <a:t>stochastic</a:t>
            </a:r>
            <a:r>
              <a:rPr lang="fr-FR" sz="1400" dirty="0">
                <a:solidFill>
                  <a:schemeClr val="bg1"/>
                </a:solidFill>
                <a:latin typeface="+mn-lt"/>
              </a:rPr>
              <a:t> model to </a:t>
            </a:r>
            <a:r>
              <a:rPr lang="fr-FR" sz="1400" dirty="0" err="1">
                <a:solidFill>
                  <a:schemeClr val="bg1"/>
                </a:solidFill>
                <a:latin typeface="+mn-lt"/>
              </a:rPr>
              <a:t>generate</a:t>
            </a:r>
            <a:r>
              <a:rPr lang="fr-FR" sz="1400" dirty="0">
                <a:solidFill>
                  <a:schemeClr val="bg1"/>
                </a:solidFill>
                <a:latin typeface="+mn-lt"/>
              </a:rPr>
              <a:t> </a:t>
            </a:r>
            <a:r>
              <a:rPr lang="fr-FR" sz="1400" dirty="0" err="1">
                <a:solidFill>
                  <a:schemeClr val="bg1"/>
                </a:solidFill>
                <a:latin typeface="+mn-lt"/>
              </a:rPr>
              <a:t>karstic</a:t>
            </a:r>
            <a:r>
              <a:rPr lang="fr-FR" sz="1400" dirty="0">
                <a:solidFill>
                  <a:schemeClr val="bg1"/>
                </a:solidFill>
                <a:latin typeface="+mn-lt"/>
              </a:rPr>
              <a:t> networks. Journal of </a:t>
            </a:r>
            <a:r>
              <a:rPr lang="fr-FR" sz="1400" dirty="0" err="1">
                <a:solidFill>
                  <a:schemeClr val="bg1"/>
                </a:solidFill>
                <a:latin typeface="+mn-lt"/>
              </a:rPr>
              <a:t>Hydrology</a:t>
            </a:r>
            <a:r>
              <a:rPr lang="fr-FR" sz="1400" dirty="0">
                <a:solidFill>
                  <a:schemeClr val="bg1"/>
                </a:solidFill>
                <a:latin typeface="+mn-lt"/>
              </a:rPr>
              <a:t>, 414 415, 516 529. </a:t>
            </a:r>
            <a:r>
              <a:rPr lang="fr-FR" sz="1400" dirty="0">
                <a:solidFill>
                  <a:schemeClr val="bg1"/>
                </a:solidFill>
                <a:latin typeface="+mn-lt"/>
                <a:hlinkClick r:id="rId2"/>
              </a:rPr>
              <a:t>https://doi.org/10.1016/j.jhydrol.2011.11.032</a:t>
            </a:r>
            <a:endParaRPr lang="fr-FR" sz="1400" dirty="0">
              <a:solidFill>
                <a:schemeClr val="bg1"/>
              </a:solidFill>
              <a:latin typeface="+mn-lt"/>
            </a:endParaRPr>
          </a:p>
          <a:p>
            <a:pPr marL="0" indent="0">
              <a:buNone/>
            </a:pPr>
            <a:r>
              <a:rPr lang="fr-FR" sz="1400" dirty="0">
                <a:solidFill>
                  <a:srgbClr val="222222"/>
                </a:solidFill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(3) Bruxelles, L., &amp; </a:t>
            </a:r>
            <a:r>
              <a:rPr lang="fr-FR" sz="1400" dirty="0" err="1">
                <a:solidFill>
                  <a:srgbClr val="222222"/>
                </a:solidFill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Caubel</a:t>
            </a:r>
            <a:r>
              <a:rPr lang="fr-FR" sz="1400" dirty="0">
                <a:solidFill>
                  <a:srgbClr val="222222"/>
                </a:solidFill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, A. (1996). Lacs temporaires et circulations de surface sur le causse de l'Hospitalet du Larzac (12) en 1996 : fonctionnement et implications géomorphologiques. </a:t>
            </a:r>
            <a:r>
              <a:rPr lang="fr-FR" sz="1400" i="1" dirty="0">
                <a:solidFill>
                  <a:srgbClr val="222222"/>
                </a:solidFill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Bulletin-Société languedocienne de géographie</a:t>
            </a:r>
            <a:r>
              <a:rPr lang="fr-FR" sz="1400" dirty="0">
                <a:solidFill>
                  <a:srgbClr val="222222"/>
                </a:solidFill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, </a:t>
            </a:r>
            <a:r>
              <a:rPr lang="fr-FR" sz="1400" i="1" dirty="0">
                <a:solidFill>
                  <a:srgbClr val="222222"/>
                </a:solidFill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30</a:t>
            </a:r>
            <a:r>
              <a:rPr lang="fr-FR" sz="1400" dirty="0">
                <a:solidFill>
                  <a:srgbClr val="222222"/>
                </a:solidFill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(3-4), 269-288.</a:t>
            </a:r>
          </a:p>
          <a:p>
            <a:pPr marL="0" indent="0">
              <a:buNone/>
            </a:pPr>
            <a:r>
              <a:rPr lang="fr-FR" sz="1400" dirty="0">
                <a:solidFill>
                  <a:schemeClr val="bg1"/>
                </a:solidFill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(4) Bruxelles, L. (2001). Reconstitution morphologique du Larzac (Larzac central, Aveyron, France) : Le rôle des formations superficielles. </a:t>
            </a:r>
            <a:r>
              <a:rPr lang="fr-FR" sz="1400" dirty="0" err="1">
                <a:solidFill>
                  <a:schemeClr val="bg1"/>
                </a:solidFill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Karstologia</a:t>
            </a:r>
            <a:r>
              <a:rPr lang="fr-FR" sz="1400" dirty="0">
                <a:solidFill>
                  <a:schemeClr val="bg1"/>
                </a:solidFill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 : revue de karstologie et de spéléologie physique, 38(1), 25 40. </a:t>
            </a:r>
            <a:r>
              <a:rPr lang="fr-FR" sz="1400" dirty="0">
                <a:solidFill>
                  <a:schemeClr val="bg1"/>
                </a:solidFill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  <a:hlinkClick r:id="rId3"/>
              </a:rPr>
              <a:t>https://doi.org/10.3406/karst.2001.2482</a:t>
            </a:r>
            <a:endParaRPr lang="fr-FR" sz="1400" dirty="0">
              <a:solidFill>
                <a:schemeClr val="bg1"/>
              </a:solidFill>
              <a:effectLst/>
              <a:latin typeface="+mn-lt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lang="fr-FR" sz="1400" dirty="0">
                <a:solidFill>
                  <a:schemeClr val="bg1"/>
                </a:solidFill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(5) Chen, Z., </a:t>
            </a:r>
            <a:r>
              <a:rPr lang="fr-FR" sz="1400" dirty="0" err="1">
                <a:solidFill>
                  <a:schemeClr val="bg1"/>
                </a:solidFill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Auler</a:t>
            </a:r>
            <a:r>
              <a:rPr lang="fr-FR" sz="1400" dirty="0">
                <a:solidFill>
                  <a:schemeClr val="bg1"/>
                </a:solidFill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, A. S., </a:t>
            </a:r>
            <a:r>
              <a:rPr lang="fr-FR" sz="1400" dirty="0" err="1">
                <a:solidFill>
                  <a:schemeClr val="bg1"/>
                </a:solidFill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Bakalowicz</a:t>
            </a:r>
            <a:r>
              <a:rPr lang="fr-FR" sz="1400" dirty="0">
                <a:solidFill>
                  <a:schemeClr val="bg1"/>
                </a:solidFill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, M., Drew, D., </a:t>
            </a:r>
            <a:r>
              <a:rPr lang="fr-FR" sz="1400" dirty="0" err="1">
                <a:solidFill>
                  <a:schemeClr val="bg1"/>
                </a:solidFill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Griger</a:t>
            </a:r>
            <a:r>
              <a:rPr lang="fr-FR" sz="1400" dirty="0">
                <a:solidFill>
                  <a:schemeClr val="bg1"/>
                </a:solidFill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, F., Hartmann, J., Jiang, G., </a:t>
            </a:r>
            <a:r>
              <a:rPr lang="fr-FR" sz="1400" dirty="0" err="1">
                <a:solidFill>
                  <a:schemeClr val="bg1"/>
                </a:solidFill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Moosdorf</a:t>
            </a:r>
            <a:r>
              <a:rPr lang="fr-FR" sz="1400" dirty="0">
                <a:solidFill>
                  <a:schemeClr val="bg1"/>
                </a:solidFill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, N., </a:t>
            </a:r>
            <a:r>
              <a:rPr lang="fr-FR" sz="1400" dirty="0" err="1">
                <a:solidFill>
                  <a:schemeClr val="bg1"/>
                </a:solidFill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Richts</a:t>
            </a:r>
            <a:r>
              <a:rPr lang="fr-FR" sz="1400" dirty="0">
                <a:solidFill>
                  <a:schemeClr val="bg1"/>
                </a:solidFill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, A., </a:t>
            </a:r>
            <a:r>
              <a:rPr lang="fr-FR" sz="1400" dirty="0" err="1">
                <a:solidFill>
                  <a:schemeClr val="bg1"/>
                </a:solidFill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Stevanovic</a:t>
            </a:r>
            <a:r>
              <a:rPr lang="fr-FR" sz="1400" dirty="0">
                <a:solidFill>
                  <a:schemeClr val="bg1"/>
                </a:solidFill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, Z., </a:t>
            </a:r>
            <a:r>
              <a:rPr lang="fr-FR" sz="1400" dirty="0" err="1">
                <a:solidFill>
                  <a:schemeClr val="bg1"/>
                </a:solidFill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Veni</a:t>
            </a:r>
            <a:r>
              <a:rPr lang="fr-FR" sz="1400" dirty="0">
                <a:solidFill>
                  <a:schemeClr val="bg1"/>
                </a:solidFill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, G., &amp; </a:t>
            </a:r>
            <a:r>
              <a:rPr lang="fr-FR" sz="1400" dirty="0" err="1">
                <a:solidFill>
                  <a:schemeClr val="bg1"/>
                </a:solidFill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Goldscheider</a:t>
            </a:r>
            <a:r>
              <a:rPr lang="fr-FR" sz="1400" dirty="0">
                <a:solidFill>
                  <a:schemeClr val="bg1"/>
                </a:solidFill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, N. (2017). The World Karst </a:t>
            </a:r>
            <a:r>
              <a:rPr lang="fr-FR" sz="1400" dirty="0" err="1">
                <a:solidFill>
                  <a:schemeClr val="bg1"/>
                </a:solidFill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Aquifer</a:t>
            </a:r>
            <a:r>
              <a:rPr lang="fr-FR" sz="1400" dirty="0">
                <a:solidFill>
                  <a:schemeClr val="bg1"/>
                </a:solidFill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 Mapping </a:t>
            </a:r>
            <a:r>
              <a:rPr lang="fr-FR" sz="1400" dirty="0" err="1">
                <a:solidFill>
                  <a:schemeClr val="bg1"/>
                </a:solidFill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project</a:t>
            </a:r>
            <a:r>
              <a:rPr lang="fr-FR" sz="1400" dirty="0">
                <a:solidFill>
                  <a:schemeClr val="bg1"/>
                </a:solidFill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 : Concept, mapping </a:t>
            </a:r>
            <a:r>
              <a:rPr lang="fr-FR" sz="1400" dirty="0" err="1">
                <a:solidFill>
                  <a:schemeClr val="bg1"/>
                </a:solidFill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procedure</a:t>
            </a:r>
            <a:r>
              <a:rPr lang="fr-FR" sz="1400" dirty="0">
                <a:solidFill>
                  <a:schemeClr val="bg1"/>
                </a:solidFill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 and </a:t>
            </a:r>
            <a:r>
              <a:rPr lang="fr-FR" sz="1400" dirty="0" err="1">
                <a:solidFill>
                  <a:schemeClr val="bg1"/>
                </a:solidFill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map</a:t>
            </a:r>
            <a:r>
              <a:rPr lang="fr-FR" sz="1400" dirty="0">
                <a:solidFill>
                  <a:schemeClr val="bg1"/>
                </a:solidFill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 of Europe. </a:t>
            </a:r>
            <a:r>
              <a:rPr lang="fr-FR" sz="1400" dirty="0" err="1">
                <a:solidFill>
                  <a:schemeClr val="bg1"/>
                </a:solidFill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Hydrogeology</a:t>
            </a:r>
            <a:r>
              <a:rPr lang="fr-FR" sz="1400" dirty="0">
                <a:solidFill>
                  <a:schemeClr val="bg1"/>
                </a:solidFill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 Journal, 25(3), 771 785. https://doi.org/10.1007/s10040-016-1519-3</a:t>
            </a:r>
          </a:p>
          <a:p>
            <a:pPr marL="0" indent="0">
              <a:buNone/>
            </a:pPr>
            <a:r>
              <a:rPr lang="fr-FR" sz="1400" dirty="0">
                <a:solidFill>
                  <a:schemeClr val="bg1"/>
                </a:solidFill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(6) </a:t>
            </a:r>
            <a:r>
              <a:rPr lang="fr-FR" sz="1400" dirty="0" err="1">
                <a:solidFill>
                  <a:schemeClr val="bg1"/>
                </a:solidFill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Collon</a:t>
            </a:r>
            <a:r>
              <a:rPr lang="fr-FR" sz="1400" dirty="0">
                <a:solidFill>
                  <a:schemeClr val="bg1"/>
                </a:solidFill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, P., Bernasconi, D., </a:t>
            </a:r>
            <a:r>
              <a:rPr lang="fr-FR" sz="1400" dirty="0" err="1">
                <a:solidFill>
                  <a:schemeClr val="bg1"/>
                </a:solidFill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Vuilleumier</a:t>
            </a:r>
            <a:r>
              <a:rPr lang="fr-FR" sz="1400" dirty="0">
                <a:solidFill>
                  <a:schemeClr val="bg1"/>
                </a:solidFill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, C., &amp; Renard, P. (2021). </a:t>
            </a:r>
            <a:r>
              <a:rPr lang="fr-FR" sz="1400" dirty="0" err="1">
                <a:solidFill>
                  <a:schemeClr val="bg1"/>
                </a:solidFill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Corrigendum</a:t>
            </a:r>
            <a:r>
              <a:rPr lang="fr-FR" sz="1400" dirty="0">
                <a:solidFill>
                  <a:schemeClr val="bg1"/>
                </a:solidFill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 to “</a:t>
            </a:r>
            <a:r>
              <a:rPr lang="fr-FR" sz="1400" dirty="0" err="1">
                <a:solidFill>
                  <a:schemeClr val="bg1"/>
                </a:solidFill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Statistical</a:t>
            </a:r>
            <a:r>
              <a:rPr lang="fr-FR" sz="1400" dirty="0">
                <a:solidFill>
                  <a:schemeClr val="bg1"/>
                </a:solidFill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r-FR" sz="1400" dirty="0" err="1">
                <a:solidFill>
                  <a:schemeClr val="bg1"/>
                </a:solidFill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metrics</a:t>
            </a:r>
            <a:r>
              <a:rPr lang="fr-FR" sz="1400" dirty="0">
                <a:solidFill>
                  <a:schemeClr val="bg1"/>
                </a:solidFill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 for the </a:t>
            </a:r>
            <a:r>
              <a:rPr lang="fr-FR" sz="1400" dirty="0" err="1">
                <a:solidFill>
                  <a:schemeClr val="bg1"/>
                </a:solidFill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characterization</a:t>
            </a:r>
            <a:r>
              <a:rPr lang="fr-FR" sz="1400" dirty="0">
                <a:solidFill>
                  <a:schemeClr val="bg1"/>
                </a:solidFill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 of karst network </a:t>
            </a:r>
            <a:r>
              <a:rPr lang="fr-FR" sz="1400" dirty="0" err="1">
                <a:solidFill>
                  <a:schemeClr val="bg1"/>
                </a:solidFill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geometry</a:t>
            </a:r>
            <a:r>
              <a:rPr lang="fr-FR" sz="1400" dirty="0">
                <a:solidFill>
                  <a:schemeClr val="bg1"/>
                </a:solidFill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 and </a:t>
            </a:r>
            <a:r>
              <a:rPr lang="fr-FR" sz="1400" dirty="0" err="1">
                <a:solidFill>
                  <a:schemeClr val="bg1"/>
                </a:solidFill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topology</a:t>
            </a:r>
            <a:r>
              <a:rPr lang="fr-FR" sz="1400" dirty="0">
                <a:solidFill>
                  <a:schemeClr val="bg1"/>
                </a:solidFill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” [</a:t>
            </a:r>
            <a:r>
              <a:rPr lang="fr-FR" sz="1400" dirty="0" err="1">
                <a:solidFill>
                  <a:schemeClr val="bg1"/>
                </a:solidFill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Geomorphology</a:t>
            </a:r>
            <a:r>
              <a:rPr lang="fr-FR" sz="1400" dirty="0">
                <a:solidFill>
                  <a:schemeClr val="bg1"/>
                </a:solidFill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 (2017) 283 : 122–142]. </a:t>
            </a:r>
            <a:r>
              <a:rPr lang="fr-FR" sz="1400" dirty="0" err="1">
                <a:solidFill>
                  <a:schemeClr val="bg1"/>
                </a:solidFill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Geomorphology</a:t>
            </a:r>
            <a:r>
              <a:rPr lang="fr-FR" sz="1400" dirty="0">
                <a:solidFill>
                  <a:schemeClr val="bg1"/>
                </a:solidFill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, 389, 107848. https://doi.org/10.1016/j.geomorph.2021.107848</a:t>
            </a:r>
          </a:p>
          <a:p>
            <a:pPr marL="0" indent="0">
              <a:buNone/>
            </a:pPr>
            <a:r>
              <a:rPr lang="fr-FR" sz="1400" dirty="0">
                <a:solidFill>
                  <a:schemeClr val="bg1"/>
                </a:solidFill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(7) De la Varga, M., </a:t>
            </a:r>
            <a:r>
              <a:rPr lang="fr-FR" sz="1400" dirty="0" err="1">
                <a:solidFill>
                  <a:schemeClr val="bg1"/>
                </a:solidFill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Schaaf</a:t>
            </a:r>
            <a:r>
              <a:rPr lang="fr-FR" sz="1400" dirty="0">
                <a:solidFill>
                  <a:schemeClr val="bg1"/>
                </a:solidFill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, A., &amp; </a:t>
            </a:r>
            <a:r>
              <a:rPr lang="fr-FR" sz="1400" dirty="0" err="1">
                <a:solidFill>
                  <a:schemeClr val="bg1"/>
                </a:solidFill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Wellmann</a:t>
            </a:r>
            <a:r>
              <a:rPr lang="fr-FR" sz="1400" dirty="0">
                <a:solidFill>
                  <a:schemeClr val="bg1"/>
                </a:solidFill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, F. (2019). </a:t>
            </a:r>
            <a:r>
              <a:rPr lang="fr-FR" sz="1400" dirty="0" err="1">
                <a:solidFill>
                  <a:schemeClr val="bg1"/>
                </a:solidFill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GemPy</a:t>
            </a:r>
            <a:r>
              <a:rPr lang="fr-FR" sz="1400" dirty="0">
                <a:solidFill>
                  <a:schemeClr val="bg1"/>
                </a:solidFill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 1.0 : Open-source </a:t>
            </a:r>
            <a:r>
              <a:rPr lang="fr-FR" sz="1400" dirty="0" err="1">
                <a:solidFill>
                  <a:schemeClr val="bg1"/>
                </a:solidFill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stochastic</a:t>
            </a:r>
            <a:r>
              <a:rPr lang="fr-FR" sz="1400" dirty="0">
                <a:solidFill>
                  <a:schemeClr val="bg1"/>
                </a:solidFill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r-FR" sz="1400" dirty="0" err="1">
                <a:solidFill>
                  <a:schemeClr val="bg1"/>
                </a:solidFill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geological</a:t>
            </a:r>
            <a:r>
              <a:rPr lang="fr-FR" sz="1400" dirty="0">
                <a:solidFill>
                  <a:schemeClr val="bg1"/>
                </a:solidFill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 modeling and inversion. </a:t>
            </a:r>
            <a:r>
              <a:rPr lang="fr-FR" sz="1400" dirty="0" err="1">
                <a:solidFill>
                  <a:schemeClr val="bg1"/>
                </a:solidFill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Geoscientific</a:t>
            </a:r>
            <a:r>
              <a:rPr lang="fr-FR" sz="1400" dirty="0">
                <a:solidFill>
                  <a:schemeClr val="bg1"/>
                </a:solidFill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 Model </a:t>
            </a:r>
            <a:r>
              <a:rPr lang="fr-FR" sz="1400" dirty="0" err="1">
                <a:solidFill>
                  <a:schemeClr val="bg1"/>
                </a:solidFill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Development</a:t>
            </a:r>
            <a:r>
              <a:rPr lang="fr-FR" sz="1400" dirty="0">
                <a:solidFill>
                  <a:schemeClr val="bg1"/>
                </a:solidFill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, 12(1), 1 32. </a:t>
            </a:r>
            <a:r>
              <a:rPr lang="fr-FR" sz="1400" dirty="0">
                <a:solidFill>
                  <a:schemeClr val="bg1"/>
                </a:solidFill>
                <a:latin typeface="+mn-lt"/>
                <a:ea typeface="Calibri" panose="020F0502020204030204" pitchFamily="34" charset="0"/>
                <a:cs typeface="Calibri" panose="020F0502020204030204" pitchFamily="34" charset="0"/>
                <a:hlinkClick r:id="rId4"/>
              </a:rPr>
              <a:t>https://doi.org/10.5194/gmd-12-1-2019</a:t>
            </a:r>
            <a:endParaRPr lang="fr-FR" sz="1400" dirty="0">
              <a:solidFill>
                <a:schemeClr val="bg1"/>
              </a:solidFill>
              <a:latin typeface="+mn-lt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lang="fr-FR" sz="1400" dirty="0">
                <a:solidFill>
                  <a:schemeClr val="bg1"/>
                </a:solidFill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(8) Deville, S. (2013). Caractérisation de la zone non saturée des karsts par la gravimétrie et l’hydrogéologie.</a:t>
            </a:r>
          </a:p>
          <a:p>
            <a:pPr marL="0" indent="0">
              <a:buNone/>
            </a:pPr>
            <a:r>
              <a:rPr lang="fr-FR" sz="1400" dirty="0">
                <a:solidFill>
                  <a:schemeClr val="bg1"/>
                </a:solidFill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(9) </a:t>
            </a:r>
            <a:r>
              <a:rPr lang="en-US" sz="1400" dirty="0" err="1">
                <a:solidFill>
                  <a:schemeClr val="bg1"/>
                </a:solidFill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Erzeybek</a:t>
            </a:r>
            <a:r>
              <a:rPr lang="en-US" sz="1400" dirty="0">
                <a:solidFill>
                  <a:schemeClr val="bg1"/>
                </a:solidFill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 Balan, S. (2012). Characterization and modeling of </a:t>
            </a:r>
            <a:r>
              <a:rPr lang="en-US" sz="1400" dirty="0" err="1">
                <a:solidFill>
                  <a:schemeClr val="bg1"/>
                </a:solidFill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paleokarst</a:t>
            </a:r>
            <a:r>
              <a:rPr lang="en-US" sz="1400" dirty="0">
                <a:solidFill>
                  <a:schemeClr val="bg1"/>
                </a:solidFill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 reservoirs using multiple-point statistics on a non-gridded basis.</a:t>
            </a:r>
            <a:endParaRPr lang="fr-FR" sz="1400" dirty="0">
              <a:solidFill>
                <a:schemeClr val="bg1"/>
              </a:solidFill>
              <a:latin typeface="+mn-lt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lang="fr-FR" sz="1400" dirty="0">
                <a:solidFill>
                  <a:schemeClr val="bg1"/>
                </a:solidFill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(10)</a:t>
            </a:r>
            <a:r>
              <a:rPr lang="en-US" sz="1400" dirty="0">
                <a:solidFill>
                  <a:schemeClr val="bg1"/>
                </a:solidFill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Famiglietti</a:t>
            </a:r>
            <a:r>
              <a:rPr lang="en-US" sz="1400" dirty="0">
                <a:solidFill>
                  <a:schemeClr val="bg1"/>
                </a:solidFill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, J. S., &amp; Ferguson, G. (2021). The hidden crisis beneath our feet. Science, 372(6540), 344-345.</a:t>
            </a:r>
            <a:endParaRPr lang="fr-FR" sz="1400" dirty="0">
              <a:solidFill>
                <a:schemeClr val="bg1"/>
              </a:solidFill>
              <a:effectLst/>
              <a:latin typeface="+mn-lt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fr-FR" sz="1400" dirty="0">
              <a:solidFill>
                <a:schemeClr val="bg1"/>
              </a:solidFill>
              <a:effectLst/>
              <a:latin typeface="+mn-lt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fr-FR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699951E3-F929-2F38-34F1-A6CCEC8A22F2}"/>
              </a:ext>
            </a:extLst>
          </p:cNvPr>
          <p:cNvSpPr/>
          <p:nvPr/>
        </p:nvSpPr>
        <p:spPr>
          <a:xfrm>
            <a:off x="0" y="6562846"/>
            <a:ext cx="12192000" cy="295154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5F877187-5808-77DD-F4D9-AD44338DB6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6262B-C216-48E5-80FF-F956A5333418}" type="slidenum">
              <a:rPr lang="fr-FR" smtClean="0"/>
              <a:t>15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733349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863FF4B-5A80-3D9B-9400-15342787C3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>
                <a:solidFill>
                  <a:schemeClr val="accent1"/>
                </a:solidFill>
              </a:rPr>
              <a:t>Bibliographie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F75D281-CF79-6A51-1938-A397A3DC09D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3863" y="1331259"/>
            <a:ext cx="11728268" cy="5074023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fr-FR" sz="1500" dirty="0">
                <a:solidFill>
                  <a:srgbClr val="222222"/>
                </a:solidFill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(11) </a:t>
            </a:r>
            <a:r>
              <a:rPr lang="fr-FR" sz="1500" dirty="0" err="1">
                <a:solidFill>
                  <a:srgbClr val="222222"/>
                </a:solidFill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Fandel</a:t>
            </a:r>
            <a:r>
              <a:rPr lang="fr-FR" sz="1500" dirty="0">
                <a:solidFill>
                  <a:srgbClr val="222222"/>
                </a:solidFill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, C., Ferré, T., Chen, Z., Renard, P., &amp; </a:t>
            </a:r>
            <a:r>
              <a:rPr lang="fr-FR" sz="1500" dirty="0" err="1">
                <a:solidFill>
                  <a:srgbClr val="222222"/>
                </a:solidFill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Goldscheider</a:t>
            </a:r>
            <a:r>
              <a:rPr lang="fr-FR" sz="1500" dirty="0">
                <a:solidFill>
                  <a:srgbClr val="222222"/>
                </a:solidFill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, N. (2021). A model ensemble </a:t>
            </a:r>
            <a:r>
              <a:rPr lang="fr-FR" sz="1500" dirty="0" err="1">
                <a:solidFill>
                  <a:srgbClr val="222222"/>
                </a:solidFill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generator</a:t>
            </a:r>
            <a:r>
              <a:rPr lang="fr-FR" sz="1500" dirty="0">
                <a:solidFill>
                  <a:srgbClr val="222222"/>
                </a:solidFill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 to explore structural </a:t>
            </a:r>
            <a:r>
              <a:rPr lang="fr-FR" sz="1500" dirty="0" err="1">
                <a:solidFill>
                  <a:srgbClr val="222222"/>
                </a:solidFill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uncertainty</a:t>
            </a:r>
            <a:r>
              <a:rPr lang="fr-FR" sz="1500" dirty="0">
                <a:solidFill>
                  <a:srgbClr val="222222"/>
                </a:solidFill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 in karst </a:t>
            </a:r>
            <a:r>
              <a:rPr lang="fr-FR" sz="1500" dirty="0" err="1">
                <a:solidFill>
                  <a:srgbClr val="222222"/>
                </a:solidFill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systems</a:t>
            </a:r>
            <a:r>
              <a:rPr lang="fr-FR" sz="1500" dirty="0">
                <a:solidFill>
                  <a:srgbClr val="222222"/>
                </a:solidFill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r-FR" sz="1500" dirty="0" err="1">
                <a:solidFill>
                  <a:srgbClr val="222222"/>
                </a:solidFill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with</a:t>
            </a:r>
            <a:r>
              <a:rPr lang="fr-FR" sz="1500" dirty="0">
                <a:solidFill>
                  <a:srgbClr val="222222"/>
                </a:solidFill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r-FR" sz="1500" dirty="0" err="1">
                <a:solidFill>
                  <a:srgbClr val="222222"/>
                </a:solidFill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unmapped</a:t>
            </a:r>
            <a:r>
              <a:rPr lang="fr-FR" sz="1500" dirty="0">
                <a:solidFill>
                  <a:srgbClr val="222222"/>
                </a:solidFill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 conduits. </a:t>
            </a:r>
            <a:r>
              <a:rPr lang="fr-FR" sz="1500" dirty="0" err="1">
                <a:solidFill>
                  <a:srgbClr val="222222"/>
                </a:solidFill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Hydrogeology</a:t>
            </a:r>
            <a:r>
              <a:rPr lang="fr-FR" sz="1500" dirty="0">
                <a:solidFill>
                  <a:srgbClr val="222222"/>
                </a:solidFill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 Journal, 29(1), 229 248. https://doi.org/10.1007/s10040-020-02227-6</a:t>
            </a:r>
          </a:p>
          <a:p>
            <a:pPr marL="0" indent="0">
              <a:buNone/>
            </a:pPr>
            <a:r>
              <a:rPr lang="fr-FR" sz="1500" dirty="0">
                <a:solidFill>
                  <a:srgbClr val="222222"/>
                </a:solidFill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(12) </a:t>
            </a:r>
            <a:r>
              <a:rPr lang="fr-FR" sz="1500" dirty="0" err="1">
                <a:solidFill>
                  <a:srgbClr val="222222"/>
                </a:solidFill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Fandel</a:t>
            </a:r>
            <a:r>
              <a:rPr lang="fr-FR" sz="1500" dirty="0">
                <a:solidFill>
                  <a:srgbClr val="222222"/>
                </a:solidFill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, C., </a:t>
            </a:r>
            <a:r>
              <a:rPr lang="fr-FR" sz="1500" dirty="0" err="1">
                <a:solidFill>
                  <a:srgbClr val="222222"/>
                </a:solidFill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Miville</a:t>
            </a:r>
            <a:r>
              <a:rPr lang="fr-FR" sz="1500" dirty="0">
                <a:solidFill>
                  <a:srgbClr val="222222"/>
                </a:solidFill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, F., Ferré, T., </a:t>
            </a:r>
            <a:r>
              <a:rPr lang="fr-FR" sz="1500" dirty="0" err="1">
                <a:solidFill>
                  <a:srgbClr val="222222"/>
                </a:solidFill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Goldscheider</a:t>
            </a:r>
            <a:r>
              <a:rPr lang="fr-FR" sz="1500" dirty="0">
                <a:solidFill>
                  <a:srgbClr val="222222"/>
                </a:solidFill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, N., &amp; Renard, P. (2022). The </a:t>
            </a:r>
            <a:r>
              <a:rPr lang="fr-FR" sz="1500" dirty="0" err="1">
                <a:solidFill>
                  <a:srgbClr val="222222"/>
                </a:solidFill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stochastic</a:t>
            </a:r>
            <a:r>
              <a:rPr lang="fr-FR" sz="1500" dirty="0">
                <a:solidFill>
                  <a:srgbClr val="222222"/>
                </a:solidFill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 simulation of karst conduit network structure </a:t>
            </a:r>
            <a:r>
              <a:rPr lang="fr-FR" sz="1500" dirty="0" err="1">
                <a:solidFill>
                  <a:srgbClr val="222222"/>
                </a:solidFill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using</a:t>
            </a:r>
            <a:r>
              <a:rPr lang="fr-FR" sz="1500" dirty="0">
                <a:solidFill>
                  <a:srgbClr val="222222"/>
                </a:solidFill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r-FR" sz="1500" dirty="0" err="1">
                <a:solidFill>
                  <a:srgbClr val="222222"/>
                </a:solidFill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anisotropic</a:t>
            </a:r>
            <a:r>
              <a:rPr lang="fr-FR" sz="1500" dirty="0">
                <a:solidFill>
                  <a:srgbClr val="222222"/>
                </a:solidFill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 fast </a:t>
            </a:r>
            <a:r>
              <a:rPr lang="fr-FR" sz="1500" dirty="0" err="1">
                <a:solidFill>
                  <a:srgbClr val="222222"/>
                </a:solidFill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marching</a:t>
            </a:r>
            <a:r>
              <a:rPr lang="fr-FR" sz="1500" dirty="0">
                <a:solidFill>
                  <a:srgbClr val="222222"/>
                </a:solidFill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, and </a:t>
            </a:r>
            <a:r>
              <a:rPr lang="fr-FR" sz="1500" dirty="0" err="1">
                <a:solidFill>
                  <a:srgbClr val="222222"/>
                </a:solidFill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its</a:t>
            </a:r>
            <a:r>
              <a:rPr lang="fr-FR" sz="1500" dirty="0">
                <a:solidFill>
                  <a:srgbClr val="222222"/>
                </a:solidFill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 application to a </a:t>
            </a:r>
            <a:r>
              <a:rPr lang="fr-FR" sz="1500" dirty="0" err="1">
                <a:solidFill>
                  <a:srgbClr val="222222"/>
                </a:solidFill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geologically</a:t>
            </a:r>
            <a:r>
              <a:rPr lang="fr-FR" sz="1500" dirty="0">
                <a:solidFill>
                  <a:srgbClr val="222222"/>
                </a:solidFill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r-FR" sz="1500" dirty="0" err="1">
                <a:solidFill>
                  <a:srgbClr val="222222"/>
                </a:solidFill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complex</a:t>
            </a:r>
            <a:r>
              <a:rPr lang="fr-FR" sz="1500" dirty="0">
                <a:solidFill>
                  <a:srgbClr val="222222"/>
                </a:solidFill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 alpine karst system. </a:t>
            </a:r>
            <a:r>
              <a:rPr lang="fr-FR" sz="1500" dirty="0" err="1">
                <a:solidFill>
                  <a:srgbClr val="222222"/>
                </a:solidFill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Hydrogeology</a:t>
            </a:r>
            <a:r>
              <a:rPr lang="fr-FR" sz="1500" dirty="0">
                <a:solidFill>
                  <a:srgbClr val="222222"/>
                </a:solidFill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 Journal, 30(3), 927 946. </a:t>
            </a:r>
            <a:r>
              <a:rPr lang="fr-FR" sz="1500" dirty="0">
                <a:solidFill>
                  <a:srgbClr val="222222"/>
                </a:solidFill>
                <a:latin typeface="+mn-lt"/>
                <a:ea typeface="Calibri" panose="020F0502020204030204" pitchFamily="34" charset="0"/>
                <a:cs typeface="Calibri" panose="020F0502020204030204" pitchFamily="34" charset="0"/>
                <a:hlinkClick r:id="rId2"/>
              </a:rPr>
              <a:t>https://doi.org/10.1007/s10040-022-02464-x</a:t>
            </a:r>
            <a:endParaRPr lang="fr-FR" sz="1500" dirty="0">
              <a:solidFill>
                <a:srgbClr val="222222"/>
              </a:solidFill>
              <a:latin typeface="+mn-lt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lang="fr-FR" sz="1500" dirty="0">
                <a:solidFill>
                  <a:srgbClr val="222222"/>
                </a:solidFill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(13) </a:t>
            </a:r>
            <a:r>
              <a:rPr lang="en-US" sz="1500" dirty="0">
                <a:solidFill>
                  <a:srgbClr val="222222"/>
                </a:solidFill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Fleury, P., </a:t>
            </a:r>
            <a:r>
              <a:rPr lang="en-US" sz="1500" dirty="0" err="1">
                <a:solidFill>
                  <a:srgbClr val="222222"/>
                </a:solidFill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Plagnes</a:t>
            </a:r>
            <a:r>
              <a:rPr lang="en-US" sz="1500" dirty="0">
                <a:solidFill>
                  <a:srgbClr val="222222"/>
                </a:solidFill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, V., &amp; </a:t>
            </a:r>
            <a:r>
              <a:rPr lang="en-US" sz="1500" dirty="0" err="1">
                <a:solidFill>
                  <a:srgbClr val="222222"/>
                </a:solidFill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Bakalowicz</a:t>
            </a:r>
            <a:r>
              <a:rPr lang="en-US" sz="1500" dirty="0">
                <a:solidFill>
                  <a:srgbClr val="222222"/>
                </a:solidFill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, M. (2007). Modelling of the functioning of karst aquifers with a reservoir model : Application to Fontaine de Vaucluse (South of France). Journal of Hydrology, 345(1 2), 38 49. https://doi.org/10.1016/j.jhydrol.2007.07.014</a:t>
            </a:r>
            <a:endParaRPr lang="fr-FR" sz="1500" dirty="0">
              <a:solidFill>
                <a:srgbClr val="222222"/>
              </a:solidFill>
              <a:effectLst/>
              <a:latin typeface="+mn-lt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lang="fr-FR" sz="1500" dirty="0">
                <a:solidFill>
                  <a:srgbClr val="222222"/>
                </a:solidFill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(14) Fores, B., Champollion, C., </a:t>
            </a:r>
            <a:r>
              <a:rPr lang="fr-FR" sz="1500" dirty="0" err="1">
                <a:solidFill>
                  <a:srgbClr val="222222"/>
                </a:solidFill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Mainsant</a:t>
            </a:r>
            <a:r>
              <a:rPr lang="fr-FR" sz="1500" dirty="0">
                <a:solidFill>
                  <a:srgbClr val="222222"/>
                </a:solidFill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, G., </a:t>
            </a:r>
            <a:r>
              <a:rPr lang="fr-FR" sz="1500" dirty="0" err="1">
                <a:solidFill>
                  <a:srgbClr val="222222"/>
                </a:solidFill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Albaric</a:t>
            </a:r>
            <a:r>
              <a:rPr lang="fr-FR" sz="1500" dirty="0">
                <a:solidFill>
                  <a:srgbClr val="222222"/>
                </a:solidFill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, J., &amp; Fort, A. (2016). Monitoring saturation changes </a:t>
            </a:r>
            <a:r>
              <a:rPr lang="fr-FR" sz="1500" dirty="0" err="1">
                <a:solidFill>
                  <a:srgbClr val="222222"/>
                </a:solidFill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with</a:t>
            </a:r>
            <a:r>
              <a:rPr lang="fr-FR" sz="1500" dirty="0">
                <a:solidFill>
                  <a:srgbClr val="222222"/>
                </a:solidFill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 ambient </a:t>
            </a:r>
            <a:r>
              <a:rPr lang="fr-FR" sz="1500" dirty="0" err="1">
                <a:solidFill>
                  <a:srgbClr val="222222"/>
                </a:solidFill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seismic</a:t>
            </a:r>
            <a:r>
              <a:rPr lang="fr-FR" sz="1500" dirty="0">
                <a:solidFill>
                  <a:srgbClr val="222222"/>
                </a:solidFill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 noise and </a:t>
            </a:r>
            <a:r>
              <a:rPr lang="fr-FR" sz="1500" dirty="0" err="1">
                <a:solidFill>
                  <a:srgbClr val="222222"/>
                </a:solidFill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gravimetry</a:t>
            </a:r>
            <a:r>
              <a:rPr lang="fr-FR" sz="1500" dirty="0">
                <a:solidFill>
                  <a:srgbClr val="222222"/>
                </a:solidFill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 in a karst </a:t>
            </a:r>
            <a:r>
              <a:rPr lang="fr-FR" sz="1500" dirty="0" err="1">
                <a:solidFill>
                  <a:srgbClr val="222222"/>
                </a:solidFill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environment</a:t>
            </a:r>
            <a:r>
              <a:rPr lang="fr-FR" sz="1500" dirty="0">
                <a:solidFill>
                  <a:srgbClr val="222222"/>
                </a:solidFill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. </a:t>
            </a:r>
            <a:r>
              <a:rPr lang="fr-FR" sz="1500" dirty="0" err="1">
                <a:solidFill>
                  <a:srgbClr val="222222"/>
                </a:solidFill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Vadose</a:t>
            </a:r>
            <a:r>
              <a:rPr lang="fr-FR" sz="1500" dirty="0">
                <a:solidFill>
                  <a:srgbClr val="222222"/>
                </a:solidFill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 Zone Journal, 17(1), 1-12.</a:t>
            </a:r>
          </a:p>
          <a:p>
            <a:pPr marL="0" indent="0">
              <a:buNone/>
            </a:pPr>
            <a:r>
              <a:rPr lang="fr-FR" sz="1500" dirty="0">
                <a:solidFill>
                  <a:srgbClr val="222222"/>
                </a:solidFill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(15) </a:t>
            </a:r>
            <a:r>
              <a:rPr lang="fr-FR" sz="1500" dirty="0" err="1">
                <a:solidFill>
                  <a:srgbClr val="222222"/>
                </a:solidFill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Fournillon</a:t>
            </a:r>
            <a:r>
              <a:rPr lang="fr-FR" sz="1500" dirty="0">
                <a:solidFill>
                  <a:srgbClr val="222222"/>
                </a:solidFill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, A. (2012). Modélisation géologique 3D et hydrodynamique appliquées aux réservoirs carbonatés karstiques : Caractérisation des ressources en eau souterraine de l’Unité du Beausset (Var et Bouches-du-Rhône, SE France). 426.</a:t>
            </a:r>
          </a:p>
          <a:p>
            <a:pPr marL="0" indent="0">
              <a:buNone/>
            </a:pPr>
            <a:r>
              <a:rPr lang="fr-FR" sz="1500" dirty="0">
                <a:solidFill>
                  <a:srgbClr val="222222"/>
                </a:solidFill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(16) Frantz, Y. (2021). Simulation stochastique des réseaux karstiques (Doctoral dissertation, Université de Lorraine).</a:t>
            </a:r>
          </a:p>
          <a:p>
            <a:pPr marL="0" indent="0">
              <a:buNone/>
            </a:pPr>
            <a:r>
              <a:rPr lang="fr-FR" sz="1500" dirty="0">
                <a:solidFill>
                  <a:srgbClr val="222222"/>
                </a:solidFill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(17) </a:t>
            </a:r>
            <a:r>
              <a:rPr lang="fr-FR" sz="1500" dirty="0" err="1">
                <a:solidFill>
                  <a:srgbClr val="222222"/>
                </a:solidFill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Gabrovšek</a:t>
            </a:r>
            <a:r>
              <a:rPr lang="fr-FR" sz="1500" dirty="0">
                <a:solidFill>
                  <a:srgbClr val="222222"/>
                </a:solidFill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, F., </a:t>
            </a:r>
            <a:r>
              <a:rPr lang="fr-FR" sz="1500" dirty="0" err="1">
                <a:solidFill>
                  <a:srgbClr val="222222"/>
                </a:solidFill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Häuselmann</a:t>
            </a:r>
            <a:r>
              <a:rPr lang="fr-FR" sz="1500" dirty="0">
                <a:solidFill>
                  <a:srgbClr val="222222"/>
                </a:solidFill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, P., &amp; </a:t>
            </a:r>
            <a:r>
              <a:rPr lang="fr-FR" sz="1500" dirty="0" err="1">
                <a:solidFill>
                  <a:srgbClr val="222222"/>
                </a:solidFill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Audra</a:t>
            </a:r>
            <a:r>
              <a:rPr lang="fr-FR" sz="1500" dirty="0">
                <a:solidFill>
                  <a:srgbClr val="222222"/>
                </a:solidFill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, P. (2014). ‘Looping caves’ versus ‘water table caves’ : The </a:t>
            </a:r>
            <a:r>
              <a:rPr lang="fr-FR" sz="1500" dirty="0" err="1">
                <a:solidFill>
                  <a:srgbClr val="222222"/>
                </a:solidFill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role</a:t>
            </a:r>
            <a:r>
              <a:rPr lang="fr-FR" sz="1500" dirty="0">
                <a:solidFill>
                  <a:srgbClr val="222222"/>
                </a:solidFill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 of base-</a:t>
            </a:r>
            <a:r>
              <a:rPr lang="fr-FR" sz="1500" dirty="0" err="1">
                <a:solidFill>
                  <a:srgbClr val="222222"/>
                </a:solidFill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level</a:t>
            </a:r>
            <a:r>
              <a:rPr lang="fr-FR" sz="1500" dirty="0">
                <a:solidFill>
                  <a:srgbClr val="222222"/>
                </a:solidFill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 changes and recharge variations in cave </a:t>
            </a:r>
            <a:r>
              <a:rPr lang="fr-FR" sz="1500" dirty="0" err="1">
                <a:solidFill>
                  <a:srgbClr val="222222"/>
                </a:solidFill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development</a:t>
            </a:r>
            <a:r>
              <a:rPr lang="fr-FR" sz="1500" dirty="0">
                <a:solidFill>
                  <a:srgbClr val="222222"/>
                </a:solidFill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. </a:t>
            </a:r>
            <a:r>
              <a:rPr lang="fr-FR" sz="1500" dirty="0" err="1">
                <a:solidFill>
                  <a:srgbClr val="222222"/>
                </a:solidFill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Geomorphology</a:t>
            </a:r>
            <a:r>
              <a:rPr lang="fr-FR" sz="1500" dirty="0">
                <a:solidFill>
                  <a:srgbClr val="222222"/>
                </a:solidFill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, 204, 683 691. https://doi.org/10.1016/j.geomorph.2013.09.016</a:t>
            </a:r>
          </a:p>
          <a:p>
            <a:pPr marL="0" indent="0">
              <a:buNone/>
            </a:pPr>
            <a:r>
              <a:rPr lang="fr-FR" sz="1500" dirty="0">
                <a:solidFill>
                  <a:srgbClr val="222222"/>
                </a:solidFill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(18) </a:t>
            </a:r>
            <a:r>
              <a:rPr lang="en-US" sz="1500" dirty="0">
                <a:solidFill>
                  <a:srgbClr val="222222"/>
                </a:solidFill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Groves, C. G., &amp; Howard, A. D. (1994). Early development of karst systems: 1. Preferential flow path enlargement under laminar flow. Water Resources Research, 30(10), 2837-2846.</a:t>
            </a:r>
            <a:endParaRPr lang="fr-FR" sz="1500" dirty="0">
              <a:solidFill>
                <a:srgbClr val="222222"/>
              </a:solidFill>
              <a:latin typeface="+mn-lt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lang="fr-FR" sz="1500" dirty="0">
                <a:solidFill>
                  <a:srgbClr val="222222"/>
                </a:solidFill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(19) </a:t>
            </a:r>
            <a:r>
              <a:rPr lang="en-US" sz="1500" dirty="0">
                <a:solidFill>
                  <a:srgbClr val="222222"/>
                </a:solidFill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Hartmann, A., </a:t>
            </a:r>
            <a:r>
              <a:rPr lang="en-US" sz="1500" dirty="0" err="1">
                <a:solidFill>
                  <a:srgbClr val="222222"/>
                </a:solidFill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Goldscheider</a:t>
            </a:r>
            <a:r>
              <a:rPr lang="en-US" sz="1500" dirty="0">
                <a:solidFill>
                  <a:srgbClr val="222222"/>
                </a:solidFill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, N., Wagener, T., Lange, J., &amp; </a:t>
            </a:r>
            <a:r>
              <a:rPr lang="en-US" sz="1500" dirty="0" err="1">
                <a:solidFill>
                  <a:srgbClr val="222222"/>
                </a:solidFill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Weiler</a:t>
            </a:r>
            <a:r>
              <a:rPr lang="en-US" sz="1500" dirty="0">
                <a:solidFill>
                  <a:srgbClr val="222222"/>
                </a:solidFill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, M. (2014). Karst water resources in a changing world : Review of hydrological modeling approaches: KARST WATER RESOURCES PREDICTION. Reviews of Geophysics, 52(3), 218 242. https://doi.org/10.1002/2013RG000443</a:t>
            </a:r>
            <a:endParaRPr lang="fr-FR" sz="1500" dirty="0">
              <a:solidFill>
                <a:srgbClr val="222222"/>
              </a:solidFill>
              <a:effectLst/>
              <a:latin typeface="+mn-lt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lang="fr-FR" sz="1500" dirty="0">
                <a:solidFill>
                  <a:srgbClr val="222222"/>
                </a:solidFill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(20) Jacob, T. (2009). APPORT DE LA GRAVIMETRIE ET DE L’INCLINOMETRIE A L’HYDROLOGIE KARSTIQUE</a:t>
            </a:r>
          </a:p>
          <a:p>
            <a:pPr marL="0" indent="0">
              <a:buNone/>
            </a:pPr>
            <a:r>
              <a:rPr lang="fr-FR" sz="1500" dirty="0">
                <a:solidFill>
                  <a:srgbClr val="222222"/>
                </a:solidFill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(21) Jeannin, P.-Y., Artigue, G., </a:t>
            </a:r>
            <a:r>
              <a:rPr lang="fr-FR" sz="1500" dirty="0" err="1">
                <a:solidFill>
                  <a:srgbClr val="222222"/>
                </a:solidFill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Butscher</a:t>
            </a:r>
            <a:r>
              <a:rPr lang="fr-FR" sz="1500" dirty="0">
                <a:solidFill>
                  <a:srgbClr val="222222"/>
                </a:solidFill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, C., Chang, Y., Charlier, J.-B., Duran, L., Gill, L., Hartmann, A., </a:t>
            </a:r>
            <a:r>
              <a:rPr lang="fr-FR" sz="1500" dirty="0" err="1">
                <a:solidFill>
                  <a:srgbClr val="222222"/>
                </a:solidFill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Johannet</a:t>
            </a:r>
            <a:r>
              <a:rPr lang="fr-FR" sz="1500" dirty="0">
                <a:solidFill>
                  <a:srgbClr val="222222"/>
                </a:solidFill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, A., Jourde, H., </a:t>
            </a:r>
            <a:r>
              <a:rPr lang="fr-FR" sz="1500" dirty="0" err="1">
                <a:solidFill>
                  <a:srgbClr val="222222"/>
                </a:solidFill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Kavousi</a:t>
            </a:r>
            <a:r>
              <a:rPr lang="fr-FR" sz="1500" dirty="0">
                <a:solidFill>
                  <a:srgbClr val="222222"/>
                </a:solidFill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, A., </a:t>
            </a:r>
            <a:r>
              <a:rPr lang="fr-FR" sz="1500" dirty="0" err="1">
                <a:solidFill>
                  <a:srgbClr val="222222"/>
                </a:solidFill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Liesch</a:t>
            </a:r>
            <a:r>
              <a:rPr lang="fr-FR" sz="1500" dirty="0">
                <a:solidFill>
                  <a:srgbClr val="222222"/>
                </a:solidFill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, T., Liu, Y., Lüthi, M., Malard, A., </a:t>
            </a:r>
            <a:r>
              <a:rPr lang="fr-FR" sz="1500" dirty="0" err="1">
                <a:solidFill>
                  <a:srgbClr val="222222"/>
                </a:solidFill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Mazzilli</a:t>
            </a:r>
            <a:r>
              <a:rPr lang="fr-FR" sz="1500" dirty="0">
                <a:solidFill>
                  <a:srgbClr val="222222"/>
                </a:solidFill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, N., Pardo-</a:t>
            </a:r>
            <a:r>
              <a:rPr lang="fr-FR" sz="1500" dirty="0" err="1">
                <a:solidFill>
                  <a:srgbClr val="222222"/>
                </a:solidFill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Igúzquiza</a:t>
            </a:r>
            <a:r>
              <a:rPr lang="fr-FR" sz="1500" dirty="0">
                <a:solidFill>
                  <a:srgbClr val="222222"/>
                </a:solidFill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, E., Thiéry, D., </a:t>
            </a:r>
            <a:r>
              <a:rPr lang="fr-FR" sz="1500" dirty="0" err="1">
                <a:solidFill>
                  <a:srgbClr val="222222"/>
                </a:solidFill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Reimann</a:t>
            </a:r>
            <a:r>
              <a:rPr lang="fr-FR" sz="1500" dirty="0">
                <a:solidFill>
                  <a:srgbClr val="222222"/>
                </a:solidFill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, T., … </a:t>
            </a:r>
            <a:r>
              <a:rPr lang="fr-FR" sz="1500" dirty="0" err="1">
                <a:solidFill>
                  <a:srgbClr val="222222"/>
                </a:solidFill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Wunsch</a:t>
            </a:r>
            <a:r>
              <a:rPr lang="fr-FR" sz="1500" dirty="0">
                <a:solidFill>
                  <a:srgbClr val="222222"/>
                </a:solidFill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, A. (2021). Karst </a:t>
            </a:r>
            <a:r>
              <a:rPr lang="fr-FR" sz="1500" dirty="0" err="1">
                <a:solidFill>
                  <a:srgbClr val="222222"/>
                </a:solidFill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modelling</a:t>
            </a:r>
            <a:r>
              <a:rPr lang="fr-FR" sz="1500" dirty="0">
                <a:solidFill>
                  <a:srgbClr val="222222"/>
                </a:solidFill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 challenge 1 : </a:t>
            </a:r>
            <a:r>
              <a:rPr lang="fr-FR" sz="1500" dirty="0" err="1">
                <a:solidFill>
                  <a:srgbClr val="222222"/>
                </a:solidFill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Results</a:t>
            </a:r>
            <a:r>
              <a:rPr lang="fr-FR" sz="1500" dirty="0">
                <a:solidFill>
                  <a:srgbClr val="222222"/>
                </a:solidFill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 of </a:t>
            </a:r>
            <a:r>
              <a:rPr lang="fr-FR" sz="1500" dirty="0" err="1">
                <a:solidFill>
                  <a:srgbClr val="222222"/>
                </a:solidFill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hydrological</a:t>
            </a:r>
            <a:r>
              <a:rPr lang="fr-FR" sz="1500" dirty="0">
                <a:solidFill>
                  <a:srgbClr val="222222"/>
                </a:solidFill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r-FR" sz="1500" dirty="0" err="1">
                <a:solidFill>
                  <a:srgbClr val="222222"/>
                </a:solidFill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modelling</a:t>
            </a:r>
            <a:r>
              <a:rPr lang="fr-FR" sz="1500" dirty="0">
                <a:solidFill>
                  <a:srgbClr val="222222"/>
                </a:solidFill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. Journal of </a:t>
            </a:r>
            <a:r>
              <a:rPr lang="fr-FR" sz="1500" dirty="0" err="1">
                <a:solidFill>
                  <a:srgbClr val="222222"/>
                </a:solidFill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Hydrology</a:t>
            </a:r>
            <a:r>
              <a:rPr lang="fr-FR" sz="1500" dirty="0">
                <a:solidFill>
                  <a:srgbClr val="222222"/>
                </a:solidFill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, 600, 126508. https://doi.org/10.1016/j.jhydrol.2021.126508</a:t>
            </a:r>
            <a:endParaRPr lang="fr-FR" sz="1500" dirty="0">
              <a:solidFill>
                <a:schemeClr val="bg1"/>
              </a:solidFill>
              <a:effectLst/>
              <a:latin typeface="+mn-lt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fr-FR" sz="1400" dirty="0">
              <a:solidFill>
                <a:schemeClr val="bg1"/>
              </a:solidFill>
              <a:effectLst/>
              <a:latin typeface="+mn-lt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fr-FR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699951E3-F929-2F38-34F1-A6CCEC8A22F2}"/>
              </a:ext>
            </a:extLst>
          </p:cNvPr>
          <p:cNvSpPr/>
          <p:nvPr/>
        </p:nvSpPr>
        <p:spPr>
          <a:xfrm>
            <a:off x="0" y="6562846"/>
            <a:ext cx="12192000" cy="295154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C470785F-4043-2A8A-BE01-80A04375C6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6262B-C216-48E5-80FF-F956A5333418}" type="slidenum">
              <a:rPr lang="fr-FR" smtClean="0"/>
              <a:t>16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145109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863FF4B-5A80-3D9B-9400-15342787C3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>
                <a:solidFill>
                  <a:schemeClr val="accent1"/>
                </a:solidFill>
              </a:rPr>
              <a:t>Bibliographie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F75D281-CF79-6A51-1938-A397A3DC09D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3863" y="1331259"/>
            <a:ext cx="11728268" cy="5074023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fr-FR" sz="1400" dirty="0">
                <a:solidFill>
                  <a:srgbClr val="222222"/>
                </a:solidFill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(22) </a:t>
            </a:r>
            <a:r>
              <a:rPr lang="fr-FR" sz="1400" dirty="0" err="1">
                <a:solidFill>
                  <a:srgbClr val="222222"/>
                </a:solidFill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Klimchouk</a:t>
            </a:r>
            <a:r>
              <a:rPr lang="fr-FR" sz="1400" dirty="0">
                <a:solidFill>
                  <a:srgbClr val="222222"/>
                </a:solidFill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, A. B. (2007). </a:t>
            </a:r>
            <a:r>
              <a:rPr lang="fr-FR" sz="1400" dirty="0" err="1">
                <a:solidFill>
                  <a:srgbClr val="222222"/>
                </a:solidFill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Hypogene</a:t>
            </a:r>
            <a:r>
              <a:rPr lang="fr-FR" sz="1400" dirty="0">
                <a:solidFill>
                  <a:srgbClr val="222222"/>
                </a:solidFill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r-FR" sz="1400" dirty="0" err="1">
                <a:solidFill>
                  <a:srgbClr val="222222"/>
                </a:solidFill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speleogenesis</a:t>
            </a:r>
            <a:r>
              <a:rPr lang="fr-FR" sz="1400" dirty="0">
                <a:solidFill>
                  <a:srgbClr val="222222"/>
                </a:solidFill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 : </a:t>
            </a:r>
            <a:r>
              <a:rPr lang="fr-FR" sz="1400" dirty="0" err="1">
                <a:solidFill>
                  <a:srgbClr val="222222"/>
                </a:solidFill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Hydrogeological</a:t>
            </a:r>
            <a:r>
              <a:rPr lang="fr-FR" sz="1400" dirty="0">
                <a:solidFill>
                  <a:srgbClr val="222222"/>
                </a:solidFill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 and </a:t>
            </a:r>
            <a:r>
              <a:rPr lang="fr-FR" sz="1400" dirty="0" err="1">
                <a:solidFill>
                  <a:srgbClr val="222222"/>
                </a:solidFill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morphogenetic</a:t>
            </a:r>
            <a:r>
              <a:rPr lang="fr-FR" sz="1400" dirty="0">
                <a:solidFill>
                  <a:srgbClr val="222222"/>
                </a:solidFill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 perspective. National Cave and Karst </a:t>
            </a:r>
            <a:r>
              <a:rPr lang="fr-FR" sz="1400" dirty="0" err="1">
                <a:solidFill>
                  <a:srgbClr val="222222"/>
                </a:solidFill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Research</a:t>
            </a:r>
            <a:r>
              <a:rPr lang="fr-FR" sz="1400" dirty="0">
                <a:solidFill>
                  <a:srgbClr val="222222"/>
                </a:solidFill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r-FR" sz="1400" dirty="0" err="1">
                <a:solidFill>
                  <a:srgbClr val="222222"/>
                </a:solidFill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Inst</a:t>
            </a:r>
            <a:r>
              <a:rPr lang="fr-FR" sz="1400" dirty="0">
                <a:solidFill>
                  <a:srgbClr val="222222"/>
                </a:solidFill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pPr marL="0" indent="0">
              <a:buNone/>
            </a:pPr>
            <a:r>
              <a:rPr lang="fr-FR" sz="1400" dirty="0">
                <a:solidFill>
                  <a:srgbClr val="222222"/>
                </a:solidFill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(23) </a:t>
            </a:r>
            <a:r>
              <a:rPr lang="en-US" sz="1400" dirty="0" err="1">
                <a:solidFill>
                  <a:srgbClr val="222222"/>
                </a:solidFill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Koltermann</a:t>
            </a:r>
            <a:r>
              <a:rPr lang="en-US" sz="1400" dirty="0">
                <a:solidFill>
                  <a:srgbClr val="222222"/>
                </a:solidFill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, C. E., &amp; Gorelick, S. M. (1996). Heterogeneity in sedimentary deposits: A review of structure‐imitating, process‐imitating, and descriptive approaches. Water Resources Research, 32(9), 2617-2658.</a:t>
            </a:r>
            <a:endParaRPr lang="fr-FR" sz="1400" dirty="0">
              <a:solidFill>
                <a:srgbClr val="222222"/>
              </a:solidFill>
              <a:latin typeface="+mn-lt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lang="fr-FR" sz="1400" dirty="0">
                <a:solidFill>
                  <a:srgbClr val="222222"/>
                </a:solidFill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(24) </a:t>
            </a:r>
            <a:r>
              <a:rPr lang="en-US" sz="1400" dirty="0" err="1">
                <a:solidFill>
                  <a:srgbClr val="222222"/>
                </a:solidFill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Kordilla</a:t>
            </a:r>
            <a:r>
              <a:rPr lang="en-US" sz="1400" dirty="0">
                <a:solidFill>
                  <a:srgbClr val="222222"/>
                </a:solidFill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, J., Sauter, M., Reimann, T., &amp; Geyer, T. (2012). Simulation of saturated and unsaturated flow in karst systems at catchment scale using a double continuum approach. Hydrology and Earth System Sciences, 16(10), 3909 3923. https://doi.org/10.5194/hess-16-3909-2012</a:t>
            </a:r>
            <a:endParaRPr lang="fr-FR" sz="1400" dirty="0">
              <a:solidFill>
                <a:srgbClr val="222222"/>
              </a:solidFill>
              <a:latin typeface="+mn-lt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lang="fr-FR" sz="1400" dirty="0">
                <a:solidFill>
                  <a:srgbClr val="222222"/>
                </a:solidFill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(25) Mangin, A. (1975). Contribution à l’étude hydrodynamique des aquifères karstiques.</a:t>
            </a:r>
          </a:p>
          <a:p>
            <a:pPr marL="0" indent="0">
              <a:buNone/>
            </a:pPr>
            <a:r>
              <a:rPr lang="fr-FR" sz="1400" dirty="0">
                <a:solidFill>
                  <a:srgbClr val="222222"/>
                </a:solidFill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(26) Mangin, A. (1982). Mise en évidence de l'originalité et de la diversité des aquifères karstiques. In Annales scientifiques de l'Université de Besançon. Géologie (No. 1, pp. 159-172).</a:t>
            </a:r>
          </a:p>
          <a:p>
            <a:pPr marL="0" indent="0">
              <a:buNone/>
            </a:pPr>
            <a:r>
              <a:rPr lang="fr-FR" sz="1400" dirty="0">
                <a:solidFill>
                  <a:srgbClr val="222222"/>
                </a:solidFill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(27) Martel E.A. (1936). Les Causses majeurs. Éditions </a:t>
            </a:r>
            <a:r>
              <a:rPr lang="fr-FR" sz="1400" dirty="0" err="1">
                <a:solidFill>
                  <a:srgbClr val="222222"/>
                </a:solidFill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Artières</a:t>
            </a:r>
            <a:r>
              <a:rPr lang="fr-FR" sz="1400" dirty="0">
                <a:solidFill>
                  <a:srgbClr val="222222"/>
                </a:solidFill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 et Maury, Millau, 510p</a:t>
            </a:r>
          </a:p>
          <a:p>
            <a:pPr marL="0" indent="0">
              <a:buNone/>
            </a:pPr>
            <a:r>
              <a:rPr lang="fr-FR" sz="1400" dirty="0">
                <a:solidFill>
                  <a:srgbClr val="222222"/>
                </a:solidFill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(28) </a:t>
            </a:r>
            <a:r>
              <a:rPr lang="fr-FR" sz="1400" dirty="0" err="1">
                <a:solidFill>
                  <a:srgbClr val="222222"/>
                </a:solidFill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Mazzilli</a:t>
            </a:r>
            <a:r>
              <a:rPr lang="fr-FR" sz="1400" dirty="0">
                <a:solidFill>
                  <a:srgbClr val="222222"/>
                </a:solidFill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, N., Guinot, V., Jourde, H., Lecoq, N., Labat, D., </a:t>
            </a:r>
            <a:r>
              <a:rPr lang="fr-FR" sz="1400" dirty="0" err="1">
                <a:solidFill>
                  <a:srgbClr val="222222"/>
                </a:solidFill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Arfib</a:t>
            </a:r>
            <a:r>
              <a:rPr lang="fr-FR" sz="1400" dirty="0">
                <a:solidFill>
                  <a:srgbClr val="222222"/>
                </a:solidFill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, B., Baudement, C., </a:t>
            </a:r>
            <a:r>
              <a:rPr lang="fr-FR" sz="1400" dirty="0" err="1">
                <a:solidFill>
                  <a:srgbClr val="222222"/>
                </a:solidFill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Danquigny</a:t>
            </a:r>
            <a:r>
              <a:rPr lang="fr-FR" sz="1400" dirty="0">
                <a:solidFill>
                  <a:srgbClr val="222222"/>
                </a:solidFill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, C., Dal </a:t>
            </a:r>
            <a:r>
              <a:rPr lang="fr-FR" sz="1400" dirty="0" err="1">
                <a:solidFill>
                  <a:srgbClr val="222222"/>
                </a:solidFill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Soglio</a:t>
            </a:r>
            <a:r>
              <a:rPr lang="fr-FR" sz="1400" dirty="0">
                <a:solidFill>
                  <a:srgbClr val="222222"/>
                </a:solidFill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, L., &amp; Bertin, D. (2019). </a:t>
            </a:r>
            <a:r>
              <a:rPr lang="fr-FR" sz="1400" dirty="0" err="1">
                <a:solidFill>
                  <a:srgbClr val="222222"/>
                </a:solidFill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KarstMod</a:t>
            </a:r>
            <a:r>
              <a:rPr lang="fr-FR" sz="1400" dirty="0">
                <a:solidFill>
                  <a:srgbClr val="222222"/>
                </a:solidFill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 : A </a:t>
            </a:r>
            <a:r>
              <a:rPr lang="fr-FR" sz="1400" dirty="0" err="1">
                <a:solidFill>
                  <a:srgbClr val="222222"/>
                </a:solidFill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modelling</a:t>
            </a:r>
            <a:r>
              <a:rPr lang="fr-FR" sz="1400" dirty="0">
                <a:solidFill>
                  <a:srgbClr val="222222"/>
                </a:solidFill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 platform for </a:t>
            </a:r>
            <a:r>
              <a:rPr lang="fr-FR" sz="1400" dirty="0" err="1">
                <a:solidFill>
                  <a:srgbClr val="222222"/>
                </a:solidFill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rainfall</a:t>
            </a:r>
            <a:r>
              <a:rPr lang="fr-FR" sz="1400" dirty="0">
                <a:solidFill>
                  <a:srgbClr val="222222"/>
                </a:solidFill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 - </a:t>
            </a:r>
            <a:r>
              <a:rPr lang="fr-FR" sz="1400" dirty="0" err="1">
                <a:solidFill>
                  <a:srgbClr val="222222"/>
                </a:solidFill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discharge</a:t>
            </a:r>
            <a:r>
              <a:rPr lang="fr-FR" sz="1400" dirty="0">
                <a:solidFill>
                  <a:srgbClr val="222222"/>
                </a:solidFill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r-FR" sz="1400" dirty="0" err="1">
                <a:solidFill>
                  <a:srgbClr val="222222"/>
                </a:solidFill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analysis</a:t>
            </a:r>
            <a:r>
              <a:rPr lang="fr-FR" sz="1400" dirty="0">
                <a:solidFill>
                  <a:srgbClr val="222222"/>
                </a:solidFill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 and </a:t>
            </a:r>
            <a:r>
              <a:rPr lang="fr-FR" sz="1400" dirty="0" err="1">
                <a:solidFill>
                  <a:srgbClr val="222222"/>
                </a:solidFill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modelling</a:t>
            </a:r>
            <a:r>
              <a:rPr lang="fr-FR" sz="1400" dirty="0">
                <a:solidFill>
                  <a:srgbClr val="222222"/>
                </a:solidFill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r-FR" sz="1400" dirty="0" err="1">
                <a:solidFill>
                  <a:srgbClr val="222222"/>
                </a:solidFill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dedicated</a:t>
            </a:r>
            <a:r>
              <a:rPr lang="fr-FR" sz="1400" dirty="0">
                <a:solidFill>
                  <a:srgbClr val="222222"/>
                </a:solidFill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 to karst </a:t>
            </a:r>
            <a:r>
              <a:rPr lang="fr-FR" sz="1400" dirty="0" err="1">
                <a:solidFill>
                  <a:srgbClr val="222222"/>
                </a:solidFill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systems</a:t>
            </a:r>
            <a:r>
              <a:rPr lang="fr-FR" sz="1400" dirty="0">
                <a:solidFill>
                  <a:srgbClr val="222222"/>
                </a:solidFill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. </a:t>
            </a:r>
            <a:r>
              <a:rPr lang="fr-FR" sz="1400" dirty="0" err="1">
                <a:solidFill>
                  <a:srgbClr val="222222"/>
                </a:solidFill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Environmental</a:t>
            </a:r>
            <a:r>
              <a:rPr lang="fr-FR" sz="1400" dirty="0">
                <a:solidFill>
                  <a:srgbClr val="222222"/>
                </a:solidFill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r-FR" sz="1400" dirty="0" err="1">
                <a:solidFill>
                  <a:srgbClr val="222222"/>
                </a:solidFill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Modelling</a:t>
            </a:r>
            <a:r>
              <a:rPr lang="fr-FR" sz="1400" dirty="0">
                <a:solidFill>
                  <a:srgbClr val="222222"/>
                </a:solidFill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 &amp; Software, 122, 103927. https://doi.org/10.1016/j.envsoft.2017.03.015</a:t>
            </a:r>
          </a:p>
          <a:p>
            <a:pPr marL="0" indent="0">
              <a:buNone/>
            </a:pPr>
            <a:r>
              <a:rPr lang="fr-FR" sz="1400" dirty="0">
                <a:solidFill>
                  <a:srgbClr val="222222"/>
                </a:solidFill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(29) Mirebeau, J.-M., &amp; </a:t>
            </a:r>
            <a:r>
              <a:rPr lang="fr-FR" sz="1400" dirty="0" err="1">
                <a:solidFill>
                  <a:srgbClr val="222222"/>
                </a:solidFill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Portegies</a:t>
            </a:r>
            <a:r>
              <a:rPr lang="fr-FR" sz="1400" dirty="0">
                <a:solidFill>
                  <a:srgbClr val="222222"/>
                </a:solidFill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, J. (2019). </a:t>
            </a:r>
            <a:r>
              <a:rPr lang="fr-FR" sz="1400" dirty="0" err="1">
                <a:solidFill>
                  <a:srgbClr val="222222"/>
                </a:solidFill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Hamiltonian</a:t>
            </a:r>
            <a:r>
              <a:rPr lang="fr-FR" sz="1400" dirty="0">
                <a:solidFill>
                  <a:srgbClr val="222222"/>
                </a:solidFill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 Fast </a:t>
            </a:r>
            <a:r>
              <a:rPr lang="fr-FR" sz="1400" dirty="0" err="1">
                <a:solidFill>
                  <a:srgbClr val="222222"/>
                </a:solidFill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Marching</a:t>
            </a:r>
            <a:r>
              <a:rPr lang="fr-FR" sz="1400" dirty="0">
                <a:solidFill>
                  <a:srgbClr val="222222"/>
                </a:solidFill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 : A </a:t>
            </a:r>
            <a:r>
              <a:rPr lang="fr-FR" sz="1400" dirty="0" err="1">
                <a:solidFill>
                  <a:srgbClr val="222222"/>
                </a:solidFill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Numerical</a:t>
            </a:r>
            <a:r>
              <a:rPr lang="fr-FR" sz="1400" dirty="0">
                <a:solidFill>
                  <a:srgbClr val="222222"/>
                </a:solidFill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 Solver for </a:t>
            </a:r>
            <a:r>
              <a:rPr lang="fr-FR" sz="1400" dirty="0" err="1">
                <a:solidFill>
                  <a:srgbClr val="222222"/>
                </a:solidFill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Anisotropic</a:t>
            </a:r>
            <a:r>
              <a:rPr lang="fr-FR" sz="1400" dirty="0">
                <a:solidFill>
                  <a:srgbClr val="222222"/>
                </a:solidFill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 and Non-</a:t>
            </a:r>
            <a:r>
              <a:rPr lang="fr-FR" sz="1400" dirty="0" err="1">
                <a:solidFill>
                  <a:srgbClr val="222222"/>
                </a:solidFill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Holonomic</a:t>
            </a:r>
            <a:r>
              <a:rPr lang="fr-FR" sz="1400" dirty="0">
                <a:solidFill>
                  <a:srgbClr val="222222"/>
                </a:solidFill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 Eikonal </a:t>
            </a:r>
            <a:r>
              <a:rPr lang="fr-FR" sz="1400" dirty="0" err="1">
                <a:solidFill>
                  <a:srgbClr val="222222"/>
                </a:solidFill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PDEs</a:t>
            </a:r>
            <a:r>
              <a:rPr lang="fr-FR" sz="1400" dirty="0">
                <a:solidFill>
                  <a:srgbClr val="222222"/>
                </a:solidFill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. Image </a:t>
            </a:r>
            <a:r>
              <a:rPr lang="fr-FR" sz="1400" dirty="0" err="1">
                <a:solidFill>
                  <a:srgbClr val="222222"/>
                </a:solidFill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Processing</a:t>
            </a:r>
            <a:r>
              <a:rPr lang="fr-FR" sz="1400" dirty="0">
                <a:solidFill>
                  <a:srgbClr val="222222"/>
                </a:solidFill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 On Line, 9, 47 93. </a:t>
            </a:r>
            <a:r>
              <a:rPr lang="fr-FR" sz="1400" dirty="0">
                <a:solidFill>
                  <a:srgbClr val="222222"/>
                </a:solidFill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  <a:hlinkClick r:id="rId2"/>
              </a:rPr>
              <a:t>https://doi.org/10.5201/ipol.2019.227</a:t>
            </a:r>
            <a:endParaRPr lang="fr-FR" sz="1400" dirty="0">
              <a:solidFill>
                <a:srgbClr val="222222"/>
              </a:solidFill>
              <a:effectLst/>
              <a:latin typeface="+mn-lt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lang="fr-FR" sz="1400" dirty="0">
                <a:solidFill>
                  <a:srgbClr val="222222"/>
                </a:solidFill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(30) </a:t>
            </a:r>
            <a:r>
              <a:rPr lang="en-US" sz="1400" dirty="0">
                <a:solidFill>
                  <a:srgbClr val="222222"/>
                </a:solidFill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Perrin, C., Michel, C., &amp; </a:t>
            </a:r>
            <a:r>
              <a:rPr lang="en-US" sz="1400" dirty="0" err="1">
                <a:solidFill>
                  <a:srgbClr val="222222"/>
                </a:solidFill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Andréassian</a:t>
            </a:r>
            <a:r>
              <a:rPr lang="en-US" sz="1400" dirty="0">
                <a:solidFill>
                  <a:srgbClr val="222222"/>
                </a:solidFill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, V. (2003). Improvement of a parsimonious model for streamflow simulation. Journal of Hydrology, 279(1 4), 275 289. https://doi.org/10.1016/S0022-1694(03)00225-7</a:t>
            </a:r>
            <a:endParaRPr lang="fr-FR" sz="1400" dirty="0">
              <a:solidFill>
                <a:srgbClr val="222222"/>
              </a:solidFill>
              <a:latin typeface="+mn-lt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lang="fr-FR" sz="1400" dirty="0">
                <a:solidFill>
                  <a:srgbClr val="222222"/>
                </a:solidFill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(31) </a:t>
            </a:r>
            <a:r>
              <a:rPr lang="fr-FR" sz="1400" dirty="0" err="1">
                <a:solidFill>
                  <a:srgbClr val="222222"/>
                </a:solidFill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Quinif</a:t>
            </a:r>
            <a:r>
              <a:rPr lang="fr-FR" sz="1400" dirty="0">
                <a:solidFill>
                  <a:srgbClr val="222222"/>
                </a:solidFill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, Y. (1999). Karst et évolution des rivières : Le cas de l’Ardenne. </a:t>
            </a:r>
            <a:r>
              <a:rPr lang="fr-FR" sz="1400" dirty="0" err="1">
                <a:solidFill>
                  <a:srgbClr val="222222"/>
                </a:solidFill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Geodinamica</a:t>
            </a:r>
            <a:r>
              <a:rPr lang="fr-FR" sz="1400" dirty="0">
                <a:solidFill>
                  <a:srgbClr val="222222"/>
                </a:solidFill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 Acta, 12(3 4), 267 277. https://doi.org/10.1080/09853111.1999.11105349</a:t>
            </a:r>
            <a:endParaRPr lang="fr-FR" sz="1400" dirty="0">
              <a:solidFill>
                <a:schemeClr val="bg1"/>
              </a:solidFill>
              <a:effectLst/>
              <a:latin typeface="+mn-lt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fr-FR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699951E3-F929-2F38-34F1-A6CCEC8A22F2}"/>
              </a:ext>
            </a:extLst>
          </p:cNvPr>
          <p:cNvSpPr/>
          <p:nvPr/>
        </p:nvSpPr>
        <p:spPr>
          <a:xfrm>
            <a:off x="0" y="6562846"/>
            <a:ext cx="12192000" cy="295154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CFBAA54A-9DC3-09C9-BD4C-218EDDD234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6262B-C216-48E5-80FF-F956A5333418}" type="slidenum">
              <a:rPr lang="fr-FR" smtClean="0"/>
              <a:t>17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8756586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863FF4B-5A80-3D9B-9400-15342787C3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>
                <a:solidFill>
                  <a:schemeClr val="accent1"/>
                </a:solidFill>
              </a:rPr>
              <a:t>Bibliographie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F75D281-CF79-6A51-1938-A397A3DC09D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3863" y="1331259"/>
            <a:ext cx="11728268" cy="507402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1400" dirty="0">
                <a:solidFill>
                  <a:srgbClr val="222222"/>
                </a:solidFill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(32) </a:t>
            </a:r>
            <a:r>
              <a:rPr lang="fr-FR" sz="1400" dirty="0" err="1">
                <a:solidFill>
                  <a:srgbClr val="222222"/>
                </a:solidFill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Ruelland</a:t>
            </a:r>
            <a:r>
              <a:rPr lang="fr-FR" sz="1400" dirty="0">
                <a:solidFill>
                  <a:srgbClr val="222222"/>
                </a:solidFill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 (2023). Modélisation hydrologique et changement climatique. Université de Montpellier, cours de Master EAU, 129 pp</a:t>
            </a:r>
          </a:p>
          <a:p>
            <a:pPr marL="0" indent="0">
              <a:buNone/>
            </a:pPr>
            <a:r>
              <a:rPr lang="fr-FR" sz="1400" dirty="0">
                <a:solidFill>
                  <a:srgbClr val="222222"/>
                </a:solidFill>
                <a:latin typeface="+mn-lt"/>
                <a:cs typeface="Calibri" panose="020F0502020204030204" pitchFamily="34" charset="0"/>
              </a:rPr>
              <a:t>(33) </a:t>
            </a:r>
            <a:r>
              <a:rPr lang="fr-FR" sz="1400" dirty="0" err="1">
                <a:solidFill>
                  <a:srgbClr val="222222"/>
                </a:solidFill>
                <a:latin typeface="+mn-lt"/>
                <a:cs typeface="Calibri" panose="020F0502020204030204" pitchFamily="34" charset="0"/>
              </a:rPr>
              <a:t>Scanlon</a:t>
            </a:r>
            <a:r>
              <a:rPr lang="fr-FR" sz="1400" dirty="0">
                <a:solidFill>
                  <a:srgbClr val="222222"/>
                </a:solidFill>
                <a:latin typeface="+mn-lt"/>
                <a:cs typeface="Calibri" panose="020F0502020204030204" pitchFamily="34" charset="0"/>
              </a:rPr>
              <a:t>, B. R., Mace, R. E., Barrett, M. E., &amp; Smith, B. (2003). Can </a:t>
            </a:r>
            <a:r>
              <a:rPr lang="fr-FR" sz="1400" dirty="0" err="1">
                <a:solidFill>
                  <a:srgbClr val="222222"/>
                </a:solidFill>
                <a:latin typeface="+mn-lt"/>
                <a:cs typeface="Calibri" panose="020F0502020204030204" pitchFamily="34" charset="0"/>
              </a:rPr>
              <a:t>we</a:t>
            </a:r>
            <a:r>
              <a:rPr lang="fr-FR" sz="1400" dirty="0">
                <a:solidFill>
                  <a:srgbClr val="222222"/>
                </a:solidFill>
                <a:latin typeface="+mn-lt"/>
                <a:cs typeface="Calibri" panose="020F0502020204030204" pitchFamily="34" charset="0"/>
              </a:rPr>
              <a:t> </a:t>
            </a:r>
            <a:r>
              <a:rPr lang="fr-FR" sz="1400" dirty="0" err="1">
                <a:solidFill>
                  <a:srgbClr val="222222"/>
                </a:solidFill>
                <a:latin typeface="+mn-lt"/>
                <a:cs typeface="Calibri" panose="020F0502020204030204" pitchFamily="34" charset="0"/>
              </a:rPr>
              <a:t>simulate</a:t>
            </a:r>
            <a:r>
              <a:rPr lang="fr-FR" sz="1400" dirty="0">
                <a:solidFill>
                  <a:srgbClr val="222222"/>
                </a:solidFill>
                <a:latin typeface="+mn-lt"/>
                <a:cs typeface="Calibri" panose="020F0502020204030204" pitchFamily="34" charset="0"/>
              </a:rPr>
              <a:t> </a:t>
            </a:r>
            <a:r>
              <a:rPr lang="fr-FR" sz="1400" dirty="0" err="1">
                <a:solidFill>
                  <a:srgbClr val="222222"/>
                </a:solidFill>
                <a:latin typeface="+mn-lt"/>
                <a:cs typeface="Calibri" panose="020F0502020204030204" pitchFamily="34" charset="0"/>
              </a:rPr>
              <a:t>regional</a:t>
            </a:r>
            <a:r>
              <a:rPr lang="fr-FR" sz="1400" dirty="0">
                <a:solidFill>
                  <a:srgbClr val="222222"/>
                </a:solidFill>
                <a:latin typeface="+mn-lt"/>
                <a:cs typeface="Calibri" panose="020F0502020204030204" pitchFamily="34" charset="0"/>
              </a:rPr>
              <a:t> </a:t>
            </a:r>
            <a:r>
              <a:rPr lang="fr-FR" sz="1400" dirty="0" err="1">
                <a:solidFill>
                  <a:srgbClr val="222222"/>
                </a:solidFill>
                <a:latin typeface="+mn-lt"/>
                <a:cs typeface="Calibri" panose="020F0502020204030204" pitchFamily="34" charset="0"/>
              </a:rPr>
              <a:t>groundwater</a:t>
            </a:r>
            <a:r>
              <a:rPr lang="fr-FR" sz="1400" dirty="0">
                <a:solidFill>
                  <a:srgbClr val="222222"/>
                </a:solidFill>
                <a:latin typeface="+mn-lt"/>
                <a:cs typeface="Calibri" panose="020F0502020204030204" pitchFamily="34" charset="0"/>
              </a:rPr>
              <a:t> flow in a karst system </a:t>
            </a:r>
            <a:r>
              <a:rPr lang="fr-FR" sz="1400" dirty="0" err="1">
                <a:solidFill>
                  <a:srgbClr val="222222"/>
                </a:solidFill>
                <a:latin typeface="+mn-lt"/>
                <a:cs typeface="Calibri" panose="020F0502020204030204" pitchFamily="34" charset="0"/>
              </a:rPr>
              <a:t>using</a:t>
            </a:r>
            <a:r>
              <a:rPr lang="fr-FR" sz="1400" dirty="0">
                <a:solidFill>
                  <a:srgbClr val="222222"/>
                </a:solidFill>
                <a:latin typeface="+mn-lt"/>
                <a:cs typeface="Calibri" panose="020F0502020204030204" pitchFamily="34" charset="0"/>
              </a:rPr>
              <a:t> </a:t>
            </a:r>
            <a:r>
              <a:rPr lang="fr-FR" sz="1400" dirty="0" err="1">
                <a:solidFill>
                  <a:srgbClr val="222222"/>
                </a:solidFill>
                <a:latin typeface="+mn-lt"/>
                <a:cs typeface="Calibri" panose="020F0502020204030204" pitchFamily="34" charset="0"/>
              </a:rPr>
              <a:t>equivalent</a:t>
            </a:r>
            <a:r>
              <a:rPr lang="fr-FR" sz="1400" dirty="0">
                <a:solidFill>
                  <a:srgbClr val="222222"/>
                </a:solidFill>
                <a:latin typeface="+mn-lt"/>
                <a:cs typeface="Calibri" panose="020F0502020204030204" pitchFamily="34" charset="0"/>
              </a:rPr>
              <a:t> </a:t>
            </a:r>
            <a:r>
              <a:rPr lang="fr-FR" sz="1400" dirty="0" err="1">
                <a:solidFill>
                  <a:srgbClr val="222222"/>
                </a:solidFill>
                <a:latin typeface="+mn-lt"/>
                <a:cs typeface="Calibri" panose="020F0502020204030204" pitchFamily="34" charset="0"/>
              </a:rPr>
              <a:t>porous</a:t>
            </a:r>
            <a:r>
              <a:rPr lang="fr-FR" sz="1400" dirty="0">
                <a:solidFill>
                  <a:srgbClr val="222222"/>
                </a:solidFill>
                <a:latin typeface="+mn-lt"/>
                <a:cs typeface="Calibri" panose="020F0502020204030204" pitchFamily="34" charset="0"/>
              </a:rPr>
              <a:t> media </a:t>
            </a:r>
            <a:r>
              <a:rPr lang="fr-FR" sz="1400" dirty="0" err="1">
                <a:solidFill>
                  <a:srgbClr val="222222"/>
                </a:solidFill>
                <a:latin typeface="+mn-lt"/>
                <a:cs typeface="Calibri" panose="020F0502020204030204" pitchFamily="34" charset="0"/>
              </a:rPr>
              <a:t>models</a:t>
            </a:r>
            <a:r>
              <a:rPr lang="fr-FR" sz="1400" dirty="0">
                <a:solidFill>
                  <a:srgbClr val="222222"/>
                </a:solidFill>
                <a:latin typeface="+mn-lt"/>
                <a:cs typeface="Calibri" panose="020F0502020204030204" pitchFamily="34" charset="0"/>
              </a:rPr>
              <a:t>? Case </a:t>
            </a:r>
            <a:r>
              <a:rPr lang="fr-FR" sz="1400" dirty="0" err="1">
                <a:solidFill>
                  <a:srgbClr val="222222"/>
                </a:solidFill>
                <a:latin typeface="+mn-lt"/>
                <a:cs typeface="Calibri" panose="020F0502020204030204" pitchFamily="34" charset="0"/>
              </a:rPr>
              <a:t>study</a:t>
            </a:r>
            <a:r>
              <a:rPr lang="fr-FR" sz="1400" dirty="0">
                <a:solidFill>
                  <a:srgbClr val="222222"/>
                </a:solidFill>
                <a:latin typeface="+mn-lt"/>
                <a:cs typeface="Calibri" panose="020F0502020204030204" pitchFamily="34" charset="0"/>
              </a:rPr>
              <a:t>, Barton Springs Edwards </a:t>
            </a:r>
            <a:r>
              <a:rPr lang="fr-FR" sz="1400" dirty="0" err="1">
                <a:solidFill>
                  <a:srgbClr val="222222"/>
                </a:solidFill>
                <a:latin typeface="+mn-lt"/>
                <a:cs typeface="Calibri" panose="020F0502020204030204" pitchFamily="34" charset="0"/>
              </a:rPr>
              <a:t>aquifer</a:t>
            </a:r>
            <a:r>
              <a:rPr lang="fr-FR" sz="1400" dirty="0">
                <a:solidFill>
                  <a:srgbClr val="222222"/>
                </a:solidFill>
                <a:latin typeface="+mn-lt"/>
                <a:cs typeface="Calibri" panose="020F0502020204030204" pitchFamily="34" charset="0"/>
              </a:rPr>
              <a:t>, USA. Journal of </a:t>
            </a:r>
            <a:r>
              <a:rPr lang="fr-FR" sz="1400" dirty="0" err="1">
                <a:solidFill>
                  <a:srgbClr val="222222"/>
                </a:solidFill>
                <a:latin typeface="+mn-lt"/>
                <a:cs typeface="Calibri" panose="020F0502020204030204" pitchFamily="34" charset="0"/>
              </a:rPr>
              <a:t>Hydrology</a:t>
            </a:r>
            <a:r>
              <a:rPr lang="fr-FR" sz="1400" dirty="0">
                <a:solidFill>
                  <a:srgbClr val="222222"/>
                </a:solidFill>
                <a:latin typeface="+mn-lt"/>
                <a:cs typeface="Calibri" panose="020F0502020204030204" pitchFamily="34" charset="0"/>
              </a:rPr>
              <a:t>, 276(1 4), 137 158. </a:t>
            </a:r>
            <a:r>
              <a:rPr lang="fr-FR" sz="1400" dirty="0">
                <a:solidFill>
                  <a:srgbClr val="222222"/>
                </a:solidFill>
                <a:latin typeface="+mn-lt"/>
                <a:cs typeface="Calibri" panose="020F0502020204030204" pitchFamily="34" charset="0"/>
                <a:hlinkClick r:id="rId2"/>
              </a:rPr>
              <a:t>https://doi.org/10.1016/S0022-1694(03)00064-7</a:t>
            </a:r>
            <a:endParaRPr lang="fr-FR" sz="1400" dirty="0">
              <a:solidFill>
                <a:srgbClr val="222222"/>
              </a:solidFill>
              <a:latin typeface="+mn-lt"/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lang="fr-FR" sz="1400" dirty="0">
                <a:solidFill>
                  <a:srgbClr val="222222"/>
                </a:solidFill>
                <a:latin typeface="+mn-lt"/>
                <a:cs typeface="Calibri" panose="020F0502020204030204" pitchFamily="34" charset="0"/>
              </a:rPr>
              <a:t>(34</a:t>
            </a:r>
            <a:r>
              <a:rPr lang="fr-FR" sz="1400" dirty="0">
                <a:solidFill>
                  <a:schemeClr val="bg1"/>
                </a:solidFill>
                <a:latin typeface="+mn-lt"/>
                <a:cs typeface="Calibri" panose="020F0502020204030204" pitchFamily="34" charset="0"/>
              </a:rPr>
              <a:t>) </a:t>
            </a:r>
            <a:r>
              <a:rPr lang="fr-FR" sz="1400" dirty="0" err="1">
                <a:solidFill>
                  <a:schemeClr val="bg1"/>
                </a:solidFill>
              </a:rPr>
              <a:t>Xanke</a:t>
            </a:r>
            <a:r>
              <a:rPr lang="fr-FR" sz="1400" dirty="0">
                <a:solidFill>
                  <a:schemeClr val="bg1"/>
                </a:solidFill>
              </a:rPr>
              <a:t> J, </a:t>
            </a:r>
            <a:r>
              <a:rPr lang="fr-FR" sz="1400" dirty="0" err="1">
                <a:solidFill>
                  <a:schemeClr val="bg1"/>
                </a:solidFill>
              </a:rPr>
              <a:t>Goldscheider</a:t>
            </a:r>
            <a:r>
              <a:rPr lang="fr-FR" sz="1400" dirty="0">
                <a:solidFill>
                  <a:schemeClr val="bg1"/>
                </a:solidFill>
              </a:rPr>
              <a:t> N, </a:t>
            </a:r>
            <a:r>
              <a:rPr lang="fr-FR" sz="1400" dirty="0" err="1">
                <a:solidFill>
                  <a:schemeClr val="bg1"/>
                </a:solidFill>
              </a:rPr>
              <a:t>Bakalowicz</a:t>
            </a:r>
            <a:r>
              <a:rPr lang="fr-FR" sz="1400" dirty="0">
                <a:solidFill>
                  <a:schemeClr val="bg1"/>
                </a:solidFill>
              </a:rPr>
              <a:t> M, </a:t>
            </a:r>
            <a:r>
              <a:rPr lang="fr-FR" sz="1400" dirty="0" err="1">
                <a:solidFill>
                  <a:schemeClr val="bg1"/>
                </a:solidFill>
              </a:rPr>
              <a:t>Barberá</a:t>
            </a:r>
            <a:r>
              <a:rPr lang="fr-FR" sz="1400" dirty="0">
                <a:solidFill>
                  <a:schemeClr val="bg1"/>
                </a:solidFill>
              </a:rPr>
              <a:t> JA, Broda S, Chen Z, </a:t>
            </a:r>
            <a:r>
              <a:rPr lang="fr-FR" sz="1400" dirty="0" err="1">
                <a:solidFill>
                  <a:schemeClr val="bg1"/>
                </a:solidFill>
              </a:rPr>
              <a:t>Ghanmi</a:t>
            </a:r>
            <a:r>
              <a:rPr lang="fr-FR" sz="1400" dirty="0">
                <a:solidFill>
                  <a:schemeClr val="bg1"/>
                </a:solidFill>
              </a:rPr>
              <a:t> M, Günther A, Hartmann A, Jourde H, </a:t>
            </a:r>
            <a:r>
              <a:rPr lang="fr-FR" sz="1400" dirty="0" err="1">
                <a:solidFill>
                  <a:schemeClr val="bg1"/>
                </a:solidFill>
              </a:rPr>
              <a:t>Liesch</a:t>
            </a:r>
            <a:r>
              <a:rPr lang="fr-FR" sz="1400" dirty="0">
                <a:solidFill>
                  <a:schemeClr val="bg1"/>
                </a:solidFill>
              </a:rPr>
              <a:t> T, </a:t>
            </a:r>
            <a:r>
              <a:rPr lang="fr-FR" sz="1400" dirty="0" err="1">
                <a:solidFill>
                  <a:schemeClr val="bg1"/>
                </a:solidFill>
              </a:rPr>
              <a:t>Mudarra</a:t>
            </a:r>
            <a:r>
              <a:rPr lang="fr-FR" sz="1400" dirty="0">
                <a:solidFill>
                  <a:schemeClr val="bg1"/>
                </a:solidFill>
              </a:rPr>
              <a:t> M, </a:t>
            </a:r>
            <a:r>
              <a:rPr lang="fr-FR" sz="1400" dirty="0" err="1">
                <a:solidFill>
                  <a:schemeClr val="bg1"/>
                </a:solidFill>
              </a:rPr>
              <a:t>Petitta</a:t>
            </a:r>
            <a:r>
              <a:rPr lang="fr-FR" sz="1400" dirty="0">
                <a:solidFill>
                  <a:schemeClr val="bg1"/>
                </a:solidFill>
              </a:rPr>
              <a:t> M, </a:t>
            </a:r>
            <a:r>
              <a:rPr lang="fr-FR" sz="1400" dirty="0" err="1">
                <a:solidFill>
                  <a:schemeClr val="bg1"/>
                </a:solidFill>
              </a:rPr>
              <a:t>Ravbar</a:t>
            </a:r>
            <a:r>
              <a:rPr lang="fr-FR" sz="1400" dirty="0">
                <a:solidFill>
                  <a:schemeClr val="bg1"/>
                </a:solidFill>
              </a:rPr>
              <a:t> N, </a:t>
            </a:r>
            <a:r>
              <a:rPr lang="fr-FR" sz="1400" dirty="0" err="1">
                <a:solidFill>
                  <a:schemeClr val="bg1"/>
                </a:solidFill>
              </a:rPr>
              <a:t>Stevanović</a:t>
            </a:r>
            <a:r>
              <a:rPr lang="fr-FR" sz="1400" dirty="0">
                <a:solidFill>
                  <a:schemeClr val="bg1"/>
                </a:solidFill>
              </a:rPr>
              <a:t> Z (2022) </a:t>
            </a:r>
            <a:r>
              <a:rPr lang="fr-FR" sz="1400" dirty="0" err="1">
                <a:solidFill>
                  <a:schemeClr val="bg1"/>
                </a:solidFill>
              </a:rPr>
              <a:t>Mediterranean</a:t>
            </a:r>
            <a:r>
              <a:rPr lang="fr-FR" sz="1400" dirty="0">
                <a:solidFill>
                  <a:schemeClr val="bg1"/>
                </a:solidFill>
              </a:rPr>
              <a:t> karst </a:t>
            </a:r>
            <a:r>
              <a:rPr lang="fr-FR" sz="1400" dirty="0" err="1">
                <a:solidFill>
                  <a:schemeClr val="bg1"/>
                </a:solidFill>
              </a:rPr>
              <a:t>aquifer</a:t>
            </a:r>
            <a:r>
              <a:rPr lang="fr-FR" sz="1400" dirty="0">
                <a:solidFill>
                  <a:schemeClr val="bg1"/>
                </a:solidFill>
              </a:rPr>
              <a:t> </a:t>
            </a:r>
            <a:r>
              <a:rPr lang="fr-FR" sz="1400" dirty="0" err="1">
                <a:solidFill>
                  <a:schemeClr val="bg1"/>
                </a:solidFill>
              </a:rPr>
              <a:t>map</a:t>
            </a:r>
            <a:r>
              <a:rPr lang="fr-FR" sz="1400" dirty="0">
                <a:solidFill>
                  <a:schemeClr val="bg1"/>
                </a:solidFill>
              </a:rPr>
              <a:t> (MEDKAM), 1:5,000,000. Berlin, Karlsruhe, Paris. https://doi.org/10.25928/MEDKAM.1 </a:t>
            </a:r>
            <a:endParaRPr lang="fr-FR" sz="1400" dirty="0">
              <a:solidFill>
                <a:schemeClr val="bg1"/>
              </a:solidFill>
              <a:latin typeface="+mn-lt"/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lang="fr-FR" sz="1800" u="sng" dirty="0">
                <a:solidFill>
                  <a:srgbClr val="222222"/>
                </a:solidFill>
                <a:latin typeface="+mn-lt"/>
                <a:cs typeface="Calibri" panose="020F0502020204030204" pitchFamily="34" charset="0"/>
              </a:rPr>
              <a:t>Références sites </a:t>
            </a:r>
            <a:r>
              <a:rPr lang="fr-FR" sz="1800" u="sng" dirty="0" err="1">
                <a:solidFill>
                  <a:srgbClr val="222222"/>
                </a:solidFill>
                <a:latin typeface="+mn-lt"/>
                <a:cs typeface="Calibri" panose="020F0502020204030204" pitchFamily="34" charset="0"/>
              </a:rPr>
              <a:t>internets</a:t>
            </a:r>
            <a:r>
              <a:rPr lang="fr-FR" sz="1800" u="sng" dirty="0">
                <a:solidFill>
                  <a:srgbClr val="222222"/>
                </a:solidFill>
                <a:latin typeface="+mn-lt"/>
                <a:cs typeface="Calibri" panose="020F0502020204030204" pitchFamily="34" charset="0"/>
              </a:rPr>
              <a:t> :</a:t>
            </a:r>
          </a:p>
          <a:p>
            <a:pPr marL="0" indent="0">
              <a:buNone/>
            </a:pPr>
            <a:r>
              <a:rPr lang="fr-FR" sz="1400" dirty="0">
                <a:solidFill>
                  <a:schemeClr val="bg1"/>
                </a:solidFill>
                <a:latin typeface="+mn-lt"/>
                <a:hlinkClick r:id="rId3"/>
              </a:rPr>
              <a:t>https://www.departs-voyages-solidaires.com/voyage-larzac.php</a:t>
            </a:r>
            <a:r>
              <a:rPr lang="fr-FR" sz="1400" dirty="0">
                <a:solidFill>
                  <a:schemeClr val="bg1"/>
                </a:solidFill>
                <a:latin typeface="+mn-lt"/>
              </a:rPr>
              <a:t>  consulté le 13/02/2023</a:t>
            </a:r>
          </a:p>
          <a:p>
            <a:pPr marL="0" indent="0">
              <a:buNone/>
            </a:pPr>
            <a:r>
              <a:rPr lang="fr-FR" sz="1400" dirty="0">
                <a:solidFill>
                  <a:schemeClr val="bg1"/>
                </a:solidFill>
                <a:latin typeface="+mn-lt"/>
                <a:hlinkClick r:id="rId4"/>
              </a:rPr>
              <a:t>https://speleo-canyon-ariege.com/bivouac-speleo-au-bufo-fret/topo-copie/</a:t>
            </a:r>
            <a:r>
              <a:rPr lang="fr-FR" sz="1400" dirty="0">
                <a:solidFill>
                  <a:schemeClr val="bg1"/>
                </a:solidFill>
                <a:latin typeface="+mn-lt"/>
              </a:rPr>
              <a:t> consulté le 13/02/2023</a:t>
            </a:r>
          </a:p>
          <a:p>
            <a:pPr marL="0" indent="0">
              <a:buNone/>
            </a:pPr>
            <a:r>
              <a:rPr lang="fr-FR" sz="1400" dirty="0">
                <a:solidFill>
                  <a:schemeClr val="bg1"/>
                </a:solidFill>
                <a:latin typeface="+mn-lt"/>
                <a:hlinkClick r:id="rId5"/>
              </a:rPr>
              <a:t>https://github.com/randlab/pyKasso/blob/master/notebooks/pyKasso_complex_example.ipynb</a:t>
            </a:r>
            <a:r>
              <a:rPr lang="fr-FR" sz="1400" dirty="0">
                <a:solidFill>
                  <a:schemeClr val="bg1"/>
                </a:solidFill>
                <a:latin typeface="+mn-lt"/>
              </a:rPr>
              <a:t> consulté le 14/02/2023</a:t>
            </a:r>
          </a:p>
          <a:p>
            <a:pPr marL="0" indent="0">
              <a:buNone/>
            </a:pPr>
            <a:endParaRPr lang="fr-FR" sz="1400" dirty="0">
              <a:solidFill>
                <a:srgbClr val="222222"/>
              </a:solidFill>
              <a:latin typeface="+mn-lt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fr-FR" sz="1400" dirty="0">
              <a:solidFill>
                <a:srgbClr val="222222"/>
              </a:solidFill>
              <a:latin typeface="+mn-lt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fr-FR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699951E3-F929-2F38-34F1-A6CCEC8A22F2}"/>
              </a:ext>
            </a:extLst>
          </p:cNvPr>
          <p:cNvSpPr/>
          <p:nvPr/>
        </p:nvSpPr>
        <p:spPr>
          <a:xfrm>
            <a:off x="0" y="6562846"/>
            <a:ext cx="12192000" cy="295154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B51A8A30-3EFD-042A-5F0F-D5E50C333C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6262B-C216-48E5-80FF-F956A5333418}" type="slidenum">
              <a:rPr lang="fr-FR" smtClean="0"/>
              <a:t>18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1185779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863FF4B-5A80-3D9B-9400-15342787C3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>
                <a:solidFill>
                  <a:schemeClr val="accent1"/>
                </a:solidFill>
              </a:rPr>
              <a:t>Annexes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699951E3-F929-2F38-34F1-A6CCEC8A22F2}"/>
              </a:ext>
            </a:extLst>
          </p:cNvPr>
          <p:cNvSpPr/>
          <p:nvPr/>
        </p:nvSpPr>
        <p:spPr>
          <a:xfrm>
            <a:off x="0" y="6562846"/>
            <a:ext cx="12192000" cy="295154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B51A8A30-3EFD-042A-5F0F-D5E50C333C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6262B-C216-48E5-80FF-F956A5333418}" type="slidenum">
              <a:rPr lang="fr-FR" smtClean="0"/>
              <a:t>19</a:t>
            </a:fld>
            <a:endParaRPr lang="fr-FR"/>
          </a:p>
        </p:txBody>
      </p:sp>
      <p:pic>
        <p:nvPicPr>
          <p:cNvPr id="8" name="Image 7" descr="Une image contenant texte&#10;&#10;Description générée automatiquement">
            <a:extLst>
              <a:ext uri="{FF2B5EF4-FFF2-40B4-BE49-F238E27FC236}">
                <a16:creationId xmlns:a16="http://schemas.microsoft.com/office/drawing/2014/main" id="{63B44E5E-8DF8-87C1-F223-9FB1CD27F7E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201" t="43321" r="56785" b="35913"/>
          <a:stretch>
            <a:fillRect/>
          </a:stretch>
        </p:blipFill>
        <p:spPr bwMode="auto">
          <a:xfrm>
            <a:off x="5364480" y="1262069"/>
            <a:ext cx="6827520" cy="1910257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DF03ACC7-6BCF-A5AA-587F-880C7CBB47B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16593" y="1262069"/>
            <a:ext cx="5347887" cy="4681966"/>
          </a:xfrm>
          <a:prstGeom prst="rect">
            <a:avLst/>
          </a:prstGeom>
        </p:spPr>
      </p:pic>
      <p:sp>
        <p:nvSpPr>
          <p:cNvPr id="10" name="Zone de texte 31">
            <a:extLst>
              <a:ext uri="{FF2B5EF4-FFF2-40B4-BE49-F238E27FC236}">
                <a16:creationId xmlns:a16="http://schemas.microsoft.com/office/drawing/2014/main" id="{95A6DBC6-E524-E1EB-7E53-975112A1A19D}"/>
              </a:ext>
            </a:extLst>
          </p:cNvPr>
          <p:cNvSpPr/>
          <p:nvPr/>
        </p:nvSpPr>
        <p:spPr>
          <a:xfrm>
            <a:off x="100412" y="5992532"/>
            <a:ext cx="5180247" cy="825500"/>
          </a:xfrm>
          <a:prstGeom prst="rect">
            <a:avLst/>
          </a:prstGeom>
          <a:noFill/>
          <a:ln w="635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t">
            <a:prstTxWarp prst="textNoShape">
              <a:avLst/>
            </a:prstTxWarp>
            <a:no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fr-FR" sz="1400" i="1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Calibri" panose="020F0502020204030204" pitchFamily="34" charset="0"/>
              </a:rPr>
              <a:t>Annexe 1 : Bloc diagramme représentant des morphologies karstiques observées sur les Grand-Causses (</a:t>
            </a:r>
            <a:r>
              <a:rPr lang="fr-FR" sz="1400" i="1" dirty="0" err="1">
                <a:solidFill>
                  <a:srgbClr val="000000"/>
                </a:solidFill>
                <a:effectLst/>
                <a:ea typeface="Calibri" panose="020F0502020204030204" pitchFamily="34" charset="0"/>
                <a:cs typeface="Calibri" panose="020F0502020204030204" pitchFamily="34" charset="0"/>
              </a:rPr>
              <a:t>Bakalowicz</a:t>
            </a:r>
            <a:r>
              <a:rPr lang="fr-FR" sz="1400" i="1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Calibri" panose="020F0502020204030204" pitchFamily="34" charset="0"/>
              </a:rPr>
              <a:t>, 1999)</a:t>
            </a:r>
            <a:endParaRPr lang="fr-FR" dirty="0">
              <a:effectLst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" name="Zone de texte 32">
            <a:extLst>
              <a:ext uri="{FF2B5EF4-FFF2-40B4-BE49-F238E27FC236}">
                <a16:creationId xmlns:a16="http://schemas.microsoft.com/office/drawing/2014/main" id="{B4F717AA-0EB6-FC24-C7C3-A0B7BE2F7FCE}"/>
              </a:ext>
            </a:extLst>
          </p:cNvPr>
          <p:cNvSpPr/>
          <p:nvPr/>
        </p:nvSpPr>
        <p:spPr>
          <a:xfrm>
            <a:off x="5768339" y="3219450"/>
            <a:ext cx="6576061" cy="523190"/>
          </a:xfrm>
          <a:prstGeom prst="rect">
            <a:avLst/>
          </a:prstGeom>
          <a:noFill/>
          <a:ln w="635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anchor="t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400" i="1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Calibri" panose="020F0502020204030204" pitchFamily="34" charset="0"/>
              </a:rPr>
              <a:t>Annexe 2 : représentation schématique d’un modèle globale et de deux distributions possibles (</a:t>
            </a:r>
            <a:r>
              <a:rPr lang="fr-FR" sz="1400" i="1" dirty="0" err="1">
                <a:solidFill>
                  <a:srgbClr val="000000"/>
                </a:solidFill>
                <a:effectLst/>
                <a:ea typeface="Calibri" panose="020F0502020204030204" pitchFamily="34" charset="0"/>
                <a:cs typeface="Calibri" panose="020F0502020204030204" pitchFamily="34" charset="0"/>
              </a:rPr>
              <a:t>Ruelland</a:t>
            </a:r>
            <a:r>
              <a:rPr lang="fr-FR" sz="1400" i="1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Calibri" panose="020F0502020204030204" pitchFamily="34" charset="0"/>
              </a:rPr>
              <a:t>, 2023).</a:t>
            </a:r>
            <a:endParaRPr lang="fr-FR" dirty="0">
              <a:effectLst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54030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863FF4B-5A80-3D9B-9400-15342787C3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440" y="374642"/>
            <a:ext cx="9606722" cy="1208442"/>
          </a:xfrm>
        </p:spPr>
        <p:txBody>
          <a:bodyPr/>
          <a:lstStyle/>
          <a:p>
            <a:r>
              <a:rPr lang="fr-FR" dirty="0">
                <a:solidFill>
                  <a:schemeClr val="accent1"/>
                </a:solidFill>
              </a:rPr>
              <a:t>Modélisation des hydrosystèmes karstiques</a:t>
            </a:r>
            <a:br>
              <a:rPr lang="fr-FR" dirty="0">
                <a:solidFill>
                  <a:schemeClr val="accent1"/>
                </a:solidFill>
              </a:rPr>
            </a:br>
            <a:endParaRPr lang="fr-FR" u="sng" dirty="0">
              <a:solidFill>
                <a:schemeClr val="accent1"/>
              </a:solidFill>
            </a:endParaRP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F75D281-CF79-6A51-1938-A397A3DC09D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3439" y="1310280"/>
            <a:ext cx="4714771" cy="116455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2400" dirty="0">
                <a:solidFill>
                  <a:schemeClr val="bg1"/>
                </a:solidFill>
                <a:latin typeface="+mn-lt"/>
              </a:rPr>
              <a:t>Modèles à réservoirs :</a:t>
            </a:r>
          </a:p>
          <a:p>
            <a:pPr marL="0" indent="0">
              <a:buNone/>
            </a:pPr>
            <a:r>
              <a:rPr lang="fr-FR" sz="2400" dirty="0">
                <a:solidFill>
                  <a:schemeClr val="bg1"/>
                </a:solidFill>
                <a:latin typeface="+mn-lt"/>
                <a:sym typeface="Wingdings" panose="05000000000000000000" pitchFamily="2" charset="2"/>
              </a:rPr>
              <a:t> Fidélité aux chroniques de débit</a:t>
            </a:r>
            <a:endParaRPr lang="fr-FR" sz="2400" b="1" dirty="0">
              <a:solidFill>
                <a:schemeClr val="bg1"/>
              </a:solidFill>
              <a:latin typeface="+mn-lt"/>
            </a:endParaRPr>
          </a:p>
          <a:p>
            <a:pPr marL="0" indent="0">
              <a:buNone/>
            </a:pPr>
            <a:endParaRPr lang="fr-FR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A52063C-B0EF-07DD-0D7B-EA650F468D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6262B-C216-48E5-80FF-F956A5333418}" type="slidenum">
              <a:rPr lang="fr-FR" smtClean="0"/>
              <a:t>2</a:t>
            </a:fld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F7CC2B46-DDAD-B937-883C-6E9F077CF4E2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6978" t="32857" r="56028" b="23346"/>
          <a:stretch>
            <a:fillRect/>
          </a:stretch>
        </p:blipFill>
        <p:spPr bwMode="auto">
          <a:xfrm>
            <a:off x="353439" y="2273070"/>
            <a:ext cx="5587661" cy="3721146"/>
          </a:xfrm>
          <a:prstGeom prst="rect">
            <a:avLst/>
          </a:prstGeom>
        </p:spPr>
      </p:pic>
      <p:sp>
        <p:nvSpPr>
          <p:cNvPr id="11" name="Zone de texte 35">
            <a:extLst>
              <a:ext uri="{FF2B5EF4-FFF2-40B4-BE49-F238E27FC236}">
                <a16:creationId xmlns:a16="http://schemas.microsoft.com/office/drawing/2014/main" id="{6E2F9614-7A0E-1B7B-4170-613679195924}"/>
              </a:ext>
            </a:extLst>
          </p:cNvPr>
          <p:cNvSpPr/>
          <p:nvPr/>
        </p:nvSpPr>
        <p:spPr>
          <a:xfrm>
            <a:off x="425732" y="6056570"/>
            <a:ext cx="5443074" cy="627632"/>
          </a:xfrm>
          <a:prstGeom prst="rect">
            <a:avLst/>
          </a:prstGeom>
          <a:noFill/>
          <a:ln w="635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t">
            <a:prstTxWarp prst="textNoShape">
              <a:avLst/>
            </a:prstTxWarp>
            <a:no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fr-FR" sz="1400" i="1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Calibri" panose="020F0502020204030204" pitchFamily="34" charset="0"/>
              </a:rPr>
              <a:t>Figure 2 : structure du modèle conceptuel d’un système karstique, d’après </a:t>
            </a:r>
            <a:r>
              <a:rPr lang="fr-FR" sz="1400" i="1" dirty="0" err="1">
                <a:solidFill>
                  <a:srgbClr val="000000"/>
                </a:solidFill>
                <a:effectLst/>
                <a:ea typeface="Calibri" panose="020F0502020204030204" pitchFamily="34" charset="0"/>
                <a:cs typeface="Calibri" panose="020F0502020204030204" pitchFamily="34" charset="0"/>
              </a:rPr>
              <a:t>Mazilli</a:t>
            </a:r>
            <a:r>
              <a:rPr lang="fr-FR" sz="1400" i="1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Calibri" panose="020F0502020204030204" pitchFamily="34" charset="0"/>
              </a:rPr>
              <a:t> et al., 2017.</a:t>
            </a:r>
            <a:endParaRPr lang="fr-FR" dirty="0">
              <a:effectLst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1F25BD3C-4A05-7EDD-DA03-C958BE5AA325}"/>
              </a:ext>
            </a:extLst>
          </p:cNvPr>
          <p:cNvSpPr/>
          <p:nvPr/>
        </p:nvSpPr>
        <p:spPr>
          <a:xfrm>
            <a:off x="0" y="6684202"/>
            <a:ext cx="12192000" cy="173798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pic>
        <p:nvPicPr>
          <p:cNvPr id="18" name="Image8">
            <a:extLst>
              <a:ext uri="{FF2B5EF4-FFF2-40B4-BE49-F238E27FC236}">
                <a16:creationId xmlns:a16="http://schemas.microsoft.com/office/drawing/2014/main" id="{73BC47C5-5F43-3BE2-C139-8C7F26882639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9219" t="13680" r="58022" b="16122"/>
          <a:stretch>
            <a:fillRect/>
          </a:stretch>
        </p:blipFill>
        <p:spPr bwMode="auto">
          <a:xfrm>
            <a:off x="6294538" y="2261749"/>
            <a:ext cx="3383349" cy="4077460"/>
          </a:xfrm>
          <a:prstGeom prst="rect">
            <a:avLst/>
          </a:prstGeom>
        </p:spPr>
      </p:pic>
      <p:sp>
        <p:nvSpPr>
          <p:cNvPr id="19" name="Zone de texte 36">
            <a:extLst>
              <a:ext uri="{FF2B5EF4-FFF2-40B4-BE49-F238E27FC236}">
                <a16:creationId xmlns:a16="http://schemas.microsoft.com/office/drawing/2014/main" id="{EA86ACBC-B7D0-0137-2EE7-5C55485DD3B5}"/>
              </a:ext>
            </a:extLst>
          </p:cNvPr>
          <p:cNvSpPr/>
          <p:nvPr/>
        </p:nvSpPr>
        <p:spPr>
          <a:xfrm>
            <a:off x="9737517" y="4746599"/>
            <a:ext cx="2287335" cy="3027511"/>
          </a:xfrm>
          <a:prstGeom prst="rect">
            <a:avLst/>
          </a:prstGeom>
          <a:noFill/>
          <a:ln w="635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t">
            <a:prstTxWarp prst="textNoShape">
              <a:avLst/>
            </a:prstTxWarp>
            <a:no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fr-FR" sz="1400" i="1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Calibri" panose="020F0502020204030204" pitchFamily="34" charset="0"/>
              </a:rPr>
              <a:t>Figure 3 : Représentation d’un aquifère karstique selon différentes approches : a) le système réel ; b) EPM, c) DC et d) approche combinée discrétisée CDC, d’après Hartmann et al., 2014.</a:t>
            </a:r>
            <a:endParaRPr lang="fr-FR" dirty="0">
              <a:effectLst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345D6376-9047-AF0C-8544-6EE1788E3357}"/>
              </a:ext>
            </a:extLst>
          </p:cNvPr>
          <p:cNvSpPr txBox="1">
            <a:spLocks/>
          </p:cNvSpPr>
          <p:nvPr/>
        </p:nvSpPr>
        <p:spPr>
          <a:xfrm>
            <a:off x="5712019" y="1209400"/>
            <a:ext cx="5939207" cy="116455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20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8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6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5pPr>
            <a:lvl6pPr marL="2506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9pPr>
          </a:lstStyle>
          <a:p>
            <a:pPr marL="0" indent="0">
              <a:buFont typeface="Wingdings 3" charset="2"/>
              <a:buNone/>
            </a:pPr>
            <a:r>
              <a:rPr lang="fr-FR" sz="2400" u="sng" dirty="0">
                <a:solidFill>
                  <a:schemeClr val="bg1"/>
                </a:solidFill>
                <a:latin typeface="+mn-lt"/>
              </a:rPr>
              <a:t>Notre but : </a:t>
            </a:r>
            <a:r>
              <a:rPr lang="fr-FR" sz="2400" dirty="0">
                <a:solidFill>
                  <a:schemeClr val="bg1"/>
                </a:solidFill>
                <a:latin typeface="+mn-lt"/>
              </a:rPr>
              <a:t>simuler les réseaux de conduits </a:t>
            </a:r>
            <a:r>
              <a:rPr lang="fr-FR" sz="2400" dirty="0">
                <a:solidFill>
                  <a:schemeClr val="bg1"/>
                </a:solidFill>
                <a:latin typeface="+mn-lt"/>
                <a:sym typeface="Wingdings" panose="05000000000000000000" pitchFamily="2" charset="2"/>
              </a:rPr>
              <a:t> représenter l’hétérogénéité spatiale des systèmes karstiques  package python </a:t>
            </a:r>
            <a:r>
              <a:rPr lang="fr-FR" sz="2400" dirty="0" err="1">
                <a:solidFill>
                  <a:schemeClr val="bg1"/>
                </a:solidFill>
                <a:latin typeface="+mn-lt"/>
                <a:sym typeface="Wingdings" panose="05000000000000000000" pitchFamily="2" charset="2"/>
              </a:rPr>
              <a:t>PyKasso</a:t>
            </a:r>
            <a:endParaRPr lang="fr-FR" sz="2400" b="1" dirty="0">
              <a:solidFill>
                <a:schemeClr val="bg1"/>
              </a:solidFill>
              <a:latin typeface="+mn-lt"/>
            </a:endParaRPr>
          </a:p>
          <a:p>
            <a:pPr marL="0" indent="0">
              <a:buFont typeface="Wingdings 3" charset="2"/>
              <a:buNone/>
            </a:pPr>
            <a:endParaRPr lang="fr-FR" b="1" dirty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60258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863FF4B-5A80-3D9B-9400-15342787C3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>
                <a:solidFill>
                  <a:schemeClr val="accent1"/>
                </a:solidFill>
              </a:rPr>
              <a:t>Annexes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699951E3-F929-2F38-34F1-A6CCEC8A22F2}"/>
              </a:ext>
            </a:extLst>
          </p:cNvPr>
          <p:cNvSpPr/>
          <p:nvPr/>
        </p:nvSpPr>
        <p:spPr>
          <a:xfrm>
            <a:off x="0" y="6562846"/>
            <a:ext cx="12192000" cy="295154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B51A8A30-3EFD-042A-5F0F-D5E50C333C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6262B-C216-48E5-80FF-F956A5333418}" type="slidenum">
              <a:rPr lang="fr-FR" smtClean="0"/>
              <a:t>20</a:t>
            </a:fld>
            <a:endParaRPr lang="fr-FR"/>
          </a:p>
        </p:txBody>
      </p:sp>
      <p:sp>
        <p:nvSpPr>
          <p:cNvPr id="10" name="Zone de texte 31">
            <a:extLst>
              <a:ext uri="{FF2B5EF4-FFF2-40B4-BE49-F238E27FC236}">
                <a16:creationId xmlns:a16="http://schemas.microsoft.com/office/drawing/2014/main" id="{95A6DBC6-E524-E1EB-7E53-975112A1A19D}"/>
              </a:ext>
            </a:extLst>
          </p:cNvPr>
          <p:cNvSpPr/>
          <p:nvPr/>
        </p:nvSpPr>
        <p:spPr>
          <a:xfrm>
            <a:off x="168225" y="5577553"/>
            <a:ext cx="6171615" cy="825500"/>
          </a:xfrm>
          <a:prstGeom prst="rect">
            <a:avLst/>
          </a:prstGeom>
          <a:noFill/>
          <a:ln w="635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t">
            <a:prstTxWarp prst="textNoShape">
              <a:avLst/>
            </a:prstTxWarp>
            <a:no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fr-FR" sz="1400" i="1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Calibri" panose="020F0502020204030204" pitchFamily="34" charset="0"/>
              </a:rPr>
              <a:t>Annexe 3 : Carte géologique au niveau de la source du Durzon (BRGM, Géoportail consulté le 12/02/2023)</a:t>
            </a:r>
            <a:endParaRPr lang="fr-FR" dirty="0">
              <a:effectLst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B7857BB7-740B-D5AB-6D09-A64E318E28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412" y="1280447"/>
            <a:ext cx="6376588" cy="4236297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7615D4B2-E1BD-39FC-FE4F-F40EC340176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77000" y="1223209"/>
            <a:ext cx="5614588" cy="4619323"/>
          </a:xfrm>
          <a:prstGeom prst="rect">
            <a:avLst/>
          </a:prstGeom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74B5E2D4-5D67-B4B3-A004-AD26BFDF140C}"/>
              </a:ext>
            </a:extLst>
          </p:cNvPr>
          <p:cNvSpPr txBox="1"/>
          <p:nvPr/>
        </p:nvSpPr>
        <p:spPr>
          <a:xfrm>
            <a:off x="7319784" y="5208221"/>
            <a:ext cx="43141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solidFill>
                  <a:schemeClr val="bg1"/>
                </a:solidFill>
              </a:rPr>
              <a:t>Variation fractures uniquement</a:t>
            </a:r>
          </a:p>
        </p:txBody>
      </p:sp>
    </p:spTree>
    <p:extLst>
      <p:ext uri="{BB962C8B-B14F-4D97-AF65-F5344CB8AC3E}">
        <p14:creationId xmlns:p14="http://schemas.microsoft.com/office/powerpoint/2010/main" val="85706334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863FF4B-5A80-3D9B-9400-15342787C3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>
                <a:solidFill>
                  <a:schemeClr val="accent1"/>
                </a:solidFill>
              </a:rPr>
              <a:t>Annexes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699951E3-F929-2F38-34F1-A6CCEC8A22F2}"/>
              </a:ext>
            </a:extLst>
          </p:cNvPr>
          <p:cNvSpPr/>
          <p:nvPr/>
        </p:nvSpPr>
        <p:spPr>
          <a:xfrm>
            <a:off x="0" y="6562846"/>
            <a:ext cx="12192000" cy="295154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B51A8A30-3EFD-042A-5F0F-D5E50C333C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6262B-C216-48E5-80FF-F956A5333418}" type="slidenum">
              <a:rPr lang="fr-FR" smtClean="0"/>
              <a:t>21</a:t>
            </a:fld>
            <a:endParaRPr lang="fr-FR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AAF8F6E1-8034-015E-7ED7-6BBB145058A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43823"/>
          <a:stretch>
            <a:fillRect/>
          </a:stretch>
        </p:blipFill>
        <p:spPr bwMode="auto">
          <a:xfrm>
            <a:off x="7881126" y="1223752"/>
            <a:ext cx="2085340" cy="2369820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65117D35-E819-2238-A1A7-FBFB4444555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2141166" y="1160333"/>
            <a:ext cx="5749344" cy="4422644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8669646D-4B0F-E407-6763-02AB144A7880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r="55591"/>
          <a:stretch>
            <a:fillRect/>
          </a:stretch>
        </p:blipFill>
        <p:spPr bwMode="auto">
          <a:xfrm>
            <a:off x="7881126" y="3564148"/>
            <a:ext cx="1541780" cy="2070100"/>
          </a:xfrm>
          <a:prstGeom prst="rect">
            <a:avLst/>
          </a:prstGeom>
        </p:spPr>
      </p:pic>
      <p:sp>
        <p:nvSpPr>
          <p:cNvPr id="8" name="Zone de texte 25">
            <a:extLst>
              <a:ext uri="{FF2B5EF4-FFF2-40B4-BE49-F238E27FC236}">
                <a16:creationId xmlns:a16="http://schemas.microsoft.com/office/drawing/2014/main" id="{581DFE46-73B9-1AD9-26D2-57E86B66E456}"/>
              </a:ext>
            </a:extLst>
          </p:cNvPr>
          <p:cNvSpPr/>
          <p:nvPr/>
        </p:nvSpPr>
        <p:spPr>
          <a:xfrm>
            <a:off x="2141166" y="5635350"/>
            <a:ext cx="7281740" cy="830580"/>
          </a:xfrm>
          <a:prstGeom prst="rect">
            <a:avLst/>
          </a:prstGeom>
          <a:noFill/>
          <a:ln w="635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t">
            <a:prstTxWarp prst="textNoShape">
              <a:avLst/>
            </a:prstTxWarp>
            <a:no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fr-FR" sz="1400" i="1" dirty="0">
                <a:solidFill>
                  <a:srgbClr val="000000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Annexe 4</a:t>
            </a:r>
            <a:r>
              <a:rPr lang="fr-FR" sz="1400" i="1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Calibri" panose="020F0502020204030204" pitchFamily="34" charset="0"/>
              </a:rPr>
              <a:t> : Carte géologique locale et log stratigraphique du bassin d’alimentation de la source du Durzon (d’après Bruxelles (2001), Jacob (2009)) modifié par Fores (2016). </a:t>
            </a:r>
            <a:endParaRPr lang="fr-FR" dirty="0">
              <a:effectLst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540965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863FF4B-5A80-3D9B-9400-15342787C3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5630" y="459195"/>
            <a:ext cx="9404723" cy="1208442"/>
          </a:xfrm>
        </p:spPr>
        <p:txBody>
          <a:bodyPr/>
          <a:lstStyle/>
          <a:p>
            <a:r>
              <a:rPr lang="fr-FR" dirty="0">
                <a:solidFill>
                  <a:schemeClr val="accent1"/>
                </a:solidFill>
              </a:rPr>
              <a:t>Annexes</a:t>
            </a:r>
            <a:endParaRPr lang="fr-FR" u="sng" dirty="0">
              <a:solidFill>
                <a:schemeClr val="accent1"/>
              </a:solidFill>
            </a:endParaRP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F75D281-CF79-6A51-1938-A397A3DC09D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5178" y="1359198"/>
            <a:ext cx="7400062" cy="419548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u="sng" dirty="0">
                <a:solidFill>
                  <a:schemeClr val="bg1"/>
                </a:solidFill>
                <a:latin typeface="+mn-lt"/>
              </a:rPr>
              <a:t>Approches spatialisées :</a:t>
            </a:r>
          </a:p>
          <a:p>
            <a:pPr marL="0" indent="0">
              <a:buNone/>
            </a:pPr>
            <a:r>
              <a:rPr lang="fr-FR" b="1" dirty="0">
                <a:solidFill>
                  <a:schemeClr val="bg1"/>
                </a:solidFill>
                <a:latin typeface="+mn-lt"/>
              </a:rPr>
              <a:t>Milieu poreux équivalent (EPM)</a:t>
            </a:r>
            <a:r>
              <a:rPr lang="fr-FR" dirty="0">
                <a:solidFill>
                  <a:schemeClr val="bg1"/>
                </a:solidFill>
                <a:latin typeface="+mn-lt"/>
              </a:rPr>
              <a:t> : ne permet pas de représenter les écoulements au sein des conduits (mailles trop grosses)</a:t>
            </a:r>
          </a:p>
          <a:p>
            <a:pPr marL="0" indent="0">
              <a:buNone/>
            </a:pPr>
            <a:r>
              <a:rPr lang="fr-FR" b="1" dirty="0">
                <a:solidFill>
                  <a:schemeClr val="bg1"/>
                </a:solidFill>
                <a:latin typeface="+mn-lt"/>
              </a:rPr>
              <a:t>Double Continuum (DC) </a:t>
            </a:r>
            <a:r>
              <a:rPr lang="fr-FR" dirty="0">
                <a:solidFill>
                  <a:schemeClr val="bg1"/>
                </a:solidFill>
                <a:latin typeface="+mn-lt"/>
              </a:rPr>
              <a:t>: on sépare le système en 2 milieux distincts, permet de </a:t>
            </a:r>
            <a:r>
              <a:rPr lang="fr-FR" b="1" dirty="0">
                <a:solidFill>
                  <a:schemeClr val="bg1"/>
                </a:solidFill>
                <a:latin typeface="+mn-lt"/>
              </a:rPr>
              <a:t>traduire les échanges entre conduits et matrice</a:t>
            </a:r>
            <a:r>
              <a:rPr lang="fr-FR" dirty="0">
                <a:solidFill>
                  <a:schemeClr val="bg1"/>
                </a:solidFill>
                <a:latin typeface="+mn-lt"/>
              </a:rPr>
              <a:t>, besoin de connaître les paramètres hydrodynamiques de l’aquifère (T, S, K etc.).</a:t>
            </a:r>
          </a:p>
          <a:p>
            <a:pPr marL="0" indent="0">
              <a:buNone/>
            </a:pPr>
            <a:r>
              <a:rPr lang="fr-FR" b="1" dirty="0">
                <a:solidFill>
                  <a:schemeClr val="bg1"/>
                </a:solidFill>
                <a:latin typeface="+mn-lt"/>
              </a:rPr>
              <a:t>Continuum Discrétisé Combiné (CDC) </a:t>
            </a:r>
            <a:r>
              <a:rPr lang="fr-FR" dirty="0">
                <a:solidFill>
                  <a:schemeClr val="bg1"/>
                </a:solidFill>
                <a:latin typeface="+mn-lt"/>
              </a:rPr>
              <a:t>: méthode mixte, permet de représenter </a:t>
            </a:r>
            <a:r>
              <a:rPr lang="fr-FR" b="1" dirty="0">
                <a:solidFill>
                  <a:schemeClr val="bg1"/>
                </a:solidFill>
                <a:latin typeface="+mn-lt"/>
              </a:rPr>
              <a:t>l’influence des conduits</a:t>
            </a:r>
            <a:r>
              <a:rPr lang="fr-FR" dirty="0">
                <a:solidFill>
                  <a:schemeClr val="bg1"/>
                </a:solidFill>
                <a:latin typeface="+mn-lt"/>
              </a:rPr>
              <a:t>, mais besoin de connaître leur répartition spatiale </a:t>
            </a:r>
          </a:p>
          <a:p>
            <a:pPr marL="0" indent="0">
              <a:buNone/>
            </a:pPr>
            <a:endParaRPr lang="fr-FR" b="1" dirty="0">
              <a:solidFill>
                <a:schemeClr val="bg1"/>
              </a:solidFill>
              <a:latin typeface="+mn-lt"/>
            </a:endParaRPr>
          </a:p>
          <a:p>
            <a:pPr marL="0" indent="0">
              <a:buNone/>
            </a:pPr>
            <a:endParaRPr lang="fr-FR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A52063C-B0EF-07DD-0D7B-EA650F468D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6262B-C216-48E5-80FF-F956A5333418}" type="slidenum">
              <a:rPr lang="fr-FR" smtClean="0"/>
              <a:t>22</a:t>
            </a:fld>
            <a:endParaRPr lang="fr-FR"/>
          </a:p>
        </p:txBody>
      </p:sp>
      <p:pic>
        <p:nvPicPr>
          <p:cNvPr id="6" name="Image8">
            <a:extLst>
              <a:ext uri="{FF2B5EF4-FFF2-40B4-BE49-F238E27FC236}">
                <a16:creationId xmlns:a16="http://schemas.microsoft.com/office/drawing/2014/main" id="{2B893364-B24D-1585-F78F-B08C18C7AA6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9219" t="13680" r="58022" b="16122"/>
          <a:stretch>
            <a:fillRect/>
          </a:stretch>
        </p:blipFill>
        <p:spPr bwMode="auto">
          <a:xfrm>
            <a:off x="7856841" y="1266701"/>
            <a:ext cx="4327025" cy="5214736"/>
          </a:xfrm>
          <a:prstGeom prst="rect">
            <a:avLst/>
          </a:prstGeom>
        </p:spPr>
      </p:pic>
      <p:sp>
        <p:nvSpPr>
          <p:cNvPr id="7" name="Zone de texte 36">
            <a:extLst>
              <a:ext uri="{FF2B5EF4-FFF2-40B4-BE49-F238E27FC236}">
                <a16:creationId xmlns:a16="http://schemas.microsoft.com/office/drawing/2014/main" id="{4C7B690D-48C6-A3E0-C2E5-FDEFE7CFB373}"/>
              </a:ext>
            </a:extLst>
          </p:cNvPr>
          <p:cNvSpPr/>
          <p:nvPr/>
        </p:nvSpPr>
        <p:spPr>
          <a:xfrm>
            <a:off x="1302401" y="5554679"/>
            <a:ext cx="5723241" cy="822960"/>
          </a:xfrm>
          <a:prstGeom prst="rect">
            <a:avLst/>
          </a:prstGeom>
          <a:noFill/>
          <a:ln w="635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t">
            <a:prstTxWarp prst="textNoShape">
              <a:avLst/>
            </a:prstTxWarp>
            <a:no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fr-FR" sz="1400" i="1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Calibri" panose="020F0502020204030204" pitchFamily="34" charset="0"/>
              </a:rPr>
              <a:t>Annexe 5 : Représentation d’un aquifère karstique selon différentes approches. a) le système réel ; b) représentation par EPM, c) représentation par DC et d) approche combinée MDC, d’après Hartmann et al., 2014.</a:t>
            </a:r>
            <a:endParaRPr lang="fr-FR" dirty="0">
              <a:effectLst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005144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530954B-56C5-98A3-486D-752F0F33F3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>
                <a:solidFill>
                  <a:schemeClr val="accent1"/>
                </a:solidFill>
              </a:rPr>
              <a:t>Annexes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3F0420F6-E0BF-537B-8C13-DE6B714440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6262B-C216-48E5-80FF-F956A5333418}" type="slidenum">
              <a:rPr lang="fr-FR" smtClean="0"/>
              <a:t>23</a:t>
            </a:fld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A3725C7A-F1B9-795A-2C4D-911A5848068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0715" y="1523835"/>
            <a:ext cx="3589331" cy="1905165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49F834A1-B822-40E7-25A2-80CADD52829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84650" y="452718"/>
            <a:ext cx="5090292" cy="3196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41504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863FF4B-5A80-3D9B-9400-15342787C3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8589" y="329772"/>
            <a:ext cx="9404723" cy="767687"/>
          </a:xfrm>
        </p:spPr>
        <p:txBody>
          <a:bodyPr/>
          <a:lstStyle/>
          <a:p>
            <a:r>
              <a:rPr lang="fr-FR" dirty="0" err="1">
                <a:solidFill>
                  <a:schemeClr val="accent1"/>
                </a:solidFill>
              </a:rPr>
              <a:t>Isotropic</a:t>
            </a:r>
            <a:r>
              <a:rPr lang="fr-FR" dirty="0">
                <a:solidFill>
                  <a:schemeClr val="accent1"/>
                </a:solidFill>
              </a:rPr>
              <a:t> VS </a:t>
            </a:r>
            <a:r>
              <a:rPr lang="fr-FR" dirty="0" err="1">
                <a:solidFill>
                  <a:schemeClr val="accent1"/>
                </a:solidFill>
              </a:rPr>
              <a:t>Anisotropic</a:t>
            </a:r>
            <a:r>
              <a:rPr lang="fr-FR" dirty="0">
                <a:solidFill>
                  <a:schemeClr val="accent1"/>
                </a:solidFill>
              </a:rPr>
              <a:t> fast-</a:t>
            </a:r>
            <a:r>
              <a:rPr lang="fr-FR" dirty="0" err="1">
                <a:solidFill>
                  <a:schemeClr val="accent1"/>
                </a:solidFill>
              </a:rPr>
              <a:t>marching</a:t>
            </a:r>
            <a:endParaRPr lang="fr-FR" dirty="0">
              <a:solidFill>
                <a:schemeClr val="accent1"/>
              </a:solidFill>
            </a:endParaRP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F75D281-CF79-6A51-1938-A397A3DC09D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901" y="1812219"/>
            <a:ext cx="5033531" cy="5043323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fr-FR" b="1" dirty="0">
              <a:solidFill>
                <a:schemeClr val="bg1"/>
              </a:solidFill>
              <a:latin typeface="+mn-lt"/>
              <a:sym typeface="Wingdings" panose="05000000000000000000" pitchFamily="2" charset="2"/>
            </a:endParaRPr>
          </a:p>
          <a:p>
            <a:pPr marL="0" indent="0">
              <a:buNone/>
            </a:pPr>
            <a:endParaRPr lang="fr-FR" b="1" dirty="0">
              <a:solidFill>
                <a:schemeClr val="bg1"/>
              </a:solidFill>
              <a:latin typeface="+mn-lt"/>
              <a:sym typeface="Wingdings" panose="05000000000000000000" pitchFamily="2" charset="2"/>
            </a:endParaRPr>
          </a:p>
          <a:p>
            <a:pPr marL="0" indent="0">
              <a:buNone/>
            </a:pPr>
            <a:endParaRPr lang="fr-FR" b="1" dirty="0">
              <a:solidFill>
                <a:schemeClr val="bg1"/>
              </a:solidFill>
              <a:latin typeface="+mn-lt"/>
              <a:sym typeface="Wingdings" panose="05000000000000000000" pitchFamily="2" charset="2"/>
            </a:endParaRPr>
          </a:p>
          <a:p>
            <a:pPr marL="0" indent="0">
              <a:buNone/>
            </a:pPr>
            <a:endParaRPr lang="fr-FR" b="1" dirty="0">
              <a:solidFill>
                <a:schemeClr val="bg1"/>
              </a:solidFill>
              <a:latin typeface="+mn-lt"/>
              <a:sym typeface="Wingdings" panose="05000000000000000000" pitchFamily="2" charset="2"/>
            </a:endParaRPr>
          </a:p>
          <a:p>
            <a:pPr marL="0" indent="0">
              <a:buNone/>
            </a:pPr>
            <a:endParaRPr lang="fr-FR" b="1" dirty="0">
              <a:solidFill>
                <a:schemeClr val="bg1"/>
              </a:solidFill>
              <a:latin typeface="+mn-lt"/>
              <a:sym typeface="Wingdings" panose="05000000000000000000" pitchFamily="2" charset="2"/>
            </a:endParaRPr>
          </a:p>
          <a:p>
            <a:pPr marL="0" indent="0">
              <a:buNone/>
            </a:pPr>
            <a:r>
              <a:rPr lang="fr-FR" u="sng" dirty="0" err="1">
                <a:solidFill>
                  <a:schemeClr val="bg1"/>
                </a:solidFill>
                <a:latin typeface="+mn-lt"/>
                <a:sym typeface="Wingdings" panose="05000000000000000000" pitchFamily="2" charset="2"/>
              </a:rPr>
              <a:t>Anisotropic</a:t>
            </a:r>
            <a:r>
              <a:rPr lang="fr-FR" u="sng" dirty="0">
                <a:solidFill>
                  <a:schemeClr val="bg1"/>
                </a:solidFill>
                <a:latin typeface="+mn-lt"/>
                <a:sym typeface="Wingdings" panose="05000000000000000000" pitchFamily="2" charset="2"/>
              </a:rPr>
              <a:t> fast-</a:t>
            </a:r>
            <a:r>
              <a:rPr lang="fr-FR" u="sng" dirty="0" err="1">
                <a:solidFill>
                  <a:schemeClr val="bg1"/>
                </a:solidFill>
                <a:latin typeface="+mn-lt"/>
                <a:sym typeface="Wingdings" panose="05000000000000000000" pitchFamily="2" charset="2"/>
              </a:rPr>
              <a:t>marching</a:t>
            </a:r>
            <a:r>
              <a:rPr lang="fr-FR" u="sng" dirty="0">
                <a:solidFill>
                  <a:schemeClr val="bg1"/>
                </a:solidFill>
                <a:latin typeface="+mn-lt"/>
                <a:sym typeface="Wingdings" panose="05000000000000000000" pitchFamily="2" charset="2"/>
              </a:rPr>
              <a:t> (</a:t>
            </a:r>
            <a:r>
              <a:rPr lang="fr-FR" u="sng" dirty="0" err="1">
                <a:solidFill>
                  <a:schemeClr val="bg1"/>
                </a:solidFill>
                <a:latin typeface="+mn-lt"/>
                <a:sym typeface="Wingdings" panose="05000000000000000000" pitchFamily="2" charset="2"/>
              </a:rPr>
              <a:t>Fandel</a:t>
            </a:r>
            <a:r>
              <a:rPr lang="fr-FR" u="sng" dirty="0">
                <a:solidFill>
                  <a:schemeClr val="bg1"/>
                </a:solidFill>
                <a:latin typeface="+mn-lt"/>
                <a:sym typeface="Wingdings" panose="05000000000000000000" pitchFamily="2" charset="2"/>
              </a:rPr>
              <a:t> et al. 2022)</a:t>
            </a:r>
          </a:p>
          <a:p>
            <a:pPr marL="0" indent="0">
              <a:buNone/>
            </a:pPr>
            <a:r>
              <a:rPr lang="fr-FR" dirty="0">
                <a:solidFill>
                  <a:schemeClr val="bg1"/>
                </a:solidFill>
                <a:latin typeface="+mn-lt"/>
                <a:sym typeface="Wingdings" panose="05000000000000000000" pitchFamily="2" charset="2"/>
              </a:rPr>
              <a:t>Avantages : prise en compte de la </a:t>
            </a:r>
            <a:r>
              <a:rPr lang="fr-FR" b="1" dirty="0">
                <a:solidFill>
                  <a:schemeClr val="bg1"/>
                </a:solidFill>
                <a:latin typeface="+mn-lt"/>
                <a:sym typeface="Wingdings" panose="05000000000000000000" pitchFamily="2" charset="2"/>
              </a:rPr>
              <a:t>géologie </a:t>
            </a:r>
            <a:r>
              <a:rPr lang="fr-FR" dirty="0">
                <a:solidFill>
                  <a:schemeClr val="bg1"/>
                </a:solidFill>
                <a:latin typeface="+mn-lt"/>
                <a:sym typeface="Wingdings" panose="05000000000000000000" pitchFamily="2" charset="2"/>
              </a:rPr>
              <a:t>et le </a:t>
            </a:r>
            <a:r>
              <a:rPr lang="fr-FR" b="1" dirty="0">
                <a:solidFill>
                  <a:schemeClr val="bg1"/>
                </a:solidFill>
                <a:latin typeface="+mn-lt"/>
                <a:sym typeface="Wingdings" panose="05000000000000000000" pitchFamily="2" charset="2"/>
              </a:rPr>
              <a:t>gradient hydraulique</a:t>
            </a:r>
            <a:endParaRPr lang="fr-FR" b="1" dirty="0">
              <a:solidFill>
                <a:schemeClr val="bg1"/>
              </a:solidFill>
              <a:latin typeface="+mn-lt"/>
            </a:endParaRPr>
          </a:p>
          <a:p>
            <a:pPr marL="0" indent="0">
              <a:buNone/>
            </a:pPr>
            <a:endParaRPr lang="fr-FR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A52063C-B0EF-07DD-0D7B-EA650F468D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6262B-C216-48E5-80FF-F956A5333418}" type="slidenum">
              <a:rPr lang="fr-FR" smtClean="0"/>
              <a:t>3</a:t>
            </a:fld>
            <a:endParaRPr lang="fr-FR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1610FD44-3DF0-514E-77C8-674FC2E0DE3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382" b="13214"/>
          <a:stretch>
            <a:fillRect/>
          </a:stretch>
        </p:blipFill>
        <p:spPr bwMode="auto">
          <a:xfrm>
            <a:off x="5722904" y="1577506"/>
            <a:ext cx="6248399" cy="2633133"/>
          </a:xfrm>
          <a:prstGeom prst="rect">
            <a:avLst/>
          </a:prstGeom>
        </p:spPr>
      </p:pic>
      <p:sp>
        <p:nvSpPr>
          <p:cNvPr id="9" name="Zone de texte 38">
            <a:extLst>
              <a:ext uri="{FF2B5EF4-FFF2-40B4-BE49-F238E27FC236}">
                <a16:creationId xmlns:a16="http://schemas.microsoft.com/office/drawing/2014/main" id="{8A419DE0-776A-4802-C4A8-CB5C5629E89D}"/>
              </a:ext>
            </a:extLst>
          </p:cNvPr>
          <p:cNvSpPr/>
          <p:nvPr/>
        </p:nvSpPr>
        <p:spPr>
          <a:xfrm>
            <a:off x="498589" y="2567322"/>
            <a:ext cx="4732172" cy="899160"/>
          </a:xfrm>
          <a:prstGeom prst="rect">
            <a:avLst/>
          </a:prstGeom>
          <a:noFill/>
          <a:ln w="635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t">
            <a:prstTxWarp prst="textNoShape">
              <a:avLst/>
            </a:prstTxWarp>
            <a:no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fr-FR" sz="1400" i="1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Calibri" panose="020F0502020204030204" pitchFamily="34" charset="0"/>
              </a:rPr>
              <a:t>Figure </a:t>
            </a:r>
            <a:r>
              <a:rPr lang="fr-FR" sz="1400" i="1" dirty="0">
                <a:solidFill>
                  <a:srgbClr val="000000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4</a:t>
            </a:r>
            <a:r>
              <a:rPr lang="fr-FR" sz="1400" i="1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Calibri" panose="020F0502020204030204" pitchFamily="34" charset="0"/>
              </a:rPr>
              <a:t> : Exemple d’un front de propagation simulé par </a:t>
            </a:r>
            <a:r>
              <a:rPr lang="fr-FR" sz="1400" i="1" dirty="0" err="1">
                <a:solidFill>
                  <a:srgbClr val="000000"/>
                </a:solidFill>
                <a:effectLst/>
                <a:ea typeface="Calibri" panose="020F0502020204030204" pitchFamily="34" charset="0"/>
                <a:cs typeface="Calibri" panose="020F0502020204030204" pitchFamily="34" charset="0"/>
              </a:rPr>
              <a:t>isotropic</a:t>
            </a:r>
            <a:r>
              <a:rPr lang="fr-FR" sz="1400" i="1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Calibri" panose="020F0502020204030204" pitchFamily="34" charset="0"/>
              </a:rPr>
              <a:t> fast-</a:t>
            </a:r>
            <a:r>
              <a:rPr lang="fr-FR" sz="1400" i="1" dirty="0" err="1">
                <a:solidFill>
                  <a:srgbClr val="000000"/>
                </a:solidFill>
                <a:effectLst/>
                <a:ea typeface="Calibri" panose="020F0502020204030204" pitchFamily="34" charset="0"/>
                <a:cs typeface="Calibri" panose="020F0502020204030204" pitchFamily="34" charset="0"/>
              </a:rPr>
              <a:t>marching</a:t>
            </a:r>
            <a:r>
              <a:rPr lang="fr-FR" sz="1400" i="1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Calibri" panose="020F0502020204030204" pitchFamily="34" charset="0"/>
              </a:rPr>
              <a:t>, d’après </a:t>
            </a:r>
            <a:r>
              <a:rPr lang="fr-FR" sz="1400" i="1" dirty="0" err="1">
                <a:solidFill>
                  <a:srgbClr val="000000"/>
                </a:solidFill>
                <a:effectLst/>
                <a:ea typeface="Calibri" panose="020F0502020204030204" pitchFamily="34" charset="0"/>
                <a:cs typeface="Calibri" panose="020F0502020204030204" pitchFamily="34" charset="0"/>
              </a:rPr>
              <a:t>Fandel</a:t>
            </a:r>
            <a:r>
              <a:rPr lang="fr-FR" sz="1400" i="1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Calibri" panose="020F0502020204030204" pitchFamily="34" charset="0"/>
              </a:rPr>
              <a:t> et al. (2022). </a:t>
            </a:r>
            <a:endParaRPr lang="fr-FR" dirty="0">
              <a:effectLst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7450B8FD-CB77-1EF5-57C0-3A4D987FA46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05198" y="3664538"/>
            <a:ext cx="5883809" cy="2735158"/>
          </a:xfrm>
          <a:prstGeom prst="rect">
            <a:avLst/>
          </a:prstGeom>
        </p:spPr>
      </p:pic>
      <p:sp>
        <p:nvSpPr>
          <p:cNvPr id="12" name="Zone de texte 38">
            <a:extLst>
              <a:ext uri="{FF2B5EF4-FFF2-40B4-BE49-F238E27FC236}">
                <a16:creationId xmlns:a16="http://schemas.microsoft.com/office/drawing/2014/main" id="{1A4330AF-2A83-9247-AF0D-73B0ADB136A7}"/>
              </a:ext>
            </a:extLst>
          </p:cNvPr>
          <p:cNvSpPr/>
          <p:nvPr/>
        </p:nvSpPr>
        <p:spPr>
          <a:xfrm>
            <a:off x="485901" y="5130576"/>
            <a:ext cx="4889488" cy="899160"/>
          </a:xfrm>
          <a:prstGeom prst="rect">
            <a:avLst/>
          </a:prstGeom>
          <a:noFill/>
          <a:ln w="635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t">
            <a:prstTxWarp prst="textNoShape">
              <a:avLst/>
            </a:prstTxWarp>
            <a:no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fr-FR" sz="1400" i="1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Calibri" panose="020F0502020204030204" pitchFamily="34" charset="0"/>
              </a:rPr>
              <a:t>Figure </a:t>
            </a:r>
            <a:r>
              <a:rPr lang="fr-FR" sz="1400" i="1" dirty="0">
                <a:solidFill>
                  <a:srgbClr val="000000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5</a:t>
            </a:r>
            <a:r>
              <a:rPr lang="fr-FR" sz="1400" i="1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Calibri" panose="020F0502020204030204" pitchFamily="34" charset="0"/>
              </a:rPr>
              <a:t> : Exemple d’un front de propagation simulé par </a:t>
            </a:r>
            <a:r>
              <a:rPr lang="fr-FR" sz="1400" i="1" dirty="0" err="1">
                <a:solidFill>
                  <a:srgbClr val="000000"/>
                </a:solidFill>
                <a:effectLst/>
                <a:ea typeface="Calibri" panose="020F0502020204030204" pitchFamily="34" charset="0"/>
                <a:cs typeface="Calibri" panose="020F0502020204030204" pitchFamily="34" charset="0"/>
              </a:rPr>
              <a:t>anisotropic</a:t>
            </a:r>
            <a:r>
              <a:rPr lang="fr-FR" sz="1400" i="1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Calibri" panose="020F0502020204030204" pitchFamily="34" charset="0"/>
              </a:rPr>
              <a:t> fast-</a:t>
            </a:r>
            <a:r>
              <a:rPr lang="fr-FR" sz="1400" i="1" dirty="0" err="1">
                <a:solidFill>
                  <a:srgbClr val="000000"/>
                </a:solidFill>
                <a:effectLst/>
                <a:ea typeface="Calibri" panose="020F0502020204030204" pitchFamily="34" charset="0"/>
                <a:cs typeface="Calibri" panose="020F0502020204030204" pitchFamily="34" charset="0"/>
              </a:rPr>
              <a:t>marching</a:t>
            </a:r>
            <a:r>
              <a:rPr lang="fr-FR" sz="1400" i="1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Calibri" panose="020F0502020204030204" pitchFamily="34" charset="0"/>
              </a:rPr>
              <a:t>, d’après </a:t>
            </a:r>
            <a:r>
              <a:rPr lang="fr-FR" sz="1400" i="1" dirty="0" err="1">
                <a:solidFill>
                  <a:srgbClr val="000000"/>
                </a:solidFill>
                <a:effectLst/>
                <a:ea typeface="Calibri" panose="020F0502020204030204" pitchFamily="34" charset="0"/>
                <a:cs typeface="Calibri" panose="020F0502020204030204" pitchFamily="34" charset="0"/>
              </a:rPr>
              <a:t>Fandel</a:t>
            </a:r>
            <a:r>
              <a:rPr lang="fr-FR" sz="1400" i="1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Calibri" panose="020F0502020204030204" pitchFamily="34" charset="0"/>
              </a:rPr>
              <a:t> et al. (2022). </a:t>
            </a:r>
            <a:endParaRPr lang="fr-FR" dirty="0">
              <a:effectLst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FBB9EDA8-EF63-CDD1-C1F7-AA7F42085FBB}"/>
              </a:ext>
            </a:extLst>
          </p:cNvPr>
          <p:cNvSpPr/>
          <p:nvPr/>
        </p:nvSpPr>
        <p:spPr>
          <a:xfrm>
            <a:off x="0" y="6684202"/>
            <a:ext cx="12192000" cy="173798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CC09D925-78F0-4C5D-805A-944ACE968094}"/>
              </a:ext>
            </a:extLst>
          </p:cNvPr>
          <p:cNvSpPr txBox="1"/>
          <p:nvPr/>
        </p:nvSpPr>
        <p:spPr>
          <a:xfrm>
            <a:off x="498589" y="1955479"/>
            <a:ext cx="6105832" cy="6771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fr-FR" sz="2000" u="sng" dirty="0" err="1">
                <a:solidFill>
                  <a:schemeClr val="bg1"/>
                </a:solidFill>
                <a:latin typeface="+mn-lt"/>
                <a:sym typeface="Wingdings" panose="05000000000000000000" pitchFamily="2" charset="2"/>
              </a:rPr>
              <a:t>Isotropic</a:t>
            </a:r>
            <a:r>
              <a:rPr lang="fr-FR" sz="2000" u="sng" dirty="0">
                <a:solidFill>
                  <a:schemeClr val="bg1"/>
                </a:solidFill>
                <a:latin typeface="+mn-lt"/>
                <a:sym typeface="Wingdings" panose="05000000000000000000" pitchFamily="2" charset="2"/>
              </a:rPr>
              <a:t> fast-</a:t>
            </a:r>
            <a:r>
              <a:rPr lang="fr-FR" sz="2000" u="sng" dirty="0" err="1">
                <a:solidFill>
                  <a:schemeClr val="bg1"/>
                </a:solidFill>
                <a:latin typeface="+mn-lt"/>
                <a:sym typeface="Wingdings" panose="05000000000000000000" pitchFamily="2" charset="2"/>
              </a:rPr>
              <a:t>marching</a:t>
            </a:r>
            <a:r>
              <a:rPr lang="fr-FR" sz="2000" u="sng" dirty="0">
                <a:solidFill>
                  <a:schemeClr val="bg1"/>
                </a:solidFill>
                <a:latin typeface="+mn-lt"/>
                <a:sym typeface="Wingdings" panose="05000000000000000000" pitchFamily="2" charset="2"/>
              </a:rPr>
              <a:t> (</a:t>
            </a:r>
            <a:r>
              <a:rPr lang="fr-FR" sz="2000" u="sng" dirty="0" err="1">
                <a:solidFill>
                  <a:schemeClr val="bg1"/>
                </a:solidFill>
                <a:latin typeface="+mn-lt"/>
                <a:sym typeface="Wingdings" panose="05000000000000000000" pitchFamily="2" charset="2"/>
              </a:rPr>
              <a:t>Borghi</a:t>
            </a:r>
            <a:r>
              <a:rPr lang="fr-FR" sz="2000" u="sng" dirty="0">
                <a:solidFill>
                  <a:schemeClr val="bg1"/>
                </a:solidFill>
                <a:latin typeface="+mn-lt"/>
                <a:sym typeface="Wingdings" panose="05000000000000000000" pitchFamily="2" charset="2"/>
              </a:rPr>
              <a:t> et al., 2012)</a:t>
            </a:r>
          </a:p>
          <a:p>
            <a:pPr marL="0" indent="0">
              <a:buNone/>
            </a:pPr>
            <a:endParaRPr lang="fr-FR" b="1" dirty="0">
              <a:solidFill>
                <a:schemeClr val="bg1"/>
              </a:solidFill>
              <a:latin typeface="+mn-lt"/>
              <a:sym typeface="Wingdings" panose="05000000000000000000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1499955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9" grpId="0"/>
      <p:bldP spid="12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>
            <a:extLst>
              <a:ext uri="{FF2B5EF4-FFF2-40B4-BE49-F238E27FC236}">
                <a16:creationId xmlns:a16="http://schemas.microsoft.com/office/drawing/2014/main" id="{5185FA3D-7E09-8078-A20D-3B1A0D33692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945" t="19150" r="51431" b="10289"/>
          <a:stretch>
            <a:fillRect/>
          </a:stretch>
        </p:blipFill>
        <p:spPr bwMode="auto">
          <a:xfrm>
            <a:off x="187673" y="1069082"/>
            <a:ext cx="6432994" cy="5361707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9863FF4B-5A80-3D9B-9400-15342787C3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798334"/>
          </a:xfrm>
        </p:spPr>
        <p:txBody>
          <a:bodyPr/>
          <a:lstStyle/>
          <a:p>
            <a:r>
              <a:rPr lang="fr-FR" dirty="0">
                <a:solidFill>
                  <a:schemeClr val="accent1"/>
                </a:solidFill>
              </a:rPr>
              <a:t>L’aquifère du Durzon </a:t>
            </a:r>
          </a:p>
        </p:txBody>
      </p:sp>
      <p:sp>
        <p:nvSpPr>
          <p:cNvPr id="5" name="Zone de texte 19">
            <a:extLst>
              <a:ext uri="{FF2B5EF4-FFF2-40B4-BE49-F238E27FC236}">
                <a16:creationId xmlns:a16="http://schemas.microsoft.com/office/drawing/2014/main" id="{D9E192F5-C8F2-DF7F-D41D-5EAFE5D9A89E}"/>
              </a:ext>
            </a:extLst>
          </p:cNvPr>
          <p:cNvSpPr/>
          <p:nvPr/>
        </p:nvSpPr>
        <p:spPr>
          <a:xfrm>
            <a:off x="6579511" y="5128559"/>
            <a:ext cx="2192965" cy="1878387"/>
          </a:xfrm>
          <a:prstGeom prst="rect">
            <a:avLst/>
          </a:prstGeom>
          <a:noFill/>
          <a:ln w="635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t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400" i="1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Calibri" panose="020F0502020204030204" pitchFamily="34" charset="0"/>
              </a:rPr>
              <a:t>Figure </a:t>
            </a:r>
            <a:r>
              <a:rPr lang="fr-FR" sz="1400" i="1" dirty="0">
                <a:solidFill>
                  <a:srgbClr val="000000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6</a:t>
            </a:r>
            <a:r>
              <a:rPr lang="fr-FR" sz="1400" i="1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Calibri" panose="020F0502020204030204" pitchFamily="34" charset="0"/>
              </a:rPr>
              <a:t> : Carte géologique régionale des Grands-Causses (d’après Bruxelles (2001), Jacob (2009), modifié).</a:t>
            </a:r>
            <a:endParaRPr lang="fr-FR" dirty="0">
              <a:effectLst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Ellipse 9">
            <a:extLst>
              <a:ext uri="{FF2B5EF4-FFF2-40B4-BE49-F238E27FC236}">
                <a16:creationId xmlns:a16="http://schemas.microsoft.com/office/drawing/2014/main" id="{C81C03DD-B17E-1D89-CF60-B650760D1907}"/>
              </a:ext>
            </a:extLst>
          </p:cNvPr>
          <p:cNvSpPr/>
          <p:nvPr/>
        </p:nvSpPr>
        <p:spPr>
          <a:xfrm>
            <a:off x="2639252" y="3874180"/>
            <a:ext cx="184594" cy="193586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/>
          <a:lstStyle/>
          <a:p>
            <a:endParaRPr lang="fr-FR"/>
          </a:p>
        </p:txBody>
      </p:sp>
      <p:sp>
        <p:nvSpPr>
          <p:cNvPr id="11" name="Zone de texte 18">
            <a:extLst>
              <a:ext uri="{FF2B5EF4-FFF2-40B4-BE49-F238E27FC236}">
                <a16:creationId xmlns:a16="http://schemas.microsoft.com/office/drawing/2014/main" id="{AC2EFDE0-146D-6AEA-3ED0-8CEFC118B17B}"/>
              </a:ext>
            </a:extLst>
          </p:cNvPr>
          <p:cNvSpPr/>
          <p:nvPr/>
        </p:nvSpPr>
        <p:spPr>
          <a:xfrm>
            <a:off x="2823846" y="3736196"/>
            <a:ext cx="820420" cy="450850"/>
          </a:xfrm>
          <a:prstGeom prst="rect">
            <a:avLst/>
          </a:prstGeom>
          <a:noFill/>
          <a:ln w="635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t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600" b="1" dirty="0">
                <a:solidFill>
                  <a:srgbClr val="FF0000"/>
                </a:solidFill>
                <a:effectLst/>
                <a:ea typeface="Calibri" panose="020F0502020204030204" pitchFamily="34" charset="0"/>
                <a:cs typeface="Calibri" panose="020F0502020204030204" pitchFamily="34" charset="0"/>
              </a:rPr>
              <a:t>Durzon</a:t>
            </a:r>
            <a:endParaRPr lang="fr-FR" sz="1100" dirty="0">
              <a:effectLst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3" name="Espace réservé du numéro de diapositive 12">
            <a:extLst>
              <a:ext uri="{FF2B5EF4-FFF2-40B4-BE49-F238E27FC236}">
                <a16:creationId xmlns:a16="http://schemas.microsoft.com/office/drawing/2014/main" id="{C20424D4-E922-2BBE-DDC5-DA9BA4884C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6262B-C216-48E5-80FF-F956A5333418}" type="slidenum">
              <a:rPr lang="fr-FR" smtClean="0"/>
              <a:t>4</a:t>
            </a:fld>
            <a:endParaRPr lang="fr-FR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7A9D4BD-1E8E-2A7D-05BC-950B77FBFD1E}"/>
              </a:ext>
            </a:extLst>
          </p:cNvPr>
          <p:cNvSpPr/>
          <p:nvPr/>
        </p:nvSpPr>
        <p:spPr>
          <a:xfrm>
            <a:off x="0" y="6684202"/>
            <a:ext cx="12192000" cy="173798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640B447A-21E4-9A13-243B-3CC6208AED7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3112103" y="1069467"/>
            <a:ext cx="6336672" cy="2664848"/>
          </a:xfrm>
          <a:prstGeom prst="rect">
            <a:avLst/>
          </a:prstGeom>
        </p:spPr>
      </p:pic>
      <p:sp>
        <p:nvSpPr>
          <p:cNvPr id="12" name="Zone de texte 25">
            <a:extLst>
              <a:ext uri="{FF2B5EF4-FFF2-40B4-BE49-F238E27FC236}">
                <a16:creationId xmlns:a16="http://schemas.microsoft.com/office/drawing/2014/main" id="{8ACBC46E-8C47-B8CD-B399-DB0FAD7A5BDD}"/>
              </a:ext>
            </a:extLst>
          </p:cNvPr>
          <p:cNvSpPr/>
          <p:nvPr/>
        </p:nvSpPr>
        <p:spPr>
          <a:xfrm>
            <a:off x="7366000" y="3749935"/>
            <a:ext cx="4575026" cy="830580"/>
          </a:xfrm>
          <a:prstGeom prst="rect">
            <a:avLst/>
          </a:prstGeom>
          <a:noFill/>
          <a:ln w="635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t">
            <a:prstTxWarp prst="textNoShape">
              <a:avLst/>
            </a:prstTxWarp>
            <a:no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fr-FR" sz="1400" i="1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Calibri" panose="020F0502020204030204" pitchFamily="34" charset="0"/>
              </a:rPr>
              <a:t>Figure </a:t>
            </a:r>
            <a:r>
              <a:rPr lang="fr-FR" sz="1400" i="1" dirty="0">
                <a:solidFill>
                  <a:srgbClr val="000000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7</a:t>
            </a:r>
            <a:r>
              <a:rPr lang="fr-FR" sz="1400" i="1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Calibri" panose="020F0502020204030204" pitchFamily="34" charset="0"/>
              </a:rPr>
              <a:t> : Coupe géologique Nord/Sud au niveau de la source du Durzon</a:t>
            </a:r>
            <a:endParaRPr lang="fr-FR" dirty="0">
              <a:effectLst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3F30781B-1E3E-14A8-C27A-047AD4C1B93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96442" y="1069082"/>
            <a:ext cx="2750394" cy="26652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2937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 animBg="1"/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863FF4B-5A80-3D9B-9400-15342787C3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798334"/>
          </a:xfrm>
        </p:spPr>
        <p:txBody>
          <a:bodyPr/>
          <a:lstStyle/>
          <a:p>
            <a:r>
              <a:rPr lang="fr-FR" dirty="0">
                <a:solidFill>
                  <a:schemeClr val="accent1"/>
                </a:solidFill>
              </a:rPr>
              <a:t>Préparation des inputs pour </a:t>
            </a:r>
            <a:r>
              <a:rPr lang="fr-FR" dirty="0" err="1">
                <a:solidFill>
                  <a:schemeClr val="accent1"/>
                </a:solidFill>
              </a:rPr>
              <a:t>PyKasso</a:t>
            </a:r>
            <a:endParaRPr lang="fr-FR" dirty="0">
              <a:solidFill>
                <a:schemeClr val="accent1"/>
              </a:solidFill>
            </a:endParaRPr>
          </a:p>
        </p:txBody>
      </p:sp>
      <p:sp>
        <p:nvSpPr>
          <p:cNvPr id="10" name="Espace réservé du numéro de diapositive 9">
            <a:extLst>
              <a:ext uri="{FF2B5EF4-FFF2-40B4-BE49-F238E27FC236}">
                <a16:creationId xmlns:a16="http://schemas.microsoft.com/office/drawing/2014/main" id="{926ABA58-FAC6-BD5A-0EF0-EC2AA402BC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6262B-C216-48E5-80FF-F956A5333418}" type="slidenum">
              <a:rPr lang="fr-FR" smtClean="0"/>
              <a:t>5</a:t>
            </a:fld>
            <a:endParaRPr lang="fr-FR"/>
          </a:p>
        </p:txBody>
      </p:sp>
      <p:sp>
        <p:nvSpPr>
          <p:cNvPr id="30" name="Espace réservé du contenu 2">
            <a:extLst>
              <a:ext uri="{FF2B5EF4-FFF2-40B4-BE49-F238E27FC236}">
                <a16:creationId xmlns:a16="http://schemas.microsoft.com/office/drawing/2014/main" id="{03A650FA-3628-A56A-FA98-7CE2A0D3AF31}"/>
              </a:ext>
            </a:extLst>
          </p:cNvPr>
          <p:cNvSpPr txBox="1">
            <a:spLocks/>
          </p:cNvSpPr>
          <p:nvPr/>
        </p:nvSpPr>
        <p:spPr>
          <a:xfrm>
            <a:off x="256155" y="4665313"/>
            <a:ext cx="6774781" cy="80802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20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8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6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5pPr>
            <a:lvl6pPr marL="2506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9pPr>
          </a:lstStyle>
          <a:p>
            <a:pPr marL="0" indent="0">
              <a:buFont typeface="Wingdings 3" charset="2"/>
              <a:buNone/>
            </a:pPr>
            <a:endParaRPr lang="fr-FR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1" name="Zone de texte 38">
            <a:extLst>
              <a:ext uri="{FF2B5EF4-FFF2-40B4-BE49-F238E27FC236}">
                <a16:creationId xmlns:a16="http://schemas.microsoft.com/office/drawing/2014/main" id="{9A318A4C-A4BE-5F12-FE57-E64638606F61}"/>
              </a:ext>
            </a:extLst>
          </p:cNvPr>
          <p:cNvSpPr/>
          <p:nvPr/>
        </p:nvSpPr>
        <p:spPr>
          <a:xfrm>
            <a:off x="629157" y="6311489"/>
            <a:ext cx="5751595" cy="899160"/>
          </a:xfrm>
          <a:prstGeom prst="rect">
            <a:avLst/>
          </a:prstGeom>
          <a:noFill/>
          <a:ln w="635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t">
            <a:prstTxWarp prst="textNoShape">
              <a:avLst/>
            </a:prstTxWarp>
            <a:no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fr-FR" sz="1400" i="1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Calibri" panose="020F0502020204030204" pitchFamily="34" charset="0"/>
              </a:rPr>
              <a:t>Figure 8 : Base de données pour l’initialisation de la modélisation </a:t>
            </a:r>
            <a:endParaRPr lang="fr-FR" dirty="0">
              <a:effectLst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8A73CEF8-9748-DC52-D1CA-A5B476E10967}"/>
              </a:ext>
            </a:extLst>
          </p:cNvPr>
          <p:cNvSpPr/>
          <p:nvPr/>
        </p:nvSpPr>
        <p:spPr>
          <a:xfrm>
            <a:off x="0" y="6684202"/>
            <a:ext cx="12192000" cy="173798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pic>
        <p:nvPicPr>
          <p:cNvPr id="15" name="Image 14" descr="Une image contenant carte, texte, diagramme&#10;&#10;Description générée automatiquement">
            <a:extLst>
              <a:ext uri="{FF2B5EF4-FFF2-40B4-BE49-F238E27FC236}">
                <a16:creationId xmlns:a16="http://schemas.microsoft.com/office/drawing/2014/main" id="{9D5AD63D-A397-BC0A-C14D-A904C47AD8B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228"/>
          <a:stretch/>
        </p:blipFill>
        <p:spPr>
          <a:xfrm>
            <a:off x="256155" y="1214686"/>
            <a:ext cx="5633368" cy="5057177"/>
          </a:xfrm>
          <a:prstGeom prst="rect">
            <a:avLst/>
          </a:prstGeom>
        </p:spPr>
      </p:pic>
      <p:pic>
        <p:nvPicPr>
          <p:cNvPr id="12" name="Image 11" descr="Une image contenant carte, diagramme, texte, atlas&#10;&#10;Description générée automatiquement">
            <a:extLst>
              <a:ext uri="{FF2B5EF4-FFF2-40B4-BE49-F238E27FC236}">
                <a16:creationId xmlns:a16="http://schemas.microsoft.com/office/drawing/2014/main" id="{487AA8EA-EB0A-AA4E-76DA-8570DC94348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10" t="72714" r="76605" b="991"/>
          <a:stretch/>
        </p:blipFill>
        <p:spPr>
          <a:xfrm>
            <a:off x="511793" y="4935811"/>
            <a:ext cx="1471099" cy="1375678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42F5E45A-6EF4-7B08-369C-C9FF26D1185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94080" y="1120525"/>
            <a:ext cx="2897517" cy="5152177"/>
          </a:xfrm>
          <a:prstGeom prst="rect">
            <a:avLst/>
          </a:prstGeom>
        </p:spPr>
      </p:pic>
      <p:sp>
        <p:nvSpPr>
          <p:cNvPr id="19" name="Espace réservé du contenu 2">
            <a:extLst>
              <a:ext uri="{FF2B5EF4-FFF2-40B4-BE49-F238E27FC236}">
                <a16:creationId xmlns:a16="http://schemas.microsoft.com/office/drawing/2014/main" id="{3D1667A7-EC36-8322-437F-80944B23023F}"/>
              </a:ext>
            </a:extLst>
          </p:cNvPr>
          <p:cNvSpPr txBox="1">
            <a:spLocks/>
          </p:cNvSpPr>
          <p:nvPr/>
        </p:nvSpPr>
        <p:spPr>
          <a:xfrm>
            <a:off x="8111727" y="1776421"/>
            <a:ext cx="1318192" cy="42252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20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8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6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5pPr>
            <a:lvl6pPr marL="2506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9pPr>
          </a:lstStyle>
          <a:p>
            <a:pPr marL="0" indent="0">
              <a:buFont typeface="Wingdings 3" charset="2"/>
              <a:buNone/>
            </a:pPr>
            <a:r>
              <a:rPr lang="fr-FR" sz="1100" dirty="0">
                <a:solidFill>
                  <a:schemeClr val="bg1"/>
                </a:solidFill>
                <a:latin typeface="+mn-lt"/>
                <a:sym typeface="Wingdings" panose="05000000000000000000" pitchFamily="2" charset="2"/>
              </a:rPr>
              <a:t> Gerbeaux (2008)</a:t>
            </a:r>
            <a:endParaRPr lang="fr-FR" sz="11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22" name="Zone de texte 38">
            <a:extLst>
              <a:ext uri="{FF2B5EF4-FFF2-40B4-BE49-F238E27FC236}">
                <a16:creationId xmlns:a16="http://schemas.microsoft.com/office/drawing/2014/main" id="{43F41961-EAD3-FE26-BCDB-46B9ED06175B}"/>
              </a:ext>
            </a:extLst>
          </p:cNvPr>
          <p:cNvSpPr/>
          <p:nvPr/>
        </p:nvSpPr>
        <p:spPr>
          <a:xfrm>
            <a:off x="9291597" y="5506122"/>
            <a:ext cx="2718727" cy="899160"/>
          </a:xfrm>
          <a:prstGeom prst="rect">
            <a:avLst/>
          </a:prstGeom>
          <a:noFill/>
          <a:ln w="635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t">
            <a:prstTxWarp prst="textNoShape">
              <a:avLst/>
            </a:prstTxWarp>
            <a:no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fr-FR" sz="1400" i="1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Calibri" panose="020F0502020204030204" pitchFamily="34" charset="0"/>
              </a:rPr>
              <a:t>Figure 9 : Méthode par étape pour modéliser notre cas d’étude</a:t>
            </a:r>
            <a:endParaRPr lang="fr-FR" dirty="0">
              <a:effectLst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38465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863FF4B-5A80-3D9B-9400-15342787C3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7453" y="265082"/>
            <a:ext cx="9404723" cy="798334"/>
          </a:xfrm>
        </p:spPr>
        <p:txBody>
          <a:bodyPr/>
          <a:lstStyle/>
          <a:p>
            <a:r>
              <a:rPr lang="fr-FR" dirty="0">
                <a:solidFill>
                  <a:schemeClr val="accent1"/>
                </a:solidFill>
              </a:rPr>
              <a:t>Analyse des azimuts conduits/fracturation</a:t>
            </a:r>
          </a:p>
        </p:txBody>
      </p:sp>
      <p:sp>
        <p:nvSpPr>
          <p:cNvPr id="10" name="Espace réservé du numéro de diapositive 9">
            <a:extLst>
              <a:ext uri="{FF2B5EF4-FFF2-40B4-BE49-F238E27FC236}">
                <a16:creationId xmlns:a16="http://schemas.microsoft.com/office/drawing/2014/main" id="{926ABA58-FAC6-BD5A-0EF0-EC2AA402BC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6262B-C216-48E5-80FF-F956A5333418}" type="slidenum">
              <a:rPr lang="fr-FR" smtClean="0"/>
              <a:t>6</a:t>
            </a:fld>
            <a:endParaRPr lang="fr-FR"/>
          </a:p>
        </p:txBody>
      </p:sp>
      <p:sp>
        <p:nvSpPr>
          <p:cNvPr id="7" name="Forme libre : forme 6">
            <a:extLst>
              <a:ext uri="{FF2B5EF4-FFF2-40B4-BE49-F238E27FC236}">
                <a16:creationId xmlns:a16="http://schemas.microsoft.com/office/drawing/2014/main" id="{8C457B12-E75F-7F6C-1044-172FAB109403}"/>
              </a:ext>
            </a:extLst>
          </p:cNvPr>
          <p:cNvSpPr/>
          <p:nvPr/>
        </p:nvSpPr>
        <p:spPr>
          <a:xfrm>
            <a:off x="10376786" y="1779785"/>
            <a:ext cx="1455420" cy="632460"/>
          </a:xfrm>
          <a:custGeom>
            <a:avLst/>
            <a:gdLst>
              <a:gd name="connsiteX0" fmla="*/ 0 w 1455420"/>
              <a:gd name="connsiteY0" fmla="*/ 411480 h 632460"/>
              <a:gd name="connsiteX1" fmla="*/ 0 w 1455420"/>
              <a:gd name="connsiteY1" fmla="*/ 0 h 632460"/>
              <a:gd name="connsiteX2" fmla="*/ 1455420 w 1455420"/>
              <a:gd name="connsiteY2" fmla="*/ 7620 h 632460"/>
              <a:gd name="connsiteX3" fmla="*/ 1440180 w 1455420"/>
              <a:gd name="connsiteY3" fmla="*/ 624840 h 632460"/>
              <a:gd name="connsiteX4" fmla="*/ 914400 w 1455420"/>
              <a:gd name="connsiteY4" fmla="*/ 632460 h 632460"/>
              <a:gd name="connsiteX5" fmla="*/ 678180 w 1455420"/>
              <a:gd name="connsiteY5" fmla="*/ 381000 h 632460"/>
              <a:gd name="connsiteX6" fmla="*/ 0 w 1455420"/>
              <a:gd name="connsiteY6" fmla="*/ 411480 h 632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55420" h="632460">
                <a:moveTo>
                  <a:pt x="0" y="411480"/>
                </a:moveTo>
                <a:lnTo>
                  <a:pt x="0" y="0"/>
                </a:lnTo>
                <a:lnTo>
                  <a:pt x="1455420" y="7620"/>
                </a:lnTo>
                <a:lnTo>
                  <a:pt x="1440180" y="624840"/>
                </a:lnTo>
                <a:lnTo>
                  <a:pt x="914400" y="632460"/>
                </a:lnTo>
                <a:lnTo>
                  <a:pt x="678180" y="381000"/>
                </a:lnTo>
                <a:lnTo>
                  <a:pt x="0" y="411480"/>
                </a:lnTo>
                <a:close/>
              </a:path>
            </a:pathLst>
          </a:custGeom>
          <a:solidFill>
            <a:schemeClr val="tx1"/>
          </a:solidFill>
          <a:ln>
            <a:solidFill>
              <a:srgbClr val="FDF7E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0" name="Espace réservé du contenu 2">
            <a:extLst>
              <a:ext uri="{FF2B5EF4-FFF2-40B4-BE49-F238E27FC236}">
                <a16:creationId xmlns:a16="http://schemas.microsoft.com/office/drawing/2014/main" id="{03A650FA-3628-A56A-FA98-7CE2A0D3AF31}"/>
              </a:ext>
            </a:extLst>
          </p:cNvPr>
          <p:cNvSpPr txBox="1">
            <a:spLocks/>
          </p:cNvSpPr>
          <p:nvPr/>
        </p:nvSpPr>
        <p:spPr>
          <a:xfrm>
            <a:off x="256155" y="4665313"/>
            <a:ext cx="6774781" cy="80802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20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8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6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5pPr>
            <a:lvl6pPr marL="2506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9pPr>
          </a:lstStyle>
          <a:p>
            <a:pPr marL="0" indent="0">
              <a:buFont typeface="Wingdings 3" charset="2"/>
              <a:buNone/>
            </a:pPr>
            <a:endParaRPr lang="fr-FR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8A73CEF8-9748-DC52-D1CA-A5B476E10967}"/>
              </a:ext>
            </a:extLst>
          </p:cNvPr>
          <p:cNvSpPr/>
          <p:nvPr/>
        </p:nvSpPr>
        <p:spPr>
          <a:xfrm>
            <a:off x="0" y="6694035"/>
            <a:ext cx="12192000" cy="173798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pic>
        <p:nvPicPr>
          <p:cNvPr id="6" name="Image 5" descr="Une image contenant texte, diagramme, Police, capture d’écran&#10;&#10;Description générée automatiquement">
            <a:extLst>
              <a:ext uri="{FF2B5EF4-FFF2-40B4-BE49-F238E27FC236}">
                <a16:creationId xmlns:a16="http://schemas.microsoft.com/office/drawing/2014/main" id="{4508B34E-5F6E-9934-A9D1-F5F25694E30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11289" y="1177784"/>
            <a:ext cx="3082502" cy="5000139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485F1CB6-CEA9-4442-E1F6-0C0E81717D5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495" y="1158540"/>
            <a:ext cx="8836848" cy="5038629"/>
          </a:xfrm>
          <a:prstGeom prst="rect">
            <a:avLst/>
          </a:prstGeom>
        </p:spPr>
      </p:pic>
      <p:sp>
        <p:nvSpPr>
          <p:cNvPr id="14" name="Zone de texte 38">
            <a:extLst>
              <a:ext uri="{FF2B5EF4-FFF2-40B4-BE49-F238E27FC236}">
                <a16:creationId xmlns:a16="http://schemas.microsoft.com/office/drawing/2014/main" id="{8F1FF5BC-B91A-493A-3CEC-70D171FA4F49}"/>
              </a:ext>
            </a:extLst>
          </p:cNvPr>
          <p:cNvSpPr/>
          <p:nvPr/>
        </p:nvSpPr>
        <p:spPr>
          <a:xfrm>
            <a:off x="256155" y="6190183"/>
            <a:ext cx="7757135" cy="899160"/>
          </a:xfrm>
          <a:prstGeom prst="rect">
            <a:avLst/>
          </a:prstGeom>
          <a:noFill/>
          <a:ln w="635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t">
            <a:prstTxWarp prst="textNoShape">
              <a:avLst/>
            </a:prstTxWarp>
            <a:no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fr-FR" sz="1400" i="1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Calibri" panose="020F0502020204030204" pitchFamily="34" charset="0"/>
              </a:rPr>
              <a:t>Figure 10 : schématisation du fonctionnement de chaque maille en fonction des inputs</a:t>
            </a:r>
            <a:endParaRPr lang="fr-FR" dirty="0">
              <a:effectLst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5" name="Zone de texte 38">
            <a:extLst>
              <a:ext uri="{FF2B5EF4-FFF2-40B4-BE49-F238E27FC236}">
                <a16:creationId xmlns:a16="http://schemas.microsoft.com/office/drawing/2014/main" id="{71E4E4E9-1FF5-B967-12F2-965FCF638E8D}"/>
              </a:ext>
            </a:extLst>
          </p:cNvPr>
          <p:cNvSpPr/>
          <p:nvPr/>
        </p:nvSpPr>
        <p:spPr>
          <a:xfrm>
            <a:off x="8615774" y="6143338"/>
            <a:ext cx="2973741" cy="899160"/>
          </a:xfrm>
          <a:prstGeom prst="rect">
            <a:avLst/>
          </a:prstGeom>
          <a:noFill/>
          <a:ln w="635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t">
            <a:prstTxWarp prst="textNoShape">
              <a:avLst/>
            </a:prstTxWarp>
            <a:no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fr-FR" sz="1400" i="1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Calibri" panose="020F0502020204030204" pitchFamily="34" charset="0"/>
              </a:rPr>
              <a:t>Figure 11 : schématisation d’une cartographie des conduits</a:t>
            </a:r>
            <a:endParaRPr lang="fr-FR" dirty="0">
              <a:effectLst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62169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57ABE3D-9CEF-BFED-F735-BFC3874564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>
                <a:solidFill>
                  <a:schemeClr val="accent1"/>
                </a:solidFill>
              </a:rPr>
              <a:t>Résultats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6B09EAE1-D0BA-7665-E43C-0B65481EF0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6262B-C216-48E5-80FF-F956A5333418}" type="slidenum">
              <a:rPr lang="fr-FR" smtClean="0"/>
              <a:t>7</a:t>
            </a:fld>
            <a:endParaRPr lang="fr-FR"/>
          </a:p>
        </p:txBody>
      </p:sp>
      <p:pic>
        <p:nvPicPr>
          <p:cNvPr id="5" name="Image 4" descr="Une image contenant diagramme, cercle, ligne, texte&#10;&#10;Description générée automatiquement">
            <a:extLst>
              <a:ext uri="{FF2B5EF4-FFF2-40B4-BE49-F238E27FC236}">
                <a16:creationId xmlns:a16="http://schemas.microsoft.com/office/drawing/2014/main" id="{D5E64815-39D6-9AC2-A57D-875C9511C9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111" y="1822241"/>
            <a:ext cx="4335793" cy="4335793"/>
          </a:xfrm>
          <a:prstGeom prst="rect">
            <a:avLst/>
          </a:prstGeom>
        </p:spPr>
      </p:pic>
      <p:pic>
        <p:nvPicPr>
          <p:cNvPr id="6" name="Image 5" descr="Une image contenant cercle, diagramme, capture d’écran, ligne&#10;&#10;Description générée automatiquement">
            <a:extLst>
              <a:ext uri="{FF2B5EF4-FFF2-40B4-BE49-F238E27FC236}">
                <a16:creationId xmlns:a16="http://schemas.microsoft.com/office/drawing/2014/main" id="{59F89C0A-EFEC-CD01-7007-05E11365DC6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1904" y="1753356"/>
            <a:ext cx="4404678" cy="4404678"/>
          </a:xfrm>
          <a:prstGeom prst="rect">
            <a:avLst/>
          </a:prstGeom>
        </p:spPr>
      </p:pic>
      <p:sp>
        <p:nvSpPr>
          <p:cNvPr id="8" name="ZoneTexte 27">
            <a:extLst>
              <a:ext uri="{FF2B5EF4-FFF2-40B4-BE49-F238E27FC236}">
                <a16:creationId xmlns:a16="http://schemas.microsoft.com/office/drawing/2014/main" id="{4E07676F-1F3F-EC31-DD87-910CA8F3E482}"/>
              </a:ext>
            </a:extLst>
          </p:cNvPr>
          <p:cNvSpPr txBox="1"/>
          <p:nvPr/>
        </p:nvSpPr>
        <p:spPr>
          <a:xfrm>
            <a:off x="2141166" y="1411584"/>
            <a:ext cx="1728019" cy="5579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000" b="1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Fractures</a:t>
            </a:r>
            <a:endParaRPr lang="fr-FR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ZoneTexte 27">
            <a:extLst>
              <a:ext uri="{FF2B5EF4-FFF2-40B4-BE49-F238E27FC236}">
                <a16:creationId xmlns:a16="http://schemas.microsoft.com/office/drawing/2014/main" id="{7EE86A12-94DE-3F1A-9DD7-882C5FF26509}"/>
              </a:ext>
            </a:extLst>
          </p:cNvPr>
          <p:cNvSpPr txBox="1"/>
          <p:nvPr/>
        </p:nvSpPr>
        <p:spPr>
          <a:xfrm>
            <a:off x="6617157" y="1353433"/>
            <a:ext cx="1534908" cy="5579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000" b="1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Conduits</a:t>
            </a:r>
            <a:endParaRPr lang="fr-FR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6" name="Espace réservé du contenu 2">
            <a:extLst>
              <a:ext uri="{FF2B5EF4-FFF2-40B4-BE49-F238E27FC236}">
                <a16:creationId xmlns:a16="http://schemas.microsoft.com/office/drawing/2014/main" id="{6E4E50B6-07FD-FD13-012A-4DB59008796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6810" y="6158034"/>
            <a:ext cx="6738112" cy="42252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b="1" dirty="0">
                <a:solidFill>
                  <a:schemeClr val="bg1"/>
                </a:solidFill>
                <a:latin typeface="+mn-lt"/>
                <a:sym typeface="Wingdings" panose="05000000000000000000" pitchFamily="2" charset="2"/>
              </a:rPr>
              <a:t> Orientation fractures =/= Orientation conduits </a:t>
            </a:r>
            <a:endParaRPr lang="fr-FR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7554FB10-C7F4-577A-5B62-3A3AA59FF133}"/>
              </a:ext>
            </a:extLst>
          </p:cNvPr>
          <p:cNvSpPr/>
          <p:nvPr/>
        </p:nvSpPr>
        <p:spPr>
          <a:xfrm>
            <a:off x="0" y="6694035"/>
            <a:ext cx="12192000" cy="173798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9" name="Zone de texte 38">
            <a:extLst>
              <a:ext uri="{FF2B5EF4-FFF2-40B4-BE49-F238E27FC236}">
                <a16:creationId xmlns:a16="http://schemas.microsoft.com/office/drawing/2014/main" id="{5311770D-A0F1-B081-75EE-9216E5C77FFE}"/>
              </a:ext>
            </a:extLst>
          </p:cNvPr>
          <p:cNvSpPr/>
          <p:nvPr/>
        </p:nvSpPr>
        <p:spPr>
          <a:xfrm>
            <a:off x="9386582" y="5454623"/>
            <a:ext cx="2244979" cy="899160"/>
          </a:xfrm>
          <a:prstGeom prst="rect">
            <a:avLst/>
          </a:prstGeom>
          <a:noFill/>
          <a:ln w="635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t">
            <a:prstTxWarp prst="textNoShape">
              <a:avLst/>
            </a:prstTxWarp>
            <a:no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fr-FR" sz="1400" i="1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Calibri" panose="020F0502020204030204" pitchFamily="34" charset="0"/>
              </a:rPr>
              <a:t>Figure 12 : rosaces de fracturation et d’orientation  des conduits</a:t>
            </a:r>
            <a:endParaRPr lang="fr-FR" dirty="0">
              <a:effectLst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514608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57ABE3D-9CEF-BFED-F735-BFC3874564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>
                <a:solidFill>
                  <a:schemeClr val="accent1"/>
                </a:solidFill>
              </a:rPr>
              <a:t>Résultats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6B09EAE1-D0BA-7665-E43C-0B65481EF0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6262B-C216-48E5-80FF-F956A5333418}" type="slidenum">
              <a:rPr lang="fr-FR" smtClean="0"/>
              <a:t>8</a:t>
            </a:fld>
            <a:endParaRPr lang="fr-FR"/>
          </a:p>
        </p:txBody>
      </p:sp>
      <p:sp>
        <p:nvSpPr>
          <p:cNvPr id="16" name="Espace réservé du contenu 2">
            <a:extLst>
              <a:ext uri="{FF2B5EF4-FFF2-40B4-BE49-F238E27FC236}">
                <a16:creationId xmlns:a16="http://schemas.microsoft.com/office/drawing/2014/main" id="{6E4E50B6-07FD-FD13-012A-4DB59008796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6810" y="6158033"/>
            <a:ext cx="6738112" cy="42252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b="1" dirty="0">
                <a:solidFill>
                  <a:schemeClr val="bg1"/>
                </a:solidFill>
                <a:latin typeface="+mn-lt"/>
                <a:sym typeface="Wingdings" panose="05000000000000000000" pitchFamily="2" charset="2"/>
              </a:rPr>
              <a:t> Orientation fractures =/= Orientation conduits </a:t>
            </a:r>
            <a:endParaRPr lang="fr-FR" b="1" dirty="0">
              <a:solidFill>
                <a:schemeClr val="bg1"/>
              </a:solidFill>
              <a:latin typeface="+mn-lt"/>
            </a:endParaRPr>
          </a:p>
        </p:txBody>
      </p:sp>
      <p:graphicFrame>
        <p:nvGraphicFramePr>
          <p:cNvPr id="3" name="Graphique 2">
            <a:extLst>
              <a:ext uri="{FF2B5EF4-FFF2-40B4-BE49-F238E27FC236}">
                <a16:creationId xmlns:a16="http://schemas.microsoft.com/office/drawing/2014/main" id="{337BBDCF-0032-8B11-D7F6-04D44158364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97922832"/>
              </p:ext>
            </p:extLst>
          </p:nvPr>
        </p:nvGraphicFramePr>
        <p:xfrm>
          <a:off x="646111" y="1591628"/>
          <a:ext cx="8531860" cy="41487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1" name="Espace réservé du contenu 2">
            <a:extLst>
              <a:ext uri="{FF2B5EF4-FFF2-40B4-BE49-F238E27FC236}">
                <a16:creationId xmlns:a16="http://schemas.microsoft.com/office/drawing/2014/main" id="{9BB779B2-0DD5-B03E-13FA-89F9B0D1F60B}"/>
              </a:ext>
            </a:extLst>
          </p:cNvPr>
          <p:cNvSpPr txBox="1">
            <a:spLocks/>
          </p:cNvSpPr>
          <p:nvPr/>
        </p:nvSpPr>
        <p:spPr>
          <a:xfrm>
            <a:off x="6096000" y="6158033"/>
            <a:ext cx="6738112" cy="42252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20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8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6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5pPr>
            <a:lvl6pPr marL="2506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9pPr>
          </a:lstStyle>
          <a:p>
            <a:pPr marL="0" indent="0">
              <a:buFont typeface="Wingdings 3" charset="2"/>
              <a:buNone/>
            </a:pPr>
            <a:r>
              <a:rPr lang="fr-FR" b="1">
                <a:solidFill>
                  <a:schemeClr val="bg1"/>
                </a:solidFill>
                <a:latin typeface="+mn-lt"/>
                <a:sym typeface="Wingdings" panose="05000000000000000000" pitchFamily="2" charset="2"/>
              </a:rPr>
              <a:t> majoritaire autour de N°0</a:t>
            </a:r>
            <a:endParaRPr lang="fr-FR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AC2ACD9-752D-60F1-5166-FD7A810B1002}"/>
              </a:ext>
            </a:extLst>
          </p:cNvPr>
          <p:cNvSpPr/>
          <p:nvPr/>
        </p:nvSpPr>
        <p:spPr>
          <a:xfrm>
            <a:off x="0" y="6694035"/>
            <a:ext cx="12192000" cy="173798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3" name="Zone de texte 38">
            <a:extLst>
              <a:ext uri="{FF2B5EF4-FFF2-40B4-BE49-F238E27FC236}">
                <a16:creationId xmlns:a16="http://schemas.microsoft.com/office/drawing/2014/main" id="{4ECE6026-7247-20F6-878D-69926EC4ED76}"/>
              </a:ext>
            </a:extLst>
          </p:cNvPr>
          <p:cNvSpPr/>
          <p:nvPr/>
        </p:nvSpPr>
        <p:spPr>
          <a:xfrm>
            <a:off x="9376750" y="4752556"/>
            <a:ext cx="2244979" cy="899160"/>
          </a:xfrm>
          <a:prstGeom prst="rect">
            <a:avLst/>
          </a:prstGeom>
          <a:noFill/>
          <a:ln w="635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t">
            <a:prstTxWarp prst="textNoShape">
              <a:avLst/>
            </a:prstTxWarp>
            <a:no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fr-FR" sz="1400" i="1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Calibri" panose="020F0502020204030204" pitchFamily="34" charset="0"/>
              </a:rPr>
              <a:t>Figure 13 : comparaison des statistiques d’orientation par classes d’azimuts</a:t>
            </a:r>
            <a:endParaRPr lang="fr-FR" dirty="0">
              <a:effectLst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156319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203F3E9B-31DD-15E3-01FC-94F385637A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6262B-C216-48E5-80FF-F956A5333418}" type="slidenum">
              <a:rPr lang="fr-FR" smtClean="0"/>
              <a:t>9</a:t>
            </a:fld>
            <a:endParaRPr lang="fr-FR"/>
          </a:p>
        </p:txBody>
      </p:sp>
      <p:sp>
        <p:nvSpPr>
          <p:cNvPr id="6" name="Titre 1">
            <a:extLst>
              <a:ext uri="{FF2B5EF4-FFF2-40B4-BE49-F238E27FC236}">
                <a16:creationId xmlns:a16="http://schemas.microsoft.com/office/drawing/2014/main" id="{647EC7D4-110E-EFD6-A03B-8524883539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</p:spPr>
        <p:txBody>
          <a:bodyPr/>
          <a:lstStyle/>
          <a:p>
            <a:r>
              <a:rPr lang="fr-FR" dirty="0">
                <a:solidFill>
                  <a:schemeClr val="accent1"/>
                </a:solidFill>
              </a:rPr>
              <a:t>Résultats</a:t>
            </a: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BFC31698-D5B2-E5F8-1AA0-703B41F63C8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-1" r="68889"/>
          <a:stretch/>
        </p:blipFill>
        <p:spPr>
          <a:xfrm>
            <a:off x="647607" y="1293446"/>
            <a:ext cx="5448393" cy="4846774"/>
          </a:xfrm>
          <a:prstGeom prst="rect">
            <a:avLst/>
          </a:prstGeom>
        </p:spPr>
      </p:pic>
      <p:sp>
        <p:nvSpPr>
          <p:cNvPr id="12" name="Zone de texte 38">
            <a:extLst>
              <a:ext uri="{FF2B5EF4-FFF2-40B4-BE49-F238E27FC236}">
                <a16:creationId xmlns:a16="http://schemas.microsoft.com/office/drawing/2014/main" id="{B2FFE0C1-AB24-5D44-83F1-36456638E15B}"/>
              </a:ext>
            </a:extLst>
          </p:cNvPr>
          <p:cNvSpPr/>
          <p:nvPr/>
        </p:nvSpPr>
        <p:spPr>
          <a:xfrm>
            <a:off x="849358" y="6135206"/>
            <a:ext cx="5751595" cy="899160"/>
          </a:xfrm>
          <a:prstGeom prst="rect">
            <a:avLst/>
          </a:prstGeom>
          <a:noFill/>
          <a:ln w="635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t">
            <a:prstTxWarp prst="textNoShape">
              <a:avLst/>
            </a:prstTxWarp>
            <a:no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fr-FR" sz="1400" i="1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Calibri" panose="020F0502020204030204" pitchFamily="34" charset="0"/>
              </a:rPr>
              <a:t>Figure </a:t>
            </a:r>
            <a:r>
              <a:rPr lang="fr-FR" sz="1400" i="1" dirty="0">
                <a:solidFill>
                  <a:srgbClr val="000000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14</a:t>
            </a:r>
            <a:r>
              <a:rPr lang="fr-FR" sz="1400" i="1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Calibri" panose="020F0502020204030204" pitchFamily="34" charset="0"/>
              </a:rPr>
              <a:t> : Carte des « </a:t>
            </a:r>
            <a:r>
              <a:rPr lang="fr-FR" sz="1400" i="1" dirty="0" err="1">
                <a:solidFill>
                  <a:srgbClr val="000000"/>
                </a:solidFill>
                <a:effectLst/>
                <a:ea typeface="Calibri" panose="020F0502020204030204" pitchFamily="34" charset="0"/>
                <a:cs typeface="Calibri" panose="020F0502020204030204" pitchFamily="34" charset="0"/>
              </a:rPr>
              <a:t>travel_costs</a:t>
            </a:r>
            <a:r>
              <a:rPr lang="fr-FR" sz="1400" i="1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Calibri" panose="020F0502020204030204" pitchFamily="34" charset="0"/>
              </a:rPr>
              <a:t> » associés à chaqu</a:t>
            </a:r>
            <a:r>
              <a:rPr lang="fr-FR" sz="1400" i="1" dirty="0">
                <a:solidFill>
                  <a:srgbClr val="000000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e input</a:t>
            </a:r>
            <a:endParaRPr lang="fr-FR" dirty="0">
              <a:effectLst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50A2462B-D8FD-8BDF-261C-30C3B574211C}"/>
              </a:ext>
            </a:extLst>
          </p:cNvPr>
          <p:cNvSpPr/>
          <p:nvPr/>
        </p:nvSpPr>
        <p:spPr>
          <a:xfrm>
            <a:off x="0" y="6694035"/>
            <a:ext cx="12192000" cy="173798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pic>
        <p:nvPicPr>
          <p:cNvPr id="16" name="Image 15" descr="Une image contenant carte, texte, diagramme&#10;&#10;Description générée automatiquement">
            <a:extLst>
              <a:ext uri="{FF2B5EF4-FFF2-40B4-BE49-F238E27FC236}">
                <a16:creationId xmlns:a16="http://schemas.microsoft.com/office/drawing/2014/main" id="{2DF1A202-3AC4-D50C-822D-CDEC98D90DE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228"/>
          <a:stretch/>
        </p:blipFill>
        <p:spPr>
          <a:xfrm>
            <a:off x="6363442" y="1330744"/>
            <a:ext cx="5094537" cy="45734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3618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">
  <a:themeElements>
    <a:clrScheme name="Bleu II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EAC1C"/>
      </a:hlink>
      <a:folHlink>
        <a:srgbClr val="B26B0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26547</TotalTime>
  <Words>3280</Words>
  <Application>Microsoft Office PowerPoint</Application>
  <PresentationFormat>Grand écran</PresentationFormat>
  <Paragraphs>262</Paragraphs>
  <Slides>23</Slides>
  <Notes>3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23</vt:i4>
      </vt:variant>
    </vt:vector>
  </HeadingPairs>
  <TitlesOfParts>
    <vt:vector size="28" baseType="lpstr">
      <vt:lpstr>Arial</vt:lpstr>
      <vt:lpstr>Calibri</vt:lpstr>
      <vt:lpstr>Wingdings</vt:lpstr>
      <vt:lpstr>Wingdings 3</vt:lpstr>
      <vt:lpstr>Ion</vt:lpstr>
      <vt:lpstr>Simulation des réseaux de conduits karstiques par approche stochastique Aquifère du Durzon </vt:lpstr>
      <vt:lpstr>Modélisation des hydrosystèmes karstiques </vt:lpstr>
      <vt:lpstr>Isotropic VS Anisotropic fast-marching</vt:lpstr>
      <vt:lpstr>L’aquifère du Durzon </vt:lpstr>
      <vt:lpstr>Préparation des inputs pour PyKasso</vt:lpstr>
      <vt:lpstr>Analyse des azimuts conduits/fracturation</vt:lpstr>
      <vt:lpstr>Résultats</vt:lpstr>
      <vt:lpstr>Résultats</vt:lpstr>
      <vt:lpstr>Résultats</vt:lpstr>
      <vt:lpstr>Présentation PowerPoint</vt:lpstr>
      <vt:lpstr>Résultats : cartes de chaleur</vt:lpstr>
      <vt:lpstr>Résultats : analyse de sensibilité (Sobol)</vt:lpstr>
      <vt:lpstr>Perspectives :</vt:lpstr>
      <vt:lpstr>Bibliographie</vt:lpstr>
      <vt:lpstr>Bibliographie</vt:lpstr>
      <vt:lpstr>Bibliographie</vt:lpstr>
      <vt:lpstr>Bibliographie</vt:lpstr>
      <vt:lpstr>Bibliographie</vt:lpstr>
      <vt:lpstr>Annexes</vt:lpstr>
      <vt:lpstr>Annexes</vt:lpstr>
      <vt:lpstr>Annexes</vt:lpstr>
      <vt:lpstr>Annexes</vt:lpstr>
      <vt:lpstr>Annexes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 défi de la modélisation en contexte karstique :  simulation des réseaux de conduits par approche stochastique</dc:title>
  <dc:creator>Lucas JURAIN</dc:creator>
  <cp:lastModifiedBy>Lucas JURAIN</cp:lastModifiedBy>
  <cp:revision>39</cp:revision>
  <dcterms:created xsi:type="dcterms:W3CDTF">2023-02-10T16:41:25Z</dcterms:created>
  <dcterms:modified xsi:type="dcterms:W3CDTF">2023-05-31T06:56:05Z</dcterms:modified>
</cp:coreProperties>
</file>