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37"/>
  </p:notesMasterIdLst>
  <p:sldIdLst>
    <p:sldId id="256" r:id="rId2"/>
    <p:sldId id="269" r:id="rId3"/>
    <p:sldId id="273" r:id="rId4"/>
    <p:sldId id="290" r:id="rId5"/>
    <p:sldId id="274" r:id="rId6"/>
    <p:sldId id="291" r:id="rId7"/>
    <p:sldId id="289" r:id="rId8"/>
    <p:sldId id="295" r:id="rId9"/>
    <p:sldId id="296" r:id="rId10"/>
    <p:sldId id="305" r:id="rId11"/>
    <p:sldId id="298" r:id="rId12"/>
    <p:sldId id="281" r:id="rId13"/>
    <p:sldId id="280" r:id="rId14"/>
    <p:sldId id="277" r:id="rId15"/>
    <p:sldId id="283" r:id="rId16"/>
    <p:sldId id="279" r:id="rId17"/>
    <p:sldId id="278" r:id="rId18"/>
    <p:sldId id="307" r:id="rId19"/>
    <p:sldId id="282" r:id="rId20"/>
    <p:sldId id="308" r:id="rId21"/>
    <p:sldId id="310" r:id="rId22"/>
    <p:sldId id="284" r:id="rId23"/>
    <p:sldId id="285" r:id="rId24"/>
    <p:sldId id="286" r:id="rId25"/>
    <p:sldId id="287" r:id="rId26"/>
    <p:sldId id="288" r:id="rId27"/>
    <p:sldId id="292" r:id="rId28"/>
    <p:sldId id="293" r:id="rId29"/>
    <p:sldId id="300" r:id="rId30"/>
    <p:sldId id="301" r:id="rId31"/>
    <p:sldId id="302" r:id="rId32"/>
    <p:sldId id="303" r:id="rId33"/>
    <p:sldId id="304" r:id="rId34"/>
    <p:sldId id="294" r:id="rId35"/>
    <p:sldId id="297" r:id="rId36"/>
  </p:sldIdLst>
  <p:sldSz cx="18288000" cy="10287000"/>
  <p:notesSz cx="18288000" cy="10287000"/>
  <p:embeddedFontLst>
    <p:embeddedFont>
      <p:font typeface="Calibri" panose="020F0502020204030204" pitchFamily="34" charset="0"/>
      <p:regular r:id="rId38"/>
      <p:bold r:id="rId39"/>
      <p:italic r:id="rId40"/>
      <p:boldItalic r:id="rId41"/>
    </p:embeddedFont>
    <p:embeddedFont>
      <p:font typeface="Helvetica Neue" panose="020B0604020202020204" charset="0"/>
      <p:regular r:id="rId42"/>
      <p:bold r:id="rId43"/>
      <p:italic r:id="rId44"/>
      <p:boldItalic r:id="rId45"/>
    </p:embeddedFont>
    <p:embeddedFont>
      <p:font typeface="Lato" panose="020B0604020202020204" charset="0"/>
      <p:regular r:id="rId46"/>
      <p:bold r:id="rId47"/>
      <p:italic r:id="rId48"/>
      <p:boldItalic r:id="rId49"/>
    </p:embeddedFont>
    <p:embeddedFont>
      <p:font typeface="Oswald" panose="020B0604020202020204" charset="0"/>
      <p:regular r:id="rId50"/>
      <p:bold r:id="rId51"/>
    </p:embeddedFont>
    <p:embeddedFont>
      <p:font typeface="Trebuchet MS" panose="020B0603020202020204" pitchFamily="34" charset="0"/>
      <p:regular r:id="rId52"/>
      <p:bold r:id="rId53"/>
      <p:italic r:id="rId54"/>
      <p:boldItalic r:id="rId55"/>
    </p:embeddedFont>
    <p:embeddedFont>
      <p:font typeface="Wingdings 2" panose="05020102010507070707" pitchFamily="18" charset="2"/>
      <p:regular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828" userDrawn="1">
          <p15:clr>
            <a:srgbClr val="000000"/>
          </p15:clr>
        </p15:guide>
        <p15:guide id="2" pos="2160">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7" roundtripDataSignature="AMtx7mikMOTISEUblIp2kExxkwZko7vZl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 Justy" initials="L J" lastIdx="4" clrIdx="0">
    <p:extLst>
      <p:ext uri="{19B8F6BF-5375-455C-9EA6-DF929625EA0E}">
        <p15:presenceInfo xmlns:p15="http://schemas.microsoft.com/office/powerpoint/2012/main" userId="7e65500c5b28a531" providerId="Windows Live"/>
      </p:ext>
    </p:extLst>
  </p:cmAuthor>
  <p:cmAuthor id="2" name="Christelle" initials="C" lastIdx="16" clrIdx="1">
    <p:extLst>
      <p:ext uri="{19B8F6BF-5375-455C-9EA6-DF929625EA0E}">
        <p15:presenceInfo xmlns:p15="http://schemas.microsoft.com/office/powerpoint/2012/main" userId="Christel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81" autoAdjust="0"/>
  </p:normalViewPr>
  <p:slideViewPr>
    <p:cSldViewPr snapToGrid="0">
      <p:cViewPr varScale="1">
        <p:scale>
          <a:sx n="38" d="100"/>
          <a:sy n="38" d="100"/>
        </p:scale>
        <p:origin x="1020" y="60"/>
      </p:cViewPr>
      <p:guideLst>
        <p:guide orient="horz" pos="4828"/>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font" Target="fonts/font1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font" Target="fonts/font19.fntdata"/><Relationship Id="rId8" Type="http://schemas.openxmlformats.org/officeDocument/2006/relationships/slide" Target="slides/slide7.xml"/><Relationship Id="rId51"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font" Target="fonts/font17.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57" Type="http://customschemas.google.com/relationships/presentationmetadata" Target="meta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font" Target="fonts/font15.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048600" y="771525"/>
            <a:ext cx="12192600"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Faire la même slide pour l’</a:t>
            </a:r>
            <a:r>
              <a:rPr lang="fr-FR" dirty="0" err="1"/>
              <a:t>aminoG</a:t>
            </a: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995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Croix pour « non retenu »</a:t>
            </a: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8533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Pour exprimer un résultat en mV pour le convertir en équivalent tryptophane utiliser une correction de turbidité, travail en cours, exemple du lez , traduire les suivis continu en information du suivi organique</a:t>
            </a:r>
          </a:p>
          <a:p>
            <a:pPr marL="0" lvl="0" indent="0" algn="l" rtl="0">
              <a:spcBef>
                <a:spcPts val="0"/>
              </a:spcBef>
              <a:spcAft>
                <a:spcPts val="0"/>
              </a:spcAft>
              <a:buNone/>
            </a:pPr>
            <a:r>
              <a:rPr lang="fr-FR" dirty="0"/>
              <a:t>Discriminer la partie </a:t>
            </a:r>
            <a:r>
              <a:rPr lang="fr-FR" dirty="0" err="1"/>
              <a:t>humic</a:t>
            </a:r>
            <a:r>
              <a:rPr lang="fr-FR" dirty="0"/>
              <a:t> et protéique </a:t>
            </a: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575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8958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0127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07265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4592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4689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220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6236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Haute </a:t>
            </a:r>
            <a:r>
              <a:rPr lang="fr-FR" dirty="0" err="1"/>
              <a:t>frequence</a:t>
            </a:r>
            <a:r>
              <a:rPr lang="fr-FR" dirty="0"/>
              <a:t> : </a:t>
            </a:r>
          </a:p>
          <a:p>
            <a:pPr marL="0" lvl="0" indent="0" algn="l" rtl="0">
              <a:spcBef>
                <a:spcPts val="0"/>
              </a:spcBef>
              <a:spcAft>
                <a:spcPts val="0"/>
              </a:spcAft>
              <a:buNone/>
            </a:pPr>
            <a:r>
              <a:rPr lang="fr-FR" dirty="0" err="1"/>
              <a:t>Gouper</a:t>
            </a:r>
            <a:r>
              <a:rPr lang="fr-FR" dirty="0"/>
              <a:t> contexte et enjeux et mettre en gras les mots important</a:t>
            </a:r>
          </a:p>
          <a:p>
            <a:pPr marL="0" lvl="0" indent="0" algn="l" rtl="0">
              <a:spcBef>
                <a:spcPts val="0"/>
              </a:spcBef>
              <a:spcAft>
                <a:spcPts val="0"/>
              </a:spcAft>
              <a:buNone/>
            </a:pPr>
            <a:r>
              <a:rPr lang="fr-FR" dirty="0"/>
              <a:t>Faire péter la 4 et 5</a:t>
            </a: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392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282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56918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6047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02909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2608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3579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442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9864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5608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2983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4345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6778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3438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93475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11065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70665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r>
              <a:rPr lang="fr-FR" sz="1100" dirty="0">
                <a:solidFill>
                  <a:schemeClr val="bg2">
                    <a:lumMod val="75000"/>
                  </a:schemeClr>
                </a:solidFill>
                <a:ea typeface="Lato"/>
                <a:cs typeface="Lato"/>
              </a:rPr>
              <a:t>En log/log, pour de très faibles valeurs de mV, les concentrations calculées ont été extrapolées et ré-augmentent de manière incorrecte.</a:t>
            </a:r>
          </a:p>
          <a:p>
            <a:r>
              <a:rPr lang="fr-FR" sz="1100" dirty="0">
                <a:solidFill>
                  <a:schemeClr val="bg2">
                    <a:lumMod val="75000"/>
                  </a:schemeClr>
                </a:solidFill>
                <a:ea typeface="Lato"/>
                <a:cs typeface="Lato"/>
              </a:rPr>
              <a:t>Une correction manuelle est donc réalisée, nommée le « presque zéro » qui oblige la courbe à se rapprocher le plus proche possible du 0. </a:t>
            </a:r>
          </a:p>
          <a:p>
            <a:r>
              <a:rPr lang="fr-FR" sz="1100" dirty="0">
                <a:solidFill>
                  <a:schemeClr val="bg2">
                    <a:lumMod val="75000"/>
                  </a:schemeClr>
                </a:solidFill>
                <a:ea typeface="Lato"/>
                <a:cs typeface="Lato"/>
              </a:rPr>
              <a:t>On rajoute une solution à 0.001 </a:t>
            </a:r>
            <a:r>
              <a:rPr lang="fr-FR" sz="1100" dirty="0" err="1">
                <a:solidFill>
                  <a:schemeClr val="bg2">
                    <a:lumMod val="75000"/>
                  </a:schemeClr>
                </a:solidFill>
                <a:ea typeface="Lato"/>
                <a:cs typeface="Lato"/>
              </a:rPr>
              <a:t>ppb</a:t>
            </a:r>
            <a:r>
              <a:rPr lang="fr-FR" sz="1100" dirty="0">
                <a:solidFill>
                  <a:schemeClr val="bg2">
                    <a:lumMod val="75000"/>
                  </a:schemeClr>
                </a:solidFill>
                <a:ea typeface="Lato"/>
                <a:cs typeface="Lato"/>
              </a:rPr>
              <a:t> ainsi qu’une mesure fictive en mV qui est égale au (blanc – 0.001). </a:t>
            </a:r>
          </a:p>
          <a:p>
            <a:r>
              <a:rPr lang="fr-FR" sz="1100" dirty="0">
                <a:solidFill>
                  <a:schemeClr val="bg2">
                    <a:lumMod val="75000"/>
                  </a:schemeClr>
                </a:solidFill>
                <a:ea typeface="Lato"/>
                <a:cs typeface="Lato"/>
              </a:rPr>
              <a:t>Cela donne une valeur corrigée à 10-3 mV, qui apparaît sur les graphiques avec la courbe rouge du « presque zéro » attirée par la valeur à 10-3 mV évitant cette extrapolation.</a:t>
            </a: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9056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2305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6769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fr-FR" dirty="0"/>
              <a:t>Eau MilliQ : pH instable, tests en ajoutant du </a:t>
            </a:r>
            <a:r>
              <a:rPr lang="fr-FR" dirty="0" err="1"/>
              <a:t>NaOH</a:t>
            </a:r>
            <a:r>
              <a:rPr lang="fr-FR" dirty="0"/>
              <a:t> 0.1 et 0.01 = trop chronophage et instable</a:t>
            </a:r>
          </a:p>
          <a:p>
            <a:pPr marL="171450" lvl="0" indent="-171450" algn="l" rtl="0">
              <a:spcBef>
                <a:spcPts val="0"/>
              </a:spcBef>
              <a:spcAft>
                <a:spcPts val="0"/>
              </a:spcAft>
              <a:buFontTx/>
              <a:buChar char="-"/>
            </a:pPr>
            <a:r>
              <a:rPr lang="fr-FR" dirty="0"/>
              <a:t>Evian : pH 7 stable, </a:t>
            </a: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1174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9128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fr-FR" dirty="0"/>
              <a:t>Deux types de MO nous </a:t>
            </a:r>
            <a:r>
              <a:rPr lang="fr-FR" dirty="0" err="1"/>
              <a:t>intérresse</a:t>
            </a:r>
            <a:r>
              <a:rPr lang="fr-FR" dirty="0"/>
              <a:t> : </a:t>
            </a:r>
            <a:r>
              <a:rPr lang="fr-FR" dirty="0" err="1"/>
              <a:t>Humic</a:t>
            </a:r>
            <a:r>
              <a:rPr lang="fr-FR" dirty="0"/>
              <a:t> et </a:t>
            </a:r>
            <a:r>
              <a:rPr lang="fr-FR" dirty="0" err="1"/>
              <a:t>proteic</a:t>
            </a:r>
            <a:r>
              <a:rPr lang="fr-FR" dirty="0"/>
              <a:t> (pollution)</a:t>
            </a:r>
          </a:p>
          <a:p>
            <a:pPr marL="171450" lvl="0" indent="-171450" algn="l" rtl="0">
              <a:spcBef>
                <a:spcPts val="0"/>
              </a:spcBef>
              <a:spcAft>
                <a:spcPts val="0"/>
              </a:spcAft>
              <a:buFontTx/>
              <a:buChar char="-"/>
            </a:pPr>
            <a:r>
              <a:rPr lang="fr-FR" dirty="0"/>
              <a:t>Matrice 3D : spectrofluorimètre de labo + fenêtre de mesure correspond aux mesures théorique réalisées par le GGUN</a:t>
            </a:r>
          </a:p>
          <a:p>
            <a:pPr marL="171450" lvl="0" indent="-171450" algn="l" rtl="0">
              <a:spcBef>
                <a:spcPts val="0"/>
              </a:spcBef>
              <a:spcAft>
                <a:spcPts val="0"/>
              </a:spcAft>
              <a:buFontTx/>
              <a:buChar char="-"/>
            </a:pPr>
            <a:r>
              <a:rPr lang="fr-FR" dirty="0"/>
              <a:t>Humiques et protéiques : l’</a:t>
            </a:r>
            <a:r>
              <a:rPr lang="fr-FR" dirty="0" err="1"/>
              <a:t>opt</a:t>
            </a:r>
            <a:r>
              <a:rPr lang="fr-FR" dirty="0"/>
              <a:t> AG mesure les </a:t>
            </a:r>
            <a:r>
              <a:rPr lang="fr-FR" dirty="0" err="1"/>
              <a:t>AminoG</a:t>
            </a:r>
            <a:r>
              <a:rPr lang="fr-FR" dirty="0"/>
              <a:t>/</a:t>
            </a:r>
            <a:r>
              <a:rPr lang="fr-FR" dirty="0" err="1"/>
              <a:t>Humic</a:t>
            </a:r>
            <a:r>
              <a:rPr lang="fr-FR" dirty="0"/>
              <a:t> et l’optique protéique du Lez mesure tryptophane/</a:t>
            </a:r>
            <a:r>
              <a:rPr lang="fr-FR" dirty="0" err="1"/>
              <a:t>Protéic</a:t>
            </a:r>
            <a:endParaRPr lang="fr-FR" dirty="0"/>
          </a:p>
          <a:p>
            <a:pPr marL="171450" lvl="0" indent="-171450" algn="l" rtl="0">
              <a:spcBef>
                <a:spcPts val="0"/>
              </a:spcBef>
              <a:spcAft>
                <a:spcPts val="0"/>
              </a:spcAft>
              <a:buFontTx/>
              <a:buChar char="-"/>
            </a:pPr>
            <a:endParaRPr lang="fr-F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2986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Faire la même slide pour l’</a:t>
            </a:r>
            <a:r>
              <a:rPr lang="fr-FR" dirty="0" err="1"/>
              <a:t>aminoG</a:t>
            </a:r>
            <a:endParaRPr dirty="0"/>
          </a:p>
        </p:txBody>
      </p:sp>
      <p:sp>
        <p:nvSpPr>
          <p:cNvPr id="54" name="Google Shape;54;p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089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
        <p:cNvGrpSpPr/>
        <p:nvPr/>
      </p:nvGrpSpPr>
      <p:grpSpPr>
        <a:xfrm>
          <a:off x="0" y="0"/>
          <a:ext cx="0" cy="0"/>
          <a:chOff x="0" y="0"/>
          <a:chExt cx="0" cy="0"/>
        </a:xfrm>
      </p:grpSpPr>
      <p:sp>
        <p:nvSpPr>
          <p:cNvPr id="13" name="Google Shape;13;p13"/>
          <p:cNvSpPr txBox="1">
            <a:spLocks noGrp="1"/>
          </p:cNvSpPr>
          <p:nvPr>
            <p:ph type="title"/>
          </p:nvPr>
        </p:nvSpPr>
        <p:spPr>
          <a:xfrm>
            <a:off x="5086003" y="250228"/>
            <a:ext cx="8115993" cy="81788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5200" b="0" i="0">
                <a:solidFill>
                  <a:schemeClr val="lt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13"/>
          <p:cNvSpPr txBox="1">
            <a:spLocks noGrp="1"/>
          </p:cNvSpPr>
          <p:nvPr>
            <p:ph type="body" idx="1"/>
          </p:nvPr>
        </p:nvSpPr>
        <p:spPr>
          <a:xfrm>
            <a:off x="1567176" y="1653875"/>
            <a:ext cx="15153646" cy="374015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7000" b="0" i="0">
                <a:solidFill>
                  <a:srgbClr val="0093C1"/>
                </a:solidFill>
                <a:latin typeface="Trebuchet MS"/>
                <a:ea typeface="Trebuchet MS"/>
                <a:cs typeface="Trebuchet MS"/>
                <a:sym typeface="Trebuchet MS"/>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5" name="Google Shape;15;p13"/>
          <p:cNvSpPr txBox="1">
            <a:spLocks noGrp="1"/>
          </p:cNvSpPr>
          <p:nvPr>
            <p:ph type="ftr" idx="11"/>
          </p:nvPr>
        </p:nvSpPr>
        <p:spPr>
          <a:xfrm>
            <a:off x="6217920" y="9566910"/>
            <a:ext cx="5852160" cy="51435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3"/>
          <p:cNvSpPr txBox="1">
            <a:spLocks noGrp="1"/>
          </p:cNvSpPr>
          <p:nvPr>
            <p:ph type="dt" idx="10"/>
          </p:nvPr>
        </p:nvSpPr>
        <p:spPr>
          <a:xfrm>
            <a:off x="914400" y="9566910"/>
            <a:ext cx="4206240" cy="51435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3"/>
          <p:cNvSpPr txBox="1">
            <a:spLocks noGrp="1"/>
          </p:cNvSpPr>
          <p:nvPr>
            <p:ph type="sldNum" idx="12"/>
          </p:nvPr>
        </p:nvSpPr>
        <p:spPr>
          <a:xfrm>
            <a:off x="13167361" y="9566910"/>
            <a:ext cx="4206240" cy="514350"/>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p:nvPr/>
        </p:nvSpPr>
        <p:spPr>
          <a:xfrm>
            <a:off x="0" y="0"/>
            <a:ext cx="18288000" cy="10287000"/>
          </a:xfrm>
          <a:custGeom>
            <a:avLst/>
            <a:gdLst/>
            <a:ahLst/>
            <a:cxnLst/>
            <a:rect l="l" t="t" r="r" b="b"/>
            <a:pathLst>
              <a:path w="18288000" h="10287000" extrusionOk="0">
                <a:moveTo>
                  <a:pt x="18287998" y="10286999"/>
                </a:moveTo>
                <a:lnTo>
                  <a:pt x="0" y="10286999"/>
                </a:lnTo>
                <a:lnTo>
                  <a:pt x="0" y="0"/>
                </a:lnTo>
                <a:lnTo>
                  <a:pt x="18287998" y="0"/>
                </a:lnTo>
                <a:lnTo>
                  <a:pt x="18287998" y="10286999"/>
                </a:lnTo>
                <a:close/>
              </a:path>
            </a:pathLst>
          </a:custGeom>
          <a:solidFill>
            <a:srgbClr val="BEEFF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 name="Google Shape;7;p12"/>
          <p:cNvSpPr txBox="1">
            <a:spLocks noGrp="1"/>
          </p:cNvSpPr>
          <p:nvPr>
            <p:ph type="title"/>
          </p:nvPr>
        </p:nvSpPr>
        <p:spPr>
          <a:xfrm>
            <a:off x="5086003" y="250228"/>
            <a:ext cx="8115993" cy="81788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5200" b="0" i="0" u="none" strike="noStrike" cap="non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12"/>
          <p:cNvSpPr txBox="1">
            <a:spLocks noGrp="1"/>
          </p:cNvSpPr>
          <p:nvPr>
            <p:ph type="body" idx="1"/>
          </p:nvPr>
        </p:nvSpPr>
        <p:spPr>
          <a:xfrm>
            <a:off x="1567176" y="1653875"/>
            <a:ext cx="15153646" cy="3740150"/>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7000" b="0" i="0" u="none" strike="noStrike" cap="none">
                <a:solidFill>
                  <a:srgbClr val="0093C1"/>
                </a:solidFill>
                <a:latin typeface="Trebuchet MS"/>
                <a:ea typeface="Trebuchet MS"/>
                <a:cs typeface="Trebuchet MS"/>
                <a:sym typeface="Trebuchet M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6217920" y="9566910"/>
            <a:ext cx="5852160" cy="514350"/>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a:solidFill>
                  <a:srgbClr val="888888"/>
                </a:solidFill>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0" name="Google Shape;10;p12"/>
          <p:cNvSpPr txBox="1">
            <a:spLocks noGrp="1"/>
          </p:cNvSpPr>
          <p:nvPr>
            <p:ph type="dt" idx="10"/>
          </p:nvPr>
        </p:nvSpPr>
        <p:spPr>
          <a:xfrm>
            <a:off x="914400" y="9566910"/>
            <a:ext cx="4206240" cy="51435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a:solidFill>
                  <a:srgbClr val="888888"/>
                </a:solidFill>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1" name="Google Shape;11;p12"/>
          <p:cNvSpPr txBox="1">
            <a:spLocks noGrp="1"/>
          </p:cNvSpPr>
          <p:nvPr>
            <p:ph type="sldNum" idx="12"/>
          </p:nvPr>
        </p:nvSpPr>
        <p:spPr>
          <a:xfrm>
            <a:off x="13167361" y="9566910"/>
            <a:ext cx="4206240" cy="514350"/>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a:solidFill>
                  <a:srgbClr val="888888"/>
                </a:solidFill>
              </a:defRPr>
            </a:lvl1pPr>
            <a:lvl2pPr marL="0" marR="0" lvl="1" indent="0" algn="r" rtl="0">
              <a:spcBef>
                <a:spcPts val="0"/>
              </a:spcBef>
              <a:buNone/>
              <a:defRPr sz="1800">
                <a:solidFill>
                  <a:srgbClr val="888888"/>
                </a:solidFill>
              </a:defRPr>
            </a:lvl2pPr>
            <a:lvl3pPr marL="0" marR="0" lvl="2" indent="0" algn="r" rtl="0">
              <a:spcBef>
                <a:spcPts val="0"/>
              </a:spcBef>
              <a:buNone/>
              <a:defRPr sz="1800">
                <a:solidFill>
                  <a:srgbClr val="888888"/>
                </a:solidFill>
              </a:defRPr>
            </a:lvl3pPr>
            <a:lvl4pPr marL="0" marR="0" lvl="3" indent="0" algn="r" rtl="0">
              <a:spcBef>
                <a:spcPts val="0"/>
              </a:spcBef>
              <a:buNone/>
              <a:defRPr sz="1800">
                <a:solidFill>
                  <a:srgbClr val="888888"/>
                </a:solidFill>
              </a:defRPr>
            </a:lvl4pPr>
            <a:lvl5pPr marL="0" marR="0" lvl="4" indent="0" algn="r" rtl="0">
              <a:spcBef>
                <a:spcPts val="0"/>
              </a:spcBef>
              <a:buNone/>
              <a:defRPr sz="1800">
                <a:solidFill>
                  <a:srgbClr val="888888"/>
                </a:solidFill>
              </a:defRPr>
            </a:lvl5pPr>
            <a:lvl6pPr marL="0" marR="0" lvl="5" indent="0" algn="r" rtl="0">
              <a:spcBef>
                <a:spcPts val="0"/>
              </a:spcBef>
              <a:buNone/>
              <a:defRPr sz="1800">
                <a:solidFill>
                  <a:srgbClr val="888888"/>
                </a:solidFill>
              </a:defRPr>
            </a:lvl6pPr>
            <a:lvl7pPr marL="0" marR="0" lvl="6" indent="0" algn="r" rtl="0">
              <a:spcBef>
                <a:spcPts val="0"/>
              </a:spcBef>
              <a:buNone/>
              <a:defRPr sz="1800">
                <a:solidFill>
                  <a:srgbClr val="888888"/>
                </a:solidFill>
              </a:defRPr>
            </a:lvl7pPr>
            <a:lvl8pPr marL="0" marR="0" lvl="7" indent="0" algn="r" rtl="0">
              <a:spcBef>
                <a:spcPts val="0"/>
              </a:spcBef>
              <a:buNone/>
              <a:defRPr sz="1800">
                <a:solidFill>
                  <a:srgbClr val="888888"/>
                </a:solidFill>
              </a:defRPr>
            </a:lvl8pPr>
            <a:lvl9pPr marL="0" marR="0" lvl="8" indent="0" algn="r" rtl="0">
              <a:spcBef>
                <a:spcPts val="0"/>
              </a:spcBef>
              <a:buNone/>
              <a:defRPr sz="1800">
                <a:solidFill>
                  <a:srgbClr val="888888"/>
                </a:solidFill>
              </a:defRPr>
            </a:lvl9pPr>
          </a:lstStyle>
          <a:p>
            <a:pPr marL="0" lvl="0" indent="0" algn="r" rtl="0">
              <a:spcBef>
                <a:spcPts val="0"/>
              </a:spcBef>
              <a:spcAft>
                <a:spcPts val="0"/>
              </a:spcAft>
              <a:buNone/>
            </a:pPr>
            <a:fld id="{00000000-1234-1234-1234-123412341234}" type="slidenum">
              <a:rPr lang="en-US"/>
              <a:t>‹N°›</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1364/OE.17.015420"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hyperlink" Target="https://doi.org/10.1364/OE.19.026768"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4.jpe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5.emf"/><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pic>
        <p:nvPicPr>
          <p:cNvPr id="58" name="Google Shape;58;p1"/>
          <p:cNvPicPr preferRelativeResize="0"/>
          <p:nvPr/>
        </p:nvPicPr>
        <p:blipFill rotWithShape="1">
          <a:blip r:embed="rId3">
            <a:alphaModFix/>
          </a:blip>
          <a:srcRect/>
          <a:stretch/>
        </p:blipFill>
        <p:spPr>
          <a:xfrm>
            <a:off x="10491890" y="7530709"/>
            <a:ext cx="2474419" cy="922061"/>
          </a:xfrm>
          <a:prstGeom prst="rect">
            <a:avLst/>
          </a:prstGeom>
          <a:noFill/>
          <a:ln>
            <a:noFill/>
          </a:ln>
        </p:spPr>
      </p:pic>
      <p:pic>
        <p:nvPicPr>
          <p:cNvPr id="59" name="Google Shape;59;p1"/>
          <p:cNvPicPr preferRelativeResize="0"/>
          <p:nvPr/>
        </p:nvPicPr>
        <p:blipFill rotWithShape="1">
          <a:blip r:embed="rId4">
            <a:alphaModFix/>
          </a:blip>
          <a:srcRect/>
          <a:stretch/>
        </p:blipFill>
        <p:spPr>
          <a:xfrm>
            <a:off x="13005143" y="7535268"/>
            <a:ext cx="2000421" cy="912945"/>
          </a:xfrm>
          <a:prstGeom prst="rect">
            <a:avLst/>
          </a:prstGeom>
          <a:noFill/>
          <a:ln>
            <a:noFill/>
          </a:ln>
        </p:spPr>
      </p:pic>
      <p:pic>
        <p:nvPicPr>
          <p:cNvPr id="60" name="Google Shape;60;p1"/>
          <p:cNvPicPr preferRelativeResize="0"/>
          <p:nvPr/>
        </p:nvPicPr>
        <p:blipFill rotWithShape="1">
          <a:blip r:embed="rId5">
            <a:alphaModFix/>
          </a:blip>
          <a:srcRect/>
          <a:stretch/>
        </p:blipFill>
        <p:spPr>
          <a:xfrm>
            <a:off x="6900445" y="7494458"/>
            <a:ext cx="2076449" cy="1390649"/>
          </a:xfrm>
          <a:prstGeom prst="rect">
            <a:avLst/>
          </a:prstGeom>
          <a:noFill/>
          <a:ln>
            <a:noFill/>
          </a:ln>
        </p:spPr>
      </p:pic>
      <p:pic>
        <p:nvPicPr>
          <p:cNvPr id="61" name="Google Shape;61;p1"/>
          <p:cNvPicPr preferRelativeResize="0"/>
          <p:nvPr/>
        </p:nvPicPr>
        <p:blipFill rotWithShape="1">
          <a:blip r:embed="rId6">
            <a:alphaModFix/>
          </a:blip>
          <a:srcRect/>
          <a:stretch/>
        </p:blipFill>
        <p:spPr>
          <a:xfrm>
            <a:off x="16691932" y="-2851"/>
            <a:ext cx="1363458" cy="1360302"/>
          </a:xfrm>
          <a:prstGeom prst="rect">
            <a:avLst/>
          </a:prstGeom>
          <a:noFill/>
          <a:ln>
            <a:noFill/>
          </a:ln>
        </p:spPr>
      </p:pic>
      <p:pic>
        <p:nvPicPr>
          <p:cNvPr id="62" name="Google Shape;62;p1"/>
          <p:cNvPicPr preferRelativeResize="0"/>
          <p:nvPr/>
        </p:nvPicPr>
        <p:blipFill rotWithShape="1">
          <a:blip r:embed="rId7">
            <a:alphaModFix/>
          </a:blip>
          <a:srcRect/>
          <a:stretch/>
        </p:blipFill>
        <p:spPr>
          <a:xfrm>
            <a:off x="271604" y="160062"/>
            <a:ext cx="1762124" cy="1028699"/>
          </a:xfrm>
          <a:prstGeom prst="rect">
            <a:avLst/>
          </a:prstGeom>
          <a:noFill/>
          <a:ln>
            <a:noFill/>
          </a:ln>
        </p:spPr>
      </p:pic>
      <p:pic>
        <p:nvPicPr>
          <p:cNvPr id="63" name="Google Shape;63;p1"/>
          <p:cNvPicPr preferRelativeResize="0"/>
          <p:nvPr/>
        </p:nvPicPr>
        <p:blipFill rotWithShape="1">
          <a:blip r:embed="rId8">
            <a:alphaModFix/>
          </a:blip>
          <a:srcRect/>
          <a:stretch/>
        </p:blipFill>
        <p:spPr>
          <a:xfrm>
            <a:off x="3234489" y="8923873"/>
            <a:ext cx="1266824" cy="1266824"/>
          </a:xfrm>
          <a:prstGeom prst="rect">
            <a:avLst/>
          </a:prstGeom>
          <a:noFill/>
          <a:ln>
            <a:noFill/>
          </a:ln>
        </p:spPr>
      </p:pic>
      <p:sp>
        <p:nvSpPr>
          <p:cNvPr id="64" name="Google Shape;64;p1"/>
          <p:cNvSpPr txBox="1">
            <a:spLocks noGrp="1"/>
          </p:cNvSpPr>
          <p:nvPr>
            <p:ph type="body" idx="1"/>
          </p:nvPr>
        </p:nvSpPr>
        <p:spPr>
          <a:xfrm>
            <a:off x="1567176" y="1506394"/>
            <a:ext cx="15153600" cy="3760886"/>
          </a:xfrm>
          <a:prstGeom prst="rect">
            <a:avLst/>
          </a:prstGeom>
          <a:noFill/>
          <a:ln>
            <a:noFill/>
          </a:ln>
        </p:spPr>
        <p:txBody>
          <a:bodyPr spcFirstLastPara="1" wrap="square" lIns="0" tIns="12050" rIns="0" bIns="0" anchor="t" anchorCtr="0">
            <a:spAutoFit/>
          </a:bodyPr>
          <a:lstStyle/>
          <a:p>
            <a:pPr marL="12700" marR="5080" lvl="0" indent="-635" algn="ctr" rtl="0">
              <a:lnSpc>
                <a:spcPct val="116100"/>
              </a:lnSpc>
              <a:spcBef>
                <a:spcPts val="0"/>
              </a:spcBef>
              <a:spcAft>
                <a:spcPts val="0"/>
              </a:spcAft>
              <a:buNone/>
            </a:pPr>
            <a:r>
              <a:rPr lang="fr-FR" spc="-150" dirty="0">
                <a:latin typeface="+mn-lt"/>
                <a:ea typeface="Oswald"/>
                <a:cs typeface="Oswald"/>
                <a:sym typeface="Oswald"/>
              </a:rPr>
              <a:t>Le suivi haute fréquence des composés  organiques dans les eaux par mesures optiques in-situ</a:t>
            </a:r>
          </a:p>
        </p:txBody>
      </p:sp>
      <p:sp>
        <p:nvSpPr>
          <p:cNvPr id="65" name="Google Shape;65;p1"/>
          <p:cNvSpPr txBox="1"/>
          <p:nvPr/>
        </p:nvSpPr>
        <p:spPr>
          <a:xfrm>
            <a:off x="3234489" y="379070"/>
            <a:ext cx="11832431" cy="636954"/>
          </a:xfrm>
          <a:prstGeom prst="rect">
            <a:avLst/>
          </a:prstGeom>
          <a:noFill/>
          <a:ln>
            <a:noFill/>
          </a:ln>
        </p:spPr>
        <p:txBody>
          <a:bodyPr spcFirstLastPara="1" wrap="square" lIns="0" tIns="12050" rIns="0" bIns="0" anchor="t" anchorCtr="0">
            <a:spAutoFit/>
          </a:bodyPr>
          <a:lstStyle/>
          <a:p>
            <a:pPr marL="2667635" marR="5080" lvl="0" indent="-2655570" algn="l" rtl="0">
              <a:lnSpc>
                <a:spcPct val="116100"/>
              </a:lnSpc>
              <a:spcBef>
                <a:spcPts val="0"/>
              </a:spcBef>
              <a:spcAft>
                <a:spcPts val="0"/>
              </a:spcAft>
              <a:buNone/>
            </a:pPr>
            <a:r>
              <a:rPr lang="fr-FR" sz="3500" spc="-300" dirty="0">
                <a:solidFill>
                  <a:srgbClr val="FFFFFF"/>
                </a:solidFill>
                <a:latin typeface="+mn-lt"/>
                <a:ea typeface="Oswald"/>
                <a:cs typeface="Oswald"/>
                <a:sym typeface="Oswald"/>
              </a:rPr>
              <a:t>M2 Sciences de l'eau - ER hydrogéologie option Recherche</a:t>
            </a:r>
            <a:r>
              <a:rPr lang="fr-FR" sz="3500" spc="-300" dirty="0">
                <a:solidFill>
                  <a:schemeClr val="bg1"/>
                </a:solidFill>
                <a:latin typeface="+mn-lt"/>
                <a:ea typeface="Oswald"/>
                <a:cs typeface="Oswald"/>
                <a:sym typeface="Oswald"/>
              </a:rPr>
              <a:t> 2022-2023 </a:t>
            </a:r>
          </a:p>
        </p:txBody>
      </p:sp>
      <p:sp>
        <p:nvSpPr>
          <p:cNvPr id="66" name="Google Shape;66;p1"/>
          <p:cNvSpPr txBox="1"/>
          <p:nvPr/>
        </p:nvSpPr>
        <p:spPr>
          <a:xfrm>
            <a:off x="1934505" y="5539783"/>
            <a:ext cx="14418989" cy="1915909"/>
          </a:xfrm>
          <a:prstGeom prst="rect">
            <a:avLst/>
          </a:prstGeom>
          <a:noFill/>
          <a:ln>
            <a:noFill/>
          </a:ln>
        </p:spPr>
        <p:txBody>
          <a:bodyPr spcFirstLastPara="1" wrap="square" lIns="0" tIns="12700" rIns="0" bIns="0" anchor="t" anchorCtr="0">
            <a:spAutoFit/>
          </a:bodyPr>
          <a:lstStyle/>
          <a:p>
            <a:pPr marL="0" marR="0" lvl="0" indent="0" algn="ctr" rtl="0">
              <a:lnSpc>
                <a:spcPct val="100000"/>
              </a:lnSpc>
              <a:spcBef>
                <a:spcPts val="0"/>
              </a:spcBef>
              <a:spcAft>
                <a:spcPts val="0"/>
              </a:spcAft>
              <a:buNone/>
            </a:pPr>
            <a:r>
              <a:rPr lang="fr-FR" sz="5200" b="1" dirty="0">
                <a:solidFill>
                  <a:srgbClr val="010101"/>
                </a:solidFill>
                <a:latin typeface="+mn-lt"/>
                <a:ea typeface="Oswald"/>
                <a:cs typeface="Oswald"/>
                <a:sym typeface="Oswald"/>
              </a:rPr>
              <a:t>Lucile JUSTY</a:t>
            </a:r>
            <a:endParaRPr lang="fr-FR" sz="5200" dirty="0">
              <a:latin typeface="+mn-lt"/>
              <a:ea typeface="Oswald"/>
              <a:cs typeface="Oswald"/>
              <a:sym typeface="Oswald"/>
            </a:endParaRPr>
          </a:p>
          <a:p>
            <a:pPr marL="0" marR="0" lvl="0" indent="0" algn="ctr" rtl="0">
              <a:lnSpc>
                <a:spcPct val="100000"/>
              </a:lnSpc>
              <a:spcBef>
                <a:spcPts val="4965"/>
              </a:spcBef>
              <a:spcAft>
                <a:spcPts val="0"/>
              </a:spcAft>
              <a:buNone/>
            </a:pPr>
            <a:r>
              <a:rPr lang="fr-FR" sz="3000" dirty="0">
                <a:latin typeface="+mn-lt"/>
                <a:ea typeface="Oswald"/>
                <a:cs typeface="Oswald"/>
                <a:sym typeface="Oswald"/>
              </a:rPr>
              <a:t>Encadrants : C. BATIOT-GUILHE,     V. BAILLY-COMTE</a:t>
            </a:r>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sp>
        <p:nvSpPr>
          <p:cNvPr id="5" name="ZoneTexte 4">
            <a:extLst>
              <a:ext uri="{FF2B5EF4-FFF2-40B4-BE49-F238E27FC236}">
                <a16:creationId xmlns:a16="http://schemas.microsoft.com/office/drawing/2014/main" id="{B9C74C5B-1652-49E8-8A56-57D8F24C99D9}"/>
              </a:ext>
            </a:extLst>
          </p:cNvPr>
          <p:cNvSpPr txBox="1"/>
          <p:nvPr/>
        </p:nvSpPr>
        <p:spPr>
          <a:xfrm>
            <a:off x="520658" y="9287895"/>
            <a:ext cx="2898982" cy="369332"/>
          </a:xfrm>
          <a:prstGeom prst="rect">
            <a:avLst/>
          </a:prstGeom>
          <a:noFill/>
        </p:spPr>
        <p:txBody>
          <a:bodyPr wrap="square" rtlCol="0">
            <a:spAutoFit/>
          </a:bodyPr>
          <a:lstStyle/>
          <a:p>
            <a:r>
              <a:rPr lang="fr-FR" sz="1800" dirty="0">
                <a:solidFill>
                  <a:schemeClr val="tx1"/>
                </a:solidFill>
              </a:rPr>
              <a:t>Financement du stage: </a:t>
            </a:r>
          </a:p>
        </p:txBody>
      </p:sp>
      <p:sp>
        <p:nvSpPr>
          <p:cNvPr id="2" name="ZoneTexte 1">
            <a:extLst>
              <a:ext uri="{FF2B5EF4-FFF2-40B4-BE49-F238E27FC236}">
                <a16:creationId xmlns:a16="http://schemas.microsoft.com/office/drawing/2014/main" id="{F5FD2858-ECE5-478D-93C1-621F248F2BDA}"/>
              </a:ext>
            </a:extLst>
          </p:cNvPr>
          <p:cNvSpPr txBox="1"/>
          <p:nvPr/>
        </p:nvSpPr>
        <p:spPr>
          <a:xfrm>
            <a:off x="4453952" y="9751526"/>
            <a:ext cx="9615949" cy="369332"/>
          </a:xfrm>
          <a:prstGeom prst="rect">
            <a:avLst/>
          </a:prstGeom>
          <a:noFill/>
        </p:spPr>
        <p:txBody>
          <a:bodyPr wrap="square" rtlCol="0">
            <a:spAutoFit/>
          </a:bodyPr>
          <a:lstStyle/>
          <a:p>
            <a:pPr algn="ctr"/>
            <a:r>
              <a:rPr lang="fr-FR" sz="1800" b="1" dirty="0">
                <a:solidFill>
                  <a:schemeClr val="tx1">
                    <a:lumMod val="50000"/>
                    <a:lumOff val="50000"/>
                  </a:schemeClr>
                </a:solidFill>
              </a:rPr>
              <a:t>Workshop SNO KARST, Gramat, 31 Mai 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
        <p:nvSpPr>
          <p:cNvPr id="14" name="Google Shape;156;p8">
            <a:extLst>
              <a:ext uri="{FF2B5EF4-FFF2-40B4-BE49-F238E27FC236}">
                <a16:creationId xmlns:a16="http://schemas.microsoft.com/office/drawing/2014/main" id="{74B6DBBA-8FC0-4291-A06C-82D57D751A10}"/>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sp>
        <p:nvSpPr>
          <p:cNvPr id="10" name="ZoneTexte 9">
            <a:extLst>
              <a:ext uri="{FF2B5EF4-FFF2-40B4-BE49-F238E27FC236}">
                <a16:creationId xmlns:a16="http://schemas.microsoft.com/office/drawing/2014/main" id="{D9EB1F94-7606-4BF6-B5FF-1390DEA9231C}"/>
              </a:ext>
            </a:extLst>
          </p:cNvPr>
          <p:cNvSpPr txBox="1"/>
          <p:nvPr/>
        </p:nvSpPr>
        <p:spPr>
          <a:xfrm>
            <a:off x="182880" y="1682803"/>
            <a:ext cx="17876520" cy="646331"/>
          </a:xfrm>
          <a:prstGeom prst="rect">
            <a:avLst/>
          </a:prstGeom>
          <a:noFill/>
        </p:spPr>
        <p:txBody>
          <a:bodyPr wrap="square" rtlCol="0">
            <a:spAutoFit/>
          </a:bodyPr>
          <a:lstStyle/>
          <a:p>
            <a:pPr lvl="2" algn="ctr">
              <a:buClr>
                <a:schemeClr val="bg2"/>
              </a:buClr>
            </a:pPr>
            <a:r>
              <a:rPr lang="fr-FR" sz="3600" dirty="0" err="1">
                <a:solidFill>
                  <a:schemeClr val="bg2">
                    <a:lumMod val="75000"/>
                  </a:schemeClr>
                </a:solidFill>
                <a:effectLst>
                  <a:outerShdw blurRad="38100" dist="38100" dir="2700000" algn="tl">
                    <a:srgbClr val="000000">
                      <a:alpha val="43137"/>
                    </a:srgbClr>
                  </a:outerShdw>
                </a:effectLst>
                <a:ea typeface="Lato"/>
                <a:cs typeface="Lato"/>
              </a:rPr>
              <a:t>AminoG</a:t>
            </a:r>
            <a:r>
              <a:rPr lang="fr-FR" sz="3600" dirty="0">
                <a:solidFill>
                  <a:schemeClr val="bg2">
                    <a:lumMod val="75000"/>
                  </a:schemeClr>
                </a:solidFill>
                <a:effectLst>
                  <a:outerShdw blurRad="38100" dist="38100" dir="2700000" algn="tl">
                    <a:srgbClr val="000000">
                      <a:alpha val="43137"/>
                    </a:srgbClr>
                  </a:outerShdw>
                </a:effectLst>
                <a:ea typeface="Lato"/>
                <a:cs typeface="Lato"/>
              </a:rPr>
              <a:t> : étalon pour la MON de type humique</a:t>
            </a:r>
          </a:p>
        </p:txBody>
      </p:sp>
      <p:sp>
        <p:nvSpPr>
          <p:cNvPr id="4" name="ZoneTexte 3">
            <a:extLst>
              <a:ext uri="{FF2B5EF4-FFF2-40B4-BE49-F238E27FC236}">
                <a16:creationId xmlns:a16="http://schemas.microsoft.com/office/drawing/2014/main" id="{FDFA93AB-7937-4545-A7A5-7C7F4569456A}"/>
              </a:ext>
            </a:extLst>
          </p:cNvPr>
          <p:cNvSpPr txBox="1"/>
          <p:nvPr/>
        </p:nvSpPr>
        <p:spPr>
          <a:xfrm>
            <a:off x="0" y="8550799"/>
            <a:ext cx="10198638" cy="707886"/>
          </a:xfrm>
          <a:prstGeom prst="rect">
            <a:avLst/>
          </a:prstGeom>
          <a:noFill/>
        </p:spPr>
        <p:txBody>
          <a:bodyPr wrap="square" rtlCol="0">
            <a:spAutoFit/>
          </a:bodyPr>
          <a:lstStyle/>
          <a:p>
            <a:pPr algn="ctr"/>
            <a:r>
              <a:rPr lang="fr-FR" sz="2000" dirty="0">
                <a:solidFill>
                  <a:schemeClr val="tx1"/>
                </a:solidFill>
              </a:rPr>
              <a:t>Courbe d’étalonnage des solutions de </a:t>
            </a:r>
            <a:r>
              <a:rPr lang="fr-FR" sz="2000" dirty="0" err="1">
                <a:solidFill>
                  <a:schemeClr val="tx1"/>
                </a:solidFill>
              </a:rPr>
              <a:t>AminoG</a:t>
            </a:r>
            <a:r>
              <a:rPr lang="fr-FR" sz="2000" dirty="0">
                <a:solidFill>
                  <a:schemeClr val="tx1"/>
                </a:solidFill>
              </a:rPr>
              <a:t> mesurées par l’optique protéique du GGUN FL30 918 de la source du Lez</a:t>
            </a:r>
          </a:p>
        </p:txBody>
      </p:sp>
      <p:sp>
        <p:nvSpPr>
          <p:cNvPr id="5" name="ZoneTexte 4">
            <a:extLst>
              <a:ext uri="{FF2B5EF4-FFF2-40B4-BE49-F238E27FC236}">
                <a16:creationId xmlns:a16="http://schemas.microsoft.com/office/drawing/2014/main" id="{167FB559-5797-48EE-8021-49C0E341C4FA}"/>
              </a:ext>
            </a:extLst>
          </p:cNvPr>
          <p:cNvSpPr txBox="1"/>
          <p:nvPr/>
        </p:nvSpPr>
        <p:spPr>
          <a:xfrm flipH="1">
            <a:off x="10553700" y="4505859"/>
            <a:ext cx="7505700" cy="2084225"/>
          </a:xfrm>
          <a:prstGeom prst="rect">
            <a:avLst/>
          </a:prstGeom>
          <a:noFill/>
        </p:spPr>
        <p:txBody>
          <a:bodyPr wrap="square" rtlCol="0">
            <a:spAutoFit/>
          </a:bodyPr>
          <a:lstStyle/>
          <a:p>
            <a:pPr>
              <a:lnSpc>
                <a:spcPct val="150000"/>
              </a:lnSpc>
            </a:pPr>
            <a:r>
              <a:rPr lang="fr-FR" sz="3000" dirty="0">
                <a:solidFill>
                  <a:schemeClr val="bg2">
                    <a:lumMod val="75000"/>
                  </a:schemeClr>
                </a:solidFill>
                <a:ea typeface="Lato"/>
                <a:cs typeface="Lato"/>
                <a:sym typeface="Lato"/>
              </a:rPr>
              <a:t>→ </a:t>
            </a:r>
            <a:r>
              <a:rPr lang="fr-FR" sz="3000" dirty="0">
                <a:solidFill>
                  <a:schemeClr val="bg2">
                    <a:lumMod val="75000"/>
                  </a:schemeClr>
                </a:solidFill>
                <a:ea typeface="Lato"/>
                <a:cs typeface="Lato"/>
              </a:rPr>
              <a:t>L1 (optique </a:t>
            </a:r>
            <a:r>
              <a:rPr lang="fr-FR" sz="3000" dirty="0" err="1">
                <a:solidFill>
                  <a:schemeClr val="bg2">
                    <a:lumMod val="75000"/>
                  </a:schemeClr>
                </a:solidFill>
                <a:ea typeface="Lato"/>
                <a:cs typeface="Lato"/>
              </a:rPr>
              <a:t>AminoG</a:t>
            </a:r>
            <a:r>
              <a:rPr lang="fr-FR" sz="3000" dirty="0">
                <a:solidFill>
                  <a:schemeClr val="bg2">
                    <a:lumMod val="75000"/>
                  </a:schemeClr>
                </a:solidFill>
                <a:ea typeface="Lato"/>
                <a:cs typeface="Lato"/>
              </a:rPr>
              <a:t>) n’est pas gênée par les interférences</a:t>
            </a:r>
          </a:p>
          <a:p>
            <a:pPr>
              <a:lnSpc>
                <a:spcPct val="150000"/>
              </a:lnSpc>
            </a:pPr>
            <a:r>
              <a:rPr lang="fr-FR" sz="3000" b="1" dirty="0">
                <a:solidFill>
                  <a:schemeClr val="bg2">
                    <a:lumMod val="75000"/>
                  </a:schemeClr>
                </a:solidFill>
                <a:ea typeface="Lato"/>
                <a:cs typeface="Lato"/>
              </a:rPr>
              <a:t>Pas d’interférence </a:t>
            </a:r>
            <a:r>
              <a:rPr lang="fr-FR" sz="3000" dirty="0">
                <a:solidFill>
                  <a:schemeClr val="bg2">
                    <a:lumMod val="75000"/>
                  </a:schemeClr>
                </a:solidFill>
                <a:ea typeface="Lato"/>
                <a:cs typeface="Lato"/>
              </a:rPr>
              <a:t>= pas de correction</a:t>
            </a:r>
          </a:p>
        </p:txBody>
      </p:sp>
      <p:sp>
        <p:nvSpPr>
          <p:cNvPr id="12" name="Google Shape;146;p8">
            <a:extLst>
              <a:ext uri="{FF2B5EF4-FFF2-40B4-BE49-F238E27FC236}">
                <a16:creationId xmlns:a16="http://schemas.microsoft.com/office/drawing/2014/main" id="{EBCDB0A3-2B6E-41B1-9C13-359E8F791092}"/>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III. Résultats</a:t>
            </a:r>
          </a:p>
        </p:txBody>
      </p:sp>
      <p:pic>
        <p:nvPicPr>
          <p:cNvPr id="3" name="Image 2">
            <a:extLst>
              <a:ext uri="{FF2B5EF4-FFF2-40B4-BE49-F238E27FC236}">
                <a16:creationId xmlns:a16="http://schemas.microsoft.com/office/drawing/2014/main" id="{D9B7E388-99ED-4981-8A4D-6D7E6B5FFCD1}"/>
              </a:ext>
            </a:extLst>
          </p:cNvPr>
          <p:cNvPicPr>
            <a:picLocks noChangeAspect="1"/>
          </p:cNvPicPr>
          <p:nvPr/>
        </p:nvPicPr>
        <p:blipFill>
          <a:blip r:embed="rId3"/>
          <a:stretch>
            <a:fillRect/>
          </a:stretch>
        </p:blipFill>
        <p:spPr>
          <a:xfrm>
            <a:off x="182880" y="3329919"/>
            <a:ext cx="10213337" cy="4567020"/>
          </a:xfrm>
          <a:prstGeom prst="rect">
            <a:avLst/>
          </a:prstGeom>
        </p:spPr>
      </p:pic>
    </p:spTree>
    <p:extLst>
      <p:ext uri="{BB962C8B-B14F-4D97-AF65-F5344CB8AC3E}">
        <p14:creationId xmlns:p14="http://schemas.microsoft.com/office/powerpoint/2010/main" val="781569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
        <p:nvSpPr>
          <p:cNvPr id="14" name="Google Shape;156;p8">
            <a:extLst>
              <a:ext uri="{FF2B5EF4-FFF2-40B4-BE49-F238E27FC236}">
                <a16:creationId xmlns:a16="http://schemas.microsoft.com/office/drawing/2014/main" id="{74B6DBBA-8FC0-4291-A06C-82D57D751A10}"/>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graphicFrame>
        <p:nvGraphicFramePr>
          <p:cNvPr id="2" name="Tableau 1">
            <a:extLst>
              <a:ext uri="{FF2B5EF4-FFF2-40B4-BE49-F238E27FC236}">
                <a16:creationId xmlns:a16="http://schemas.microsoft.com/office/drawing/2014/main" id="{20A98A12-FEDD-40BE-B59E-364E364CE37D}"/>
              </a:ext>
            </a:extLst>
          </p:cNvPr>
          <p:cNvGraphicFramePr>
            <a:graphicFrameLocks noGrp="1"/>
          </p:cNvGraphicFramePr>
          <p:nvPr>
            <p:extLst>
              <p:ext uri="{D42A27DB-BD31-4B8C-83A1-F6EECF244321}">
                <p14:modId xmlns:p14="http://schemas.microsoft.com/office/powerpoint/2010/main" val="1424427851"/>
              </p:ext>
            </p:extLst>
          </p:nvPr>
        </p:nvGraphicFramePr>
        <p:xfrm>
          <a:off x="335280" y="1624565"/>
          <a:ext cx="17526000" cy="7792151"/>
        </p:xfrm>
        <a:graphic>
          <a:graphicData uri="http://schemas.openxmlformats.org/drawingml/2006/table">
            <a:tbl>
              <a:tblPr firstRow="1" firstCol="1" bandRow="1">
                <a:tableStyleId>{5C22544A-7EE6-4342-B048-85BDC9FD1C3A}</a:tableStyleId>
              </a:tblPr>
              <a:tblGrid>
                <a:gridCol w="4839356">
                  <a:extLst>
                    <a:ext uri="{9D8B030D-6E8A-4147-A177-3AD203B41FA5}">
                      <a16:colId xmlns:a16="http://schemas.microsoft.com/office/drawing/2014/main" val="2431652309"/>
                    </a:ext>
                  </a:extLst>
                </a:gridCol>
                <a:gridCol w="3976984">
                  <a:extLst>
                    <a:ext uri="{9D8B030D-6E8A-4147-A177-3AD203B41FA5}">
                      <a16:colId xmlns:a16="http://schemas.microsoft.com/office/drawing/2014/main" val="2286597857"/>
                    </a:ext>
                  </a:extLst>
                </a:gridCol>
                <a:gridCol w="6289920">
                  <a:extLst>
                    <a:ext uri="{9D8B030D-6E8A-4147-A177-3AD203B41FA5}">
                      <a16:colId xmlns:a16="http://schemas.microsoft.com/office/drawing/2014/main" val="2045171434"/>
                    </a:ext>
                  </a:extLst>
                </a:gridCol>
                <a:gridCol w="2419740">
                  <a:extLst>
                    <a:ext uri="{9D8B030D-6E8A-4147-A177-3AD203B41FA5}">
                      <a16:colId xmlns:a16="http://schemas.microsoft.com/office/drawing/2014/main" val="93466231"/>
                    </a:ext>
                  </a:extLst>
                </a:gridCol>
              </a:tblGrid>
              <a:tr h="765552">
                <a:tc>
                  <a:txBody>
                    <a:bodyPr/>
                    <a:lstStyle/>
                    <a:p>
                      <a:pPr algn="ctr">
                        <a:lnSpc>
                          <a:spcPct val="107000"/>
                        </a:lnSpc>
                        <a:spcAft>
                          <a:spcPts val="0"/>
                        </a:spcAft>
                      </a:pPr>
                      <a:r>
                        <a:rPr lang="fr-FR" sz="2800" dirty="0">
                          <a:effectLst>
                            <a:outerShdw blurRad="38100" dist="38100" dir="2700000" algn="tl">
                              <a:srgbClr val="000000">
                                <a:alpha val="43137"/>
                              </a:srgbClr>
                            </a:outerShdw>
                          </a:effectLst>
                        </a:rPr>
                        <a:t>Objectif</a:t>
                      </a:r>
                      <a:endParaRPr lang="fr-FR" sz="28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tc>
                <a:tc>
                  <a:txBody>
                    <a:bodyPr/>
                    <a:lstStyle/>
                    <a:p>
                      <a:pPr algn="ctr">
                        <a:lnSpc>
                          <a:spcPct val="107000"/>
                        </a:lnSpc>
                        <a:spcAft>
                          <a:spcPts val="0"/>
                        </a:spcAft>
                      </a:pPr>
                      <a:r>
                        <a:rPr lang="fr-FR" sz="2800" dirty="0">
                          <a:effectLst>
                            <a:outerShdw blurRad="38100" dist="38100" dir="2700000" algn="tl">
                              <a:srgbClr val="000000">
                                <a:alpha val="43137"/>
                              </a:srgbClr>
                            </a:outerShdw>
                          </a:effectLst>
                        </a:rPr>
                        <a:t>Solution testée</a:t>
                      </a:r>
                      <a:endParaRPr lang="fr-FR" sz="28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tc>
                <a:tc>
                  <a:txBody>
                    <a:bodyPr/>
                    <a:lstStyle/>
                    <a:p>
                      <a:pPr algn="ctr">
                        <a:lnSpc>
                          <a:spcPct val="107000"/>
                        </a:lnSpc>
                        <a:spcAft>
                          <a:spcPts val="0"/>
                        </a:spcAft>
                      </a:pPr>
                      <a:r>
                        <a:rPr lang="fr-FR" sz="2800" dirty="0">
                          <a:effectLst>
                            <a:outerShdw blurRad="38100" dist="38100" dir="2700000" algn="tl">
                              <a:srgbClr val="000000">
                                <a:alpha val="43137"/>
                              </a:srgbClr>
                            </a:outerShdw>
                          </a:effectLst>
                        </a:rPr>
                        <a:t>Commentaires</a:t>
                      </a:r>
                      <a:endParaRPr lang="fr-FR" sz="28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tc>
                <a:tc>
                  <a:txBody>
                    <a:bodyPr/>
                    <a:lstStyle/>
                    <a:p>
                      <a:pPr algn="ctr">
                        <a:lnSpc>
                          <a:spcPct val="107000"/>
                        </a:lnSpc>
                        <a:spcAft>
                          <a:spcPts val="0"/>
                        </a:spcAft>
                      </a:pPr>
                      <a:r>
                        <a:rPr lang="fr-FR" sz="2800" dirty="0">
                          <a:effectLst>
                            <a:outerShdw blurRad="38100" dist="38100" dir="2700000" algn="tl">
                              <a:srgbClr val="000000">
                                <a:alpha val="43137"/>
                              </a:srgbClr>
                            </a:outerShdw>
                          </a:effectLst>
                        </a:rPr>
                        <a:t>Résultats</a:t>
                      </a:r>
                      <a:endParaRPr lang="fr-FR" sz="28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tc>
                <a:extLst>
                  <a:ext uri="{0D108BD9-81ED-4DB2-BD59-A6C34878D82A}">
                    <a16:rowId xmlns:a16="http://schemas.microsoft.com/office/drawing/2014/main" val="1434684224"/>
                  </a:ext>
                </a:extLst>
              </a:tr>
              <a:tr h="1794347">
                <a:tc>
                  <a:txBody>
                    <a:bodyPr/>
                    <a:lstStyle/>
                    <a:p>
                      <a:pPr>
                        <a:lnSpc>
                          <a:spcPct val="107000"/>
                        </a:lnSpc>
                        <a:spcAft>
                          <a:spcPts val="0"/>
                        </a:spcAft>
                      </a:pPr>
                      <a:r>
                        <a:rPr lang="fr-FR" sz="2800" dirty="0">
                          <a:effectLst/>
                        </a:rPr>
                        <a:t>Solution étalon pour l’optique </a:t>
                      </a:r>
                      <a:r>
                        <a:rPr lang="fr-FR" sz="2800" dirty="0" err="1">
                          <a:effectLst/>
                        </a:rPr>
                        <a:t>AminoG</a:t>
                      </a:r>
                      <a:r>
                        <a:rPr lang="fr-FR" sz="2800" dirty="0">
                          <a:effectLst/>
                        </a:rPr>
                        <a:t> / </a:t>
                      </a:r>
                      <a:r>
                        <a:rPr lang="fr-FR" sz="2800" dirty="0" err="1">
                          <a:effectLst/>
                        </a:rPr>
                        <a:t>Humic</a:t>
                      </a:r>
                      <a:r>
                        <a:rPr lang="fr-FR" sz="2800" dirty="0">
                          <a:effectLst/>
                        </a:rPr>
                        <a:t>-like</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ctr">
                        <a:lnSpc>
                          <a:spcPct val="107000"/>
                        </a:lnSpc>
                        <a:spcAft>
                          <a:spcPts val="0"/>
                        </a:spcAft>
                      </a:pPr>
                      <a:r>
                        <a:rPr lang="fr-FR" sz="2800" dirty="0" err="1">
                          <a:effectLst/>
                        </a:rPr>
                        <a:t>AminoG</a:t>
                      </a:r>
                      <a:r>
                        <a:rPr lang="fr-FR" sz="2800" dirty="0">
                          <a:effectLst/>
                        </a:rPr>
                        <a:t> + Evian</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l">
                        <a:lnSpc>
                          <a:spcPct val="107000"/>
                        </a:lnSpc>
                        <a:spcAft>
                          <a:spcPts val="0"/>
                        </a:spcAft>
                      </a:pPr>
                      <a:r>
                        <a:rPr lang="fr-FR" sz="2800" b="0" i="0" u="none" strike="noStrike" cap="none" dirty="0">
                          <a:solidFill>
                            <a:schemeClr val="dk1"/>
                          </a:solidFill>
                          <a:effectLst/>
                          <a:latin typeface="+mn-lt"/>
                          <a:ea typeface="+mn-ea"/>
                          <a:cs typeface="+mn-cs"/>
                          <a:sym typeface="Arial"/>
                        </a:rPr>
                        <a:t>Optique </a:t>
                      </a:r>
                      <a:r>
                        <a:rPr lang="fr-FR" sz="2800" b="0" i="0" u="none" strike="noStrike" cap="none" dirty="0" err="1">
                          <a:solidFill>
                            <a:schemeClr val="dk1"/>
                          </a:solidFill>
                          <a:effectLst/>
                          <a:latin typeface="+mn-lt"/>
                          <a:ea typeface="+mn-ea"/>
                          <a:cs typeface="+mn-cs"/>
                          <a:sym typeface="Arial"/>
                        </a:rPr>
                        <a:t>AminoG</a:t>
                      </a:r>
                      <a:endParaRPr lang="fr-FR" sz="2800" b="0" i="0" u="none" strike="noStrike" cap="none" dirty="0">
                        <a:solidFill>
                          <a:schemeClr val="dk1"/>
                        </a:solidFill>
                        <a:effectLst/>
                        <a:latin typeface="+mn-lt"/>
                        <a:ea typeface="+mn-ea"/>
                        <a:cs typeface="+mn-cs"/>
                        <a:sym typeface="Arial"/>
                      </a:endParaRPr>
                    </a:p>
                    <a:p>
                      <a:pPr algn="l">
                        <a:lnSpc>
                          <a:spcPct val="107000"/>
                        </a:lnSpc>
                        <a:spcAft>
                          <a:spcPts val="0"/>
                        </a:spcAft>
                      </a:pPr>
                      <a:r>
                        <a:rPr lang="fr-FR" sz="2800" b="0" i="0" u="none" strike="noStrike" cap="none" dirty="0">
                          <a:solidFill>
                            <a:schemeClr val="dk1"/>
                          </a:solidFill>
                          <a:effectLst/>
                          <a:latin typeface="+mn-lt"/>
                          <a:ea typeface="+mn-ea"/>
                          <a:cs typeface="+mn-cs"/>
                          <a:sym typeface="Arial"/>
                        </a:rPr>
                        <a:t>Pas d’interférence avec les autres optiques</a:t>
                      </a:r>
                    </a:p>
                  </a:txBody>
                  <a:tcPr marL="36261" marR="36261" marT="0" marB="0" anchor="ctr"/>
                </a:tc>
                <a:tc>
                  <a:txBody>
                    <a:bodyPr/>
                    <a:lstStyle/>
                    <a:p>
                      <a:pPr algn="ctr">
                        <a:lnSpc>
                          <a:spcPct val="107000"/>
                        </a:lnSpc>
                        <a:spcAft>
                          <a:spcPts val="0"/>
                        </a:spcAft>
                      </a:pPr>
                      <a:r>
                        <a:rPr lang="fr-FR" sz="3200" b="0" i="0" u="none" strike="noStrike" cap="none" dirty="0">
                          <a:solidFill>
                            <a:srgbClr val="00CC00"/>
                          </a:solidFill>
                          <a:effectLst/>
                          <a:latin typeface="+mn-lt"/>
                          <a:ea typeface="+mn-ea"/>
                          <a:cs typeface="+mn-cs"/>
                          <a:sym typeface="Arial"/>
                        </a:rPr>
                        <a:t>✔</a:t>
                      </a:r>
                      <a:endParaRPr lang="fr-FR" sz="4400" dirty="0">
                        <a:solidFill>
                          <a:srgbClr val="00CC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extLst>
                  <a:ext uri="{0D108BD9-81ED-4DB2-BD59-A6C34878D82A}">
                    <a16:rowId xmlns:a16="http://schemas.microsoft.com/office/drawing/2014/main" val="2505354233"/>
                  </a:ext>
                </a:extLst>
              </a:tr>
              <a:tr h="2248684">
                <a:tc rowSpan="3">
                  <a:txBody>
                    <a:bodyPr/>
                    <a:lstStyle/>
                    <a:p>
                      <a:pPr>
                        <a:lnSpc>
                          <a:spcPct val="107000"/>
                        </a:lnSpc>
                        <a:spcAft>
                          <a:spcPts val="0"/>
                        </a:spcAft>
                      </a:pPr>
                      <a:r>
                        <a:rPr lang="fr-FR" sz="2800" dirty="0">
                          <a:effectLst/>
                        </a:rPr>
                        <a:t>Solutions étalons non conventionnelles pour l’optique </a:t>
                      </a:r>
                      <a:r>
                        <a:rPr lang="fr-FR" sz="2800" dirty="0" err="1">
                          <a:effectLst/>
                        </a:rPr>
                        <a:t>Proteic</a:t>
                      </a:r>
                      <a:r>
                        <a:rPr lang="fr-FR" sz="2800" dirty="0">
                          <a:effectLst/>
                        </a:rPr>
                        <a:t>-like</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ctr">
                        <a:lnSpc>
                          <a:spcPct val="107000"/>
                        </a:lnSpc>
                        <a:spcAft>
                          <a:spcPts val="0"/>
                        </a:spcAft>
                      </a:pPr>
                      <a:r>
                        <a:rPr lang="fr-FR" sz="2800" dirty="0">
                          <a:effectLst/>
                        </a:rPr>
                        <a:t>Tryptophane + Evian</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l">
                        <a:lnSpc>
                          <a:spcPct val="107000"/>
                        </a:lnSpc>
                        <a:spcAft>
                          <a:spcPts val="0"/>
                        </a:spcAft>
                      </a:pPr>
                      <a:r>
                        <a:rPr lang="fr-FR" sz="2800" dirty="0">
                          <a:effectLst/>
                        </a:rPr>
                        <a:t>Optique protéique (GGUN 918 du Lez) </a:t>
                      </a:r>
                    </a:p>
                    <a:p>
                      <a:pPr algn="l">
                        <a:lnSpc>
                          <a:spcPct val="107000"/>
                        </a:lnSpc>
                        <a:spcAft>
                          <a:spcPts val="0"/>
                        </a:spcAft>
                      </a:pPr>
                      <a:r>
                        <a:rPr lang="fr-FR" sz="2800" dirty="0">
                          <a:effectLst/>
                        </a:rPr>
                        <a:t>Pas d’interférence avec les autres optiques</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ctr">
                        <a:lnSpc>
                          <a:spcPct val="107000"/>
                        </a:lnSpc>
                        <a:spcAft>
                          <a:spcPts val="0"/>
                        </a:spcAft>
                      </a:pPr>
                      <a:r>
                        <a:rPr lang="fr-FR" sz="3200" b="0" i="0" u="none" strike="noStrike" cap="none" dirty="0">
                          <a:solidFill>
                            <a:srgbClr val="00CC00"/>
                          </a:solidFill>
                          <a:effectLst/>
                          <a:latin typeface="+mn-lt"/>
                          <a:ea typeface="+mn-ea"/>
                          <a:cs typeface="+mn-cs"/>
                          <a:sym typeface="Arial"/>
                        </a:rPr>
                        <a:t>✔</a:t>
                      </a:r>
                      <a:endParaRPr lang="fr-FR" sz="4400" dirty="0">
                        <a:solidFill>
                          <a:srgbClr val="00CC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extLst>
                  <a:ext uri="{0D108BD9-81ED-4DB2-BD59-A6C34878D82A}">
                    <a16:rowId xmlns:a16="http://schemas.microsoft.com/office/drawing/2014/main" val="1688432712"/>
                  </a:ext>
                </a:extLst>
              </a:tr>
              <a:tr h="1047686">
                <a:tc vMerge="1">
                  <a:txBody>
                    <a:bodyPr/>
                    <a:lstStyle/>
                    <a:p>
                      <a:endParaRPr lang="fr-FR"/>
                    </a:p>
                  </a:txBody>
                  <a:tcPr/>
                </a:tc>
                <a:tc>
                  <a:txBody>
                    <a:bodyPr/>
                    <a:lstStyle/>
                    <a:p>
                      <a:pPr algn="ctr">
                        <a:lnSpc>
                          <a:spcPct val="107000"/>
                        </a:lnSpc>
                        <a:spcAft>
                          <a:spcPts val="0"/>
                        </a:spcAft>
                      </a:pPr>
                      <a:r>
                        <a:rPr lang="fr-FR" sz="2800">
                          <a:effectLst/>
                        </a:rPr>
                        <a:t>Aspartame + Evian</a:t>
                      </a:r>
                      <a:endParaRPr lang="fr-FR" sz="280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l">
                        <a:lnSpc>
                          <a:spcPct val="107000"/>
                        </a:lnSpc>
                        <a:spcAft>
                          <a:spcPts val="0"/>
                        </a:spcAft>
                      </a:pPr>
                      <a:r>
                        <a:rPr lang="fr-FR" sz="2800" dirty="0">
                          <a:effectLst/>
                        </a:rPr>
                        <a:t>Très peu, voire pas, détectée par l’optique protéique ni </a:t>
                      </a:r>
                      <a:r>
                        <a:rPr lang="fr-FR" sz="2800" dirty="0" err="1">
                          <a:effectLst/>
                        </a:rPr>
                        <a:t>AminoG</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ctr">
                        <a:lnSpc>
                          <a:spcPct val="107000"/>
                        </a:lnSpc>
                        <a:spcAft>
                          <a:spcPts val="0"/>
                        </a:spcAft>
                      </a:pPr>
                      <a:r>
                        <a:rPr lang="fr-FR" sz="4400" b="1" dirty="0">
                          <a:solidFill>
                            <a:srgbClr val="FF0000"/>
                          </a:solidFill>
                          <a:effectLst/>
                          <a:latin typeface="+mn-lt"/>
                          <a:cs typeface="Times New Roman" panose="02020603050405020304" pitchFamily="18" charset="0"/>
                        </a:rPr>
                        <a:t>✗</a:t>
                      </a:r>
                      <a:endParaRPr lang="fr-FR" sz="4800" b="1" dirty="0">
                        <a:solidFill>
                          <a:srgbClr val="FF0000"/>
                        </a:solidFill>
                        <a:effectLst/>
                        <a:latin typeface="+mn-lt"/>
                        <a:ea typeface="Calibri" panose="020F0502020204030204" pitchFamily="34" charset="0"/>
                        <a:cs typeface="Times New Roman" panose="02020603050405020304" pitchFamily="18" charset="0"/>
                      </a:endParaRPr>
                    </a:p>
                  </a:txBody>
                  <a:tcPr marL="36261" marR="36261" marT="0" marB="0" anchor="ctr"/>
                </a:tc>
                <a:extLst>
                  <a:ext uri="{0D108BD9-81ED-4DB2-BD59-A6C34878D82A}">
                    <a16:rowId xmlns:a16="http://schemas.microsoft.com/office/drawing/2014/main" val="4072124767"/>
                  </a:ext>
                </a:extLst>
              </a:tr>
              <a:tr h="1935882">
                <a:tc vMerge="1">
                  <a:txBody>
                    <a:bodyPr/>
                    <a:lstStyle/>
                    <a:p>
                      <a:endParaRPr lang="fr-FR"/>
                    </a:p>
                  </a:txBody>
                  <a:tcPr/>
                </a:tc>
                <a:tc>
                  <a:txBody>
                    <a:bodyPr/>
                    <a:lstStyle/>
                    <a:p>
                      <a:pPr algn="ctr">
                        <a:lnSpc>
                          <a:spcPct val="107000"/>
                        </a:lnSpc>
                        <a:spcAft>
                          <a:spcPts val="0"/>
                        </a:spcAft>
                      </a:pPr>
                      <a:r>
                        <a:rPr lang="fr-FR" sz="2800" dirty="0">
                          <a:effectLst/>
                        </a:rPr>
                        <a:t>Quinine + Evian</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l">
                        <a:lnSpc>
                          <a:spcPct val="107000"/>
                        </a:lnSpc>
                        <a:spcAft>
                          <a:spcPts val="0"/>
                        </a:spcAft>
                      </a:pPr>
                      <a:r>
                        <a:rPr lang="fr-FR" sz="2800" dirty="0">
                          <a:effectLst/>
                        </a:rPr>
                        <a:t>Emet sur les deux domaines (humiques et protéiques) </a:t>
                      </a:r>
                    </a:p>
                    <a:p>
                      <a:pPr algn="l">
                        <a:lnSpc>
                          <a:spcPct val="107000"/>
                        </a:lnSpc>
                        <a:spcAft>
                          <a:spcPts val="0"/>
                        </a:spcAft>
                      </a:pPr>
                      <a:r>
                        <a:rPr lang="fr-FR" sz="2800" dirty="0">
                          <a:effectLst/>
                        </a:rPr>
                        <a:t>= peu intéressant</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36261" marR="36261" marT="0" marB="0" anchor="ctr"/>
                </a:tc>
                <a:tc>
                  <a:txBody>
                    <a:bodyPr/>
                    <a:lstStyle/>
                    <a:p>
                      <a:pPr algn="ctr">
                        <a:lnSpc>
                          <a:spcPct val="107000"/>
                        </a:lnSpc>
                        <a:spcAft>
                          <a:spcPts val="0"/>
                        </a:spcAft>
                      </a:pPr>
                      <a:r>
                        <a:rPr lang="fr-FR" sz="4400" b="1" dirty="0">
                          <a:solidFill>
                            <a:srgbClr val="FF0000"/>
                          </a:solidFill>
                          <a:effectLst/>
                          <a:latin typeface="+mn-lt"/>
                          <a:cs typeface="Times New Roman" panose="02020603050405020304" pitchFamily="18" charset="0"/>
                        </a:rPr>
                        <a:t>✗</a:t>
                      </a:r>
                      <a:endParaRPr lang="fr-FR" sz="4800" b="1" dirty="0">
                        <a:solidFill>
                          <a:srgbClr val="FF0000"/>
                        </a:solidFill>
                        <a:effectLst/>
                        <a:latin typeface="+mn-lt"/>
                        <a:ea typeface="Calibri" panose="020F0502020204030204" pitchFamily="34" charset="0"/>
                        <a:cs typeface="Times New Roman" panose="02020603050405020304" pitchFamily="18" charset="0"/>
                      </a:endParaRPr>
                    </a:p>
                  </a:txBody>
                  <a:tcPr marL="36261" marR="36261" marT="0" marB="0" anchor="ctr"/>
                </a:tc>
                <a:extLst>
                  <a:ext uri="{0D108BD9-81ED-4DB2-BD59-A6C34878D82A}">
                    <a16:rowId xmlns:a16="http://schemas.microsoft.com/office/drawing/2014/main" val="389500943"/>
                  </a:ext>
                </a:extLst>
              </a:tr>
            </a:tbl>
          </a:graphicData>
        </a:graphic>
      </p:graphicFrame>
      <p:sp>
        <p:nvSpPr>
          <p:cNvPr id="9" name="Google Shape;146;p8">
            <a:extLst>
              <a:ext uri="{FF2B5EF4-FFF2-40B4-BE49-F238E27FC236}">
                <a16:creationId xmlns:a16="http://schemas.microsoft.com/office/drawing/2014/main" id="{21745E9D-C63F-4431-8F2E-120F31516800}"/>
              </a:ext>
            </a:extLst>
          </p:cNvPr>
          <p:cNvSpPr txBox="1">
            <a:spLocks noGrp="1"/>
          </p:cNvSpPr>
          <p:nvPr>
            <p:ph type="title"/>
          </p:nvPr>
        </p:nvSpPr>
        <p:spPr>
          <a:xfrm>
            <a:off x="824066" y="108943"/>
            <a:ext cx="8115300" cy="817563"/>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III. Résultats</a:t>
            </a:r>
          </a:p>
        </p:txBody>
      </p:sp>
    </p:spTree>
    <p:extLst>
      <p:ext uri="{BB962C8B-B14F-4D97-AF65-F5344CB8AC3E}">
        <p14:creationId xmlns:p14="http://schemas.microsoft.com/office/powerpoint/2010/main" val="4160311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1" y="-1"/>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r>
              <a:rPr lang="fr-FR" sz="6000" dirty="0">
                <a:solidFill>
                  <a:schemeClr val="bg1"/>
                </a:solidFill>
                <a:latin typeface="+mn-lt"/>
              </a:rPr>
              <a:t>A suivre…</a:t>
            </a:r>
          </a:p>
        </p:txBody>
      </p:sp>
      <p:sp>
        <p:nvSpPr>
          <p:cNvPr id="3" name="ZoneTexte 2">
            <a:extLst>
              <a:ext uri="{FF2B5EF4-FFF2-40B4-BE49-F238E27FC236}">
                <a16:creationId xmlns:a16="http://schemas.microsoft.com/office/drawing/2014/main" id="{28440E6C-E5BD-451A-824D-AF3E529D803E}"/>
              </a:ext>
            </a:extLst>
          </p:cNvPr>
          <p:cNvSpPr txBox="1"/>
          <p:nvPr/>
        </p:nvSpPr>
        <p:spPr>
          <a:xfrm>
            <a:off x="348916" y="1410334"/>
            <a:ext cx="17927018" cy="8586966"/>
          </a:xfrm>
          <a:prstGeom prst="rect">
            <a:avLst/>
          </a:prstGeom>
          <a:noFill/>
        </p:spPr>
        <p:txBody>
          <a:bodyPr wrap="square" rtlCol="0">
            <a:spAutoFit/>
          </a:bodyPr>
          <a:lstStyle/>
          <a:p>
            <a:pPr marL="457200" indent="-457200" algn="just">
              <a:buClr>
                <a:schemeClr val="bg2">
                  <a:lumMod val="75000"/>
                </a:schemeClr>
              </a:buClr>
              <a:buFont typeface="Arial" panose="020B0604020202020204" pitchFamily="34" charset="0"/>
              <a:buChar char="•"/>
            </a:pPr>
            <a:r>
              <a:rPr lang="fr-FR" sz="3200" b="1" dirty="0">
                <a:solidFill>
                  <a:schemeClr val="bg2">
                    <a:lumMod val="75000"/>
                  </a:schemeClr>
                </a:solidFill>
              </a:rPr>
              <a:t>Optimisation des méthodes</a:t>
            </a:r>
            <a:r>
              <a:rPr lang="fr-FR" sz="3200" dirty="0">
                <a:solidFill>
                  <a:schemeClr val="bg2">
                    <a:lumMod val="75000"/>
                  </a:schemeClr>
                </a:solidFill>
              </a:rPr>
              <a:t> de calibration et de correction des suivis GGUN</a:t>
            </a: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r>
              <a:rPr lang="fr-FR" sz="3200" dirty="0">
                <a:solidFill>
                  <a:schemeClr val="bg2">
                    <a:lumMod val="75000"/>
                  </a:schemeClr>
                </a:solidFill>
              </a:rPr>
              <a:t>Applications : 2 systèmes karstiques méditerranéens du </a:t>
            </a:r>
            <a:r>
              <a:rPr lang="fr-FR" sz="3200" dirty="0" err="1">
                <a:solidFill>
                  <a:schemeClr val="bg2">
                    <a:lumMod val="75000"/>
                  </a:schemeClr>
                </a:solidFill>
              </a:rPr>
              <a:t>SNOKarst</a:t>
            </a:r>
            <a:endParaRPr lang="fr-FR" sz="3200" dirty="0">
              <a:solidFill>
                <a:schemeClr val="bg2">
                  <a:lumMod val="75000"/>
                </a:schemeClr>
              </a:solidFill>
            </a:endParaRPr>
          </a:p>
          <a:p>
            <a:pPr algn="just"/>
            <a:r>
              <a:rPr lang="fr-FR" sz="3200" dirty="0">
                <a:solidFill>
                  <a:schemeClr val="bg2">
                    <a:lumMod val="75000"/>
                  </a:schemeClr>
                </a:solidFill>
                <a:ea typeface="Lato"/>
                <a:cs typeface="Lato"/>
                <a:sym typeface="Lato"/>
              </a:rPr>
              <a:t>	→ Source du Lez  </a:t>
            </a:r>
            <a:r>
              <a:rPr lang="fr-FR" sz="1600" dirty="0">
                <a:solidFill>
                  <a:schemeClr val="tx1"/>
                </a:solidFill>
                <a:ea typeface="Lato"/>
                <a:cs typeface="Lato"/>
                <a:sym typeface="Lato"/>
              </a:rPr>
              <a:t>(Jourde)</a:t>
            </a:r>
            <a:r>
              <a:rPr lang="fr-FR" sz="3200" dirty="0">
                <a:solidFill>
                  <a:schemeClr val="bg2">
                    <a:lumMod val="75000"/>
                  </a:schemeClr>
                </a:solidFill>
                <a:ea typeface="Lato"/>
                <a:cs typeface="Lato"/>
                <a:sym typeface="Lato"/>
              </a:rPr>
              <a:t>						→ Fontaine de Nîmes </a:t>
            </a:r>
            <a:r>
              <a:rPr lang="fr-FR" sz="1600" dirty="0">
                <a:solidFill>
                  <a:schemeClr val="tx1"/>
                </a:solidFill>
                <a:ea typeface="Lato"/>
                <a:cs typeface="Lato"/>
                <a:sym typeface="Lato"/>
              </a:rPr>
              <a:t>(</a:t>
            </a:r>
            <a:r>
              <a:rPr lang="fr-FR" sz="1600" dirty="0" err="1">
                <a:solidFill>
                  <a:schemeClr val="tx1"/>
                </a:solidFill>
                <a:ea typeface="Lato"/>
                <a:cs typeface="Lato"/>
                <a:sym typeface="Lato"/>
              </a:rPr>
              <a:t>Durepaire</a:t>
            </a:r>
            <a:r>
              <a:rPr lang="fr-FR" sz="1600" dirty="0">
                <a:solidFill>
                  <a:schemeClr val="tx1"/>
                </a:solidFill>
                <a:ea typeface="Lato"/>
                <a:cs typeface="Lato"/>
                <a:sym typeface="Lato"/>
              </a:rPr>
              <a:t>, 2014)</a:t>
            </a:r>
            <a:endParaRPr lang="fr-FR" sz="1600" dirty="0">
              <a:solidFill>
                <a:schemeClr val="tx1"/>
              </a:solidFill>
              <a:ea typeface="Lato"/>
              <a:cs typeface="Lato"/>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L="457200" indent="-457200" algn="just">
              <a:buClr>
                <a:schemeClr val="bg2">
                  <a:lumMod val="75000"/>
                </a:schemeClr>
              </a:buClr>
              <a:buFont typeface="Arial" panose="020B0604020202020204" pitchFamily="34" charset="0"/>
              <a:buChar char="•"/>
            </a:pPr>
            <a:r>
              <a:rPr lang="fr-FR" sz="3200" b="1" dirty="0">
                <a:solidFill>
                  <a:schemeClr val="bg2">
                    <a:lumMod val="75000"/>
                  </a:schemeClr>
                </a:solidFill>
              </a:rPr>
              <a:t>Inter-comparaison</a:t>
            </a:r>
            <a:r>
              <a:rPr lang="fr-FR" sz="3200" dirty="0">
                <a:solidFill>
                  <a:schemeClr val="bg2">
                    <a:lumMod val="75000"/>
                  </a:schemeClr>
                </a:solidFill>
              </a:rPr>
              <a:t> possible des résultats entre divers sites/sources</a:t>
            </a:r>
          </a:p>
          <a:p>
            <a:pPr marL="457200" indent="-457200" algn="just">
              <a:buClr>
                <a:schemeClr val="bg2">
                  <a:lumMod val="75000"/>
                </a:schemeClr>
              </a:buClr>
              <a:buFont typeface="Arial" panose="020B0604020202020204" pitchFamily="34" charset="0"/>
              <a:buChar char="•"/>
            </a:pPr>
            <a:endParaRPr lang="fr-FR" sz="3200" dirty="0">
              <a:solidFill>
                <a:schemeClr val="bg2">
                  <a:lumMod val="75000"/>
                </a:schemeClr>
              </a:solidFill>
            </a:endParaRPr>
          </a:p>
          <a:p>
            <a:pPr marR="5080" lvl="0" algn="ctr">
              <a:buClr>
                <a:srgbClr val="03989D"/>
              </a:buClr>
              <a:buSzPts val="4500"/>
              <a:defRPr/>
            </a:pPr>
            <a:r>
              <a:rPr lang="fr-FR" sz="3600" dirty="0">
                <a:solidFill>
                  <a:srgbClr val="0000FF"/>
                </a:solidFill>
                <a:effectLst>
                  <a:outerShdw blurRad="38100" dist="38100" dir="2700000" algn="tl">
                    <a:srgbClr val="000000">
                      <a:alpha val="43137"/>
                    </a:srgbClr>
                  </a:outerShdw>
                </a:effectLst>
                <a:ea typeface="Lato"/>
                <a:cs typeface="Lato"/>
                <a:sym typeface="Lato"/>
              </a:rPr>
              <a:t>Mieux comprendre les transferts et la dynamique des écoulements  </a:t>
            </a:r>
          </a:p>
          <a:p>
            <a:pPr marR="5080" lvl="0" algn="ctr">
              <a:buClr>
                <a:srgbClr val="03989D"/>
              </a:buClr>
              <a:buSzPts val="4500"/>
              <a:defRPr/>
            </a:pPr>
            <a:r>
              <a:rPr lang="fr-FR" sz="3600" dirty="0">
                <a:solidFill>
                  <a:srgbClr val="0000FF"/>
                </a:solidFill>
                <a:effectLst>
                  <a:outerShdw blurRad="38100" dist="38100" dir="2700000" algn="tl">
                    <a:srgbClr val="000000">
                      <a:alpha val="43137"/>
                    </a:srgbClr>
                  </a:outerShdw>
                </a:effectLst>
                <a:ea typeface="Lato"/>
                <a:cs typeface="Lato"/>
                <a:sym typeface="Lato"/>
              </a:rPr>
              <a:t>Origines de la MO et caractérisation de la qualité de l'eau</a:t>
            </a:r>
            <a:endParaRPr lang="fr-FR" sz="3600" dirty="0">
              <a:solidFill>
                <a:srgbClr val="0000FF"/>
              </a:solidFill>
              <a:effectLst>
                <a:outerShdw blurRad="38100" dist="38100" dir="2700000" algn="tl">
                  <a:srgbClr val="000000">
                    <a:alpha val="43137"/>
                  </a:srgbClr>
                </a:outerShdw>
              </a:effectLst>
              <a:ea typeface="Lato"/>
              <a:cs typeface="Lato"/>
            </a:endParaRPr>
          </a:p>
        </p:txBody>
      </p:sp>
      <p:pic>
        <p:nvPicPr>
          <p:cNvPr id="2" name="Image 1">
            <a:extLst>
              <a:ext uri="{FF2B5EF4-FFF2-40B4-BE49-F238E27FC236}">
                <a16:creationId xmlns:a16="http://schemas.microsoft.com/office/drawing/2014/main" id="{2D0F2A2E-D52D-491F-A1F8-8386CA1B7696}"/>
              </a:ext>
            </a:extLst>
          </p:cNvPr>
          <p:cNvPicPr>
            <a:picLocks noChangeAspect="1"/>
          </p:cNvPicPr>
          <p:nvPr/>
        </p:nvPicPr>
        <p:blipFill>
          <a:blip r:embed="rId3"/>
          <a:stretch>
            <a:fillRect/>
          </a:stretch>
        </p:blipFill>
        <p:spPr>
          <a:xfrm>
            <a:off x="10595299" y="3897567"/>
            <a:ext cx="5744200" cy="3813458"/>
          </a:xfrm>
          <a:prstGeom prst="rect">
            <a:avLst/>
          </a:prstGeom>
        </p:spPr>
      </p:pic>
      <p:pic>
        <p:nvPicPr>
          <p:cNvPr id="8" name="Espace réservé du contenu 5">
            <a:extLst>
              <a:ext uri="{FF2B5EF4-FFF2-40B4-BE49-F238E27FC236}">
                <a16:creationId xmlns:a16="http://schemas.microsoft.com/office/drawing/2014/main" id="{1A66D28C-5566-406C-83D6-A8B8DA3408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494" y="3897567"/>
            <a:ext cx="5826430" cy="3748619"/>
          </a:xfrm>
          <a:prstGeom prst="rect">
            <a:avLst/>
          </a:prstGeom>
          <a:noFill/>
          <a:ln>
            <a:noFill/>
          </a:ln>
        </p:spPr>
      </p:pic>
      <p:sp>
        <p:nvSpPr>
          <p:cNvPr id="10" name="Flèche : droite 9">
            <a:extLst>
              <a:ext uri="{FF2B5EF4-FFF2-40B4-BE49-F238E27FC236}">
                <a16:creationId xmlns:a16="http://schemas.microsoft.com/office/drawing/2014/main" id="{3B80358F-07F0-4B13-A8DC-CF3DF6971F53}"/>
              </a:ext>
            </a:extLst>
          </p:cNvPr>
          <p:cNvSpPr/>
          <p:nvPr/>
        </p:nvSpPr>
        <p:spPr>
          <a:xfrm>
            <a:off x="864194" y="8866764"/>
            <a:ext cx="1264920" cy="700146"/>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42983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64" name="Google Shape;64;p1"/>
          <p:cNvSpPr txBox="1">
            <a:spLocks noGrp="1"/>
          </p:cNvSpPr>
          <p:nvPr>
            <p:ph type="body" idx="1"/>
          </p:nvPr>
        </p:nvSpPr>
        <p:spPr>
          <a:xfrm>
            <a:off x="1567200" y="4512629"/>
            <a:ext cx="15153600" cy="1261741"/>
          </a:xfrm>
          <a:prstGeom prst="rect">
            <a:avLst/>
          </a:prstGeom>
          <a:noFill/>
          <a:ln>
            <a:noFill/>
          </a:ln>
        </p:spPr>
        <p:txBody>
          <a:bodyPr spcFirstLastPara="1" wrap="square" lIns="0" tIns="12050" rIns="0" bIns="0" anchor="t" anchorCtr="0">
            <a:spAutoFit/>
          </a:bodyPr>
          <a:lstStyle/>
          <a:p>
            <a:pPr marL="12700" marR="5080" lvl="0" indent="-635" algn="ctr" rtl="0">
              <a:lnSpc>
                <a:spcPct val="116100"/>
              </a:lnSpc>
              <a:spcBef>
                <a:spcPts val="0"/>
              </a:spcBef>
              <a:spcAft>
                <a:spcPts val="0"/>
              </a:spcAft>
              <a:buNone/>
            </a:pPr>
            <a:r>
              <a:rPr lang="fr-FR" spc="-150" dirty="0">
                <a:latin typeface="+mn-lt"/>
                <a:ea typeface="Oswald"/>
                <a:cs typeface="Oswald"/>
                <a:sym typeface="Oswald"/>
              </a:rPr>
              <a:t>Merci pour votre attention !</a:t>
            </a:r>
          </a:p>
        </p:txBody>
      </p:sp>
      <p:sp>
        <p:nvSpPr>
          <p:cNvPr id="65" name="Google Shape;65;p1"/>
          <p:cNvSpPr txBox="1"/>
          <p:nvPr/>
        </p:nvSpPr>
        <p:spPr>
          <a:xfrm>
            <a:off x="2042193" y="216651"/>
            <a:ext cx="14290018" cy="636954"/>
          </a:xfrm>
          <a:prstGeom prst="rect">
            <a:avLst/>
          </a:prstGeom>
          <a:noFill/>
          <a:ln>
            <a:noFill/>
          </a:ln>
        </p:spPr>
        <p:txBody>
          <a:bodyPr spcFirstLastPara="1" wrap="square" lIns="0" tIns="12050" rIns="0" bIns="0" anchor="t" anchorCtr="0">
            <a:spAutoFit/>
          </a:bodyPr>
          <a:lstStyle/>
          <a:p>
            <a:pPr marL="2667635" marR="5080" lvl="0" indent="-2655570" algn="l" rtl="0">
              <a:lnSpc>
                <a:spcPct val="116100"/>
              </a:lnSpc>
              <a:spcBef>
                <a:spcPts val="0"/>
              </a:spcBef>
              <a:spcAft>
                <a:spcPts val="0"/>
              </a:spcAft>
              <a:buNone/>
            </a:pPr>
            <a:r>
              <a:rPr lang="fr-FR" sz="3500" dirty="0">
                <a:solidFill>
                  <a:srgbClr val="FFFFFF"/>
                </a:solidFill>
                <a:latin typeface="+mn-lt"/>
                <a:ea typeface="Oswald"/>
                <a:cs typeface="Oswald"/>
                <a:sym typeface="Oswald"/>
              </a:rPr>
              <a:t>M2 Sciences de l'eau - ER hydrogéologie option Recherche</a:t>
            </a:r>
            <a:r>
              <a:rPr lang="fr-FR" sz="3500" dirty="0">
                <a:solidFill>
                  <a:schemeClr val="bg1"/>
                </a:solidFill>
                <a:latin typeface="+mn-lt"/>
                <a:ea typeface="Oswald"/>
                <a:cs typeface="Oswald"/>
                <a:sym typeface="Oswald"/>
              </a:rPr>
              <a:t> 2022-2023 </a:t>
            </a:r>
          </a:p>
        </p:txBody>
      </p:sp>
      <p:pic>
        <p:nvPicPr>
          <p:cNvPr id="3" name="Image 2">
            <a:extLst>
              <a:ext uri="{FF2B5EF4-FFF2-40B4-BE49-F238E27FC236}">
                <a16:creationId xmlns:a16="http://schemas.microsoft.com/office/drawing/2014/main" id="{8C9C17C0-0142-4072-A1D9-7F54F9E57CC8}"/>
              </a:ext>
            </a:extLst>
          </p:cNvPr>
          <p:cNvPicPr>
            <a:picLocks noChangeAspect="1"/>
          </p:cNvPicPr>
          <p:nvPr/>
        </p:nvPicPr>
        <p:blipFill rotWithShape="1">
          <a:blip r:embed="rId3"/>
          <a:srcRect t="36400" b="33195"/>
          <a:stretch/>
        </p:blipFill>
        <p:spPr>
          <a:xfrm>
            <a:off x="0" y="71411"/>
            <a:ext cx="6351330" cy="4294276"/>
          </a:xfrm>
          <a:prstGeom prst="rect">
            <a:avLst/>
          </a:prstGeom>
          <a:ln>
            <a:noFill/>
          </a:ln>
          <a:effectLst>
            <a:softEdge rad="112500"/>
          </a:effectLst>
        </p:spPr>
      </p:pic>
      <p:pic>
        <p:nvPicPr>
          <p:cNvPr id="5" name="Image 4">
            <a:extLst>
              <a:ext uri="{FF2B5EF4-FFF2-40B4-BE49-F238E27FC236}">
                <a16:creationId xmlns:a16="http://schemas.microsoft.com/office/drawing/2014/main" id="{67A5E661-3501-4C33-9BD0-E7FE516900DA}"/>
              </a:ext>
            </a:extLst>
          </p:cNvPr>
          <p:cNvPicPr>
            <a:picLocks noChangeAspect="1"/>
          </p:cNvPicPr>
          <p:nvPr/>
        </p:nvPicPr>
        <p:blipFill rotWithShape="1">
          <a:blip r:embed="rId4"/>
          <a:srcRect t="24912" b="35526"/>
          <a:stretch/>
        </p:blipFill>
        <p:spPr>
          <a:xfrm>
            <a:off x="13175262" y="58277"/>
            <a:ext cx="5071226" cy="4461298"/>
          </a:xfrm>
          <a:prstGeom prst="rect">
            <a:avLst/>
          </a:prstGeom>
          <a:ln>
            <a:noFill/>
          </a:ln>
          <a:effectLst>
            <a:softEdge rad="112500"/>
          </a:effectLst>
        </p:spPr>
      </p:pic>
      <p:pic>
        <p:nvPicPr>
          <p:cNvPr id="7" name="Image 6">
            <a:extLst>
              <a:ext uri="{FF2B5EF4-FFF2-40B4-BE49-F238E27FC236}">
                <a16:creationId xmlns:a16="http://schemas.microsoft.com/office/drawing/2014/main" id="{AB6659F9-C694-4021-9CEA-784EF5C1E315}"/>
              </a:ext>
            </a:extLst>
          </p:cNvPr>
          <p:cNvPicPr>
            <a:picLocks noChangeAspect="1"/>
          </p:cNvPicPr>
          <p:nvPr/>
        </p:nvPicPr>
        <p:blipFill rotWithShape="1">
          <a:blip r:embed="rId5"/>
          <a:srcRect t="33333" b="33611"/>
          <a:stretch/>
        </p:blipFill>
        <p:spPr>
          <a:xfrm>
            <a:off x="5975433" y="5700197"/>
            <a:ext cx="6143001" cy="4515391"/>
          </a:xfrm>
          <a:prstGeom prst="rect">
            <a:avLst/>
          </a:prstGeom>
          <a:ln>
            <a:noFill/>
          </a:ln>
          <a:effectLst>
            <a:softEdge rad="112500"/>
          </a:effectLst>
        </p:spPr>
      </p:pic>
      <p:sp>
        <p:nvSpPr>
          <p:cNvPr id="8" name="ZoneTexte 7">
            <a:extLst>
              <a:ext uri="{FF2B5EF4-FFF2-40B4-BE49-F238E27FC236}">
                <a16:creationId xmlns:a16="http://schemas.microsoft.com/office/drawing/2014/main" id="{73A8F433-19B7-4D1F-9A56-9AF9F22C31D1}"/>
              </a:ext>
            </a:extLst>
          </p:cNvPr>
          <p:cNvSpPr txBox="1"/>
          <p:nvPr/>
        </p:nvSpPr>
        <p:spPr>
          <a:xfrm>
            <a:off x="359751" y="4519575"/>
            <a:ext cx="3544560" cy="369332"/>
          </a:xfrm>
          <a:prstGeom prst="rect">
            <a:avLst/>
          </a:prstGeom>
          <a:noFill/>
        </p:spPr>
        <p:txBody>
          <a:bodyPr wrap="none" rtlCol="0">
            <a:spAutoFit/>
          </a:bodyPr>
          <a:lstStyle/>
          <a:p>
            <a:r>
              <a:rPr lang="fr-FR" sz="1800" dirty="0"/>
              <a:t>Spectrofluorimètre de laboratoire</a:t>
            </a:r>
          </a:p>
        </p:txBody>
      </p:sp>
      <p:sp>
        <p:nvSpPr>
          <p:cNvPr id="12" name="ZoneTexte 11">
            <a:extLst>
              <a:ext uri="{FF2B5EF4-FFF2-40B4-BE49-F238E27FC236}">
                <a16:creationId xmlns:a16="http://schemas.microsoft.com/office/drawing/2014/main" id="{3F8A5E68-17B0-4063-92DB-C6E5B590110C}"/>
              </a:ext>
            </a:extLst>
          </p:cNvPr>
          <p:cNvSpPr txBox="1"/>
          <p:nvPr/>
        </p:nvSpPr>
        <p:spPr>
          <a:xfrm>
            <a:off x="14515875" y="4623145"/>
            <a:ext cx="3894015" cy="338554"/>
          </a:xfrm>
          <a:prstGeom prst="rect">
            <a:avLst/>
          </a:prstGeom>
          <a:noFill/>
        </p:spPr>
        <p:txBody>
          <a:bodyPr wrap="none" rtlCol="0">
            <a:spAutoFit/>
          </a:bodyPr>
          <a:lstStyle/>
          <a:p>
            <a:r>
              <a:rPr lang="fr-FR" sz="1600" dirty="0"/>
              <a:t>Solution d’Uranine diluée avec de l’Evian</a:t>
            </a:r>
          </a:p>
        </p:txBody>
      </p:sp>
      <p:sp>
        <p:nvSpPr>
          <p:cNvPr id="13" name="ZoneTexte 12">
            <a:extLst>
              <a:ext uri="{FF2B5EF4-FFF2-40B4-BE49-F238E27FC236}">
                <a16:creationId xmlns:a16="http://schemas.microsoft.com/office/drawing/2014/main" id="{0FA247AC-3FC0-4D65-BFAD-C921D2B410BD}"/>
              </a:ext>
            </a:extLst>
          </p:cNvPr>
          <p:cNvSpPr txBox="1"/>
          <p:nvPr/>
        </p:nvSpPr>
        <p:spPr>
          <a:xfrm>
            <a:off x="12312568" y="9731657"/>
            <a:ext cx="5211683" cy="369332"/>
          </a:xfrm>
          <a:prstGeom prst="rect">
            <a:avLst/>
          </a:prstGeom>
          <a:noFill/>
        </p:spPr>
        <p:txBody>
          <a:bodyPr wrap="none" rtlCol="0">
            <a:spAutoFit/>
          </a:bodyPr>
          <a:lstStyle/>
          <a:p>
            <a:r>
              <a:rPr lang="fr-FR" sz="1800" dirty="0"/>
              <a:t>Echantillonnage ponctuel à la Fontaine de Nîmes</a:t>
            </a:r>
          </a:p>
        </p:txBody>
      </p:sp>
    </p:spTree>
    <p:extLst>
      <p:ext uri="{BB962C8B-B14F-4D97-AF65-F5344CB8AC3E}">
        <p14:creationId xmlns:p14="http://schemas.microsoft.com/office/powerpoint/2010/main" val="493079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Bibliographie</a:t>
            </a:r>
          </a:p>
        </p:txBody>
      </p:sp>
      <p:sp>
        <p:nvSpPr>
          <p:cNvPr id="6" name="Google Shape;179;p11">
            <a:extLst>
              <a:ext uri="{FF2B5EF4-FFF2-40B4-BE49-F238E27FC236}">
                <a16:creationId xmlns:a16="http://schemas.microsoft.com/office/drawing/2014/main" id="{F3FFF3B1-61A4-481B-9401-1B98E42ED6D6}"/>
              </a:ext>
            </a:extLst>
          </p:cNvPr>
          <p:cNvSpPr txBox="1"/>
          <p:nvPr/>
        </p:nvSpPr>
        <p:spPr>
          <a:xfrm>
            <a:off x="146367" y="1624565"/>
            <a:ext cx="17983200" cy="8295091"/>
          </a:xfrm>
          <a:prstGeom prst="rect">
            <a:avLst/>
          </a:prstGeom>
          <a:noFill/>
          <a:ln>
            <a:noFill/>
          </a:ln>
        </p:spPr>
        <p:txBody>
          <a:bodyPr spcFirstLastPara="1" wrap="square" lIns="0" tIns="12700" rIns="0" bIns="0" anchor="t" anchorCtr="0">
            <a:spAutoFit/>
          </a:bodyPr>
          <a:lstStyle/>
          <a:p>
            <a:pPr marL="12700" marR="5080" indent="444500">
              <a:lnSpc>
                <a:spcPct val="114999"/>
              </a:lnSpc>
            </a:pPr>
            <a:r>
              <a:rPr lang="fr-FR" sz="2400" dirty="0">
                <a:solidFill>
                  <a:srgbClr val="00B050"/>
                </a:solidFill>
                <a:latin typeface="+mn-lt"/>
              </a:rPr>
              <a:t>Hydrochimie : </a:t>
            </a:r>
          </a:p>
          <a:p>
            <a:pPr marL="12700" marR="5080" indent="444500">
              <a:lnSpc>
                <a:spcPct val="114999"/>
              </a:lnSpc>
            </a:pPr>
            <a:endParaRPr lang="fr-FR" sz="2000" dirty="0">
              <a:solidFill>
                <a:srgbClr val="00B050"/>
              </a:solidFill>
              <a:latin typeface="+mn-lt"/>
            </a:endParaRPr>
          </a:p>
          <a:p>
            <a:pPr marL="12700" marR="5080" indent="444500">
              <a:lnSpc>
                <a:spcPct val="114999"/>
              </a:lnSpc>
            </a:pPr>
            <a:r>
              <a:rPr lang="fr-FR" sz="2000" dirty="0">
                <a:solidFill>
                  <a:srgbClr val="00B050"/>
                </a:solidFill>
                <a:latin typeface="+mn-lt"/>
              </a:rPr>
              <a:t>Albéric P. et </a:t>
            </a:r>
            <a:r>
              <a:rPr lang="fr-FR" sz="2000" dirty="0" err="1">
                <a:solidFill>
                  <a:srgbClr val="00B050"/>
                </a:solidFill>
                <a:latin typeface="+mn-lt"/>
              </a:rPr>
              <a:t>Lepiller</a:t>
            </a:r>
            <a:r>
              <a:rPr lang="fr-FR" sz="2000" dirty="0">
                <a:solidFill>
                  <a:srgbClr val="00B050"/>
                </a:solidFill>
                <a:latin typeface="+mn-lt"/>
              </a:rPr>
              <a:t> M. 1998. Oxydation de la matière organique dans un système hydrologique karstique alimenté par des pertes fluviales (Loiret, France)</a:t>
            </a:r>
            <a:r>
              <a:rPr lang="fr-FR" sz="2000" dirty="0" err="1">
                <a:solidFill>
                  <a:srgbClr val="00B050"/>
                </a:solidFill>
                <a:latin typeface="+mn-lt"/>
              </a:rPr>
              <a:t>oxidation</a:t>
            </a:r>
            <a:r>
              <a:rPr lang="fr-FR" sz="2000" dirty="0">
                <a:solidFill>
                  <a:srgbClr val="00B050"/>
                </a:solidFill>
                <a:latin typeface="+mn-lt"/>
              </a:rPr>
              <a:t> of </a:t>
            </a:r>
            <a:r>
              <a:rPr lang="fr-FR" sz="2000" dirty="0" err="1">
                <a:solidFill>
                  <a:srgbClr val="00B050"/>
                </a:solidFill>
                <a:latin typeface="+mn-lt"/>
              </a:rPr>
              <a:t>organic</a:t>
            </a:r>
            <a:r>
              <a:rPr lang="fr-FR" sz="2000" dirty="0">
                <a:solidFill>
                  <a:srgbClr val="00B050"/>
                </a:solidFill>
                <a:latin typeface="+mn-lt"/>
              </a:rPr>
              <a:t> </a:t>
            </a:r>
            <a:r>
              <a:rPr lang="fr-FR" sz="2000" dirty="0" err="1">
                <a:solidFill>
                  <a:srgbClr val="00B050"/>
                </a:solidFill>
                <a:latin typeface="+mn-lt"/>
              </a:rPr>
              <a:t>matter</a:t>
            </a:r>
            <a:r>
              <a:rPr lang="fr-FR" sz="2000" dirty="0">
                <a:solidFill>
                  <a:srgbClr val="00B050"/>
                </a:solidFill>
                <a:latin typeface="+mn-lt"/>
              </a:rPr>
              <a:t> in a </a:t>
            </a:r>
            <a:r>
              <a:rPr lang="fr-FR" sz="2000" dirty="0" err="1">
                <a:solidFill>
                  <a:srgbClr val="00B050"/>
                </a:solidFill>
                <a:latin typeface="+mn-lt"/>
              </a:rPr>
              <a:t>karstic</a:t>
            </a:r>
            <a:r>
              <a:rPr lang="fr-FR" sz="2000" dirty="0">
                <a:solidFill>
                  <a:srgbClr val="00B050"/>
                </a:solidFill>
                <a:latin typeface="+mn-lt"/>
              </a:rPr>
              <a:t> </a:t>
            </a:r>
            <a:r>
              <a:rPr lang="fr-FR" sz="2000" dirty="0" err="1">
                <a:solidFill>
                  <a:srgbClr val="00B050"/>
                </a:solidFill>
                <a:latin typeface="+mn-lt"/>
              </a:rPr>
              <a:t>hydrologic</a:t>
            </a:r>
            <a:r>
              <a:rPr lang="fr-FR" sz="2000" dirty="0">
                <a:solidFill>
                  <a:srgbClr val="00B050"/>
                </a:solidFill>
                <a:latin typeface="+mn-lt"/>
              </a:rPr>
              <a:t> unit </a:t>
            </a:r>
            <a:r>
              <a:rPr lang="fr-FR" sz="2000" dirty="0" err="1">
                <a:solidFill>
                  <a:srgbClr val="00B050"/>
                </a:solidFill>
                <a:latin typeface="+mn-lt"/>
              </a:rPr>
              <a:t>supplied</a:t>
            </a:r>
            <a:r>
              <a:rPr lang="fr-FR" sz="2000" dirty="0">
                <a:solidFill>
                  <a:srgbClr val="00B050"/>
                </a:solidFill>
                <a:latin typeface="+mn-lt"/>
              </a:rPr>
              <a:t> </a:t>
            </a:r>
            <a:r>
              <a:rPr lang="fr-FR" sz="2000" dirty="0" err="1">
                <a:solidFill>
                  <a:srgbClr val="00B050"/>
                </a:solidFill>
                <a:latin typeface="+mn-lt"/>
              </a:rPr>
              <a:t>through</a:t>
            </a:r>
            <a:r>
              <a:rPr lang="fr-FR" sz="2000" dirty="0">
                <a:solidFill>
                  <a:srgbClr val="00B050"/>
                </a:solidFill>
                <a:latin typeface="+mn-lt"/>
              </a:rPr>
              <a:t> </a:t>
            </a:r>
            <a:r>
              <a:rPr lang="fr-FR" sz="2000" dirty="0" err="1">
                <a:solidFill>
                  <a:srgbClr val="00B050"/>
                </a:solidFill>
                <a:latin typeface="+mn-lt"/>
              </a:rPr>
              <a:t>stream</a:t>
            </a:r>
            <a:r>
              <a:rPr lang="fr-FR" sz="2000" dirty="0">
                <a:solidFill>
                  <a:srgbClr val="00B050"/>
                </a:solidFill>
                <a:latin typeface="+mn-lt"/>
              </a:rPr>
              <a:t> </a:t>
            </a:r>
            <a:r>
              <a:rPr lang="fr-FR" sz="2000" dirty="0" err="1">
                <a:solidFill>
                  <a:srgbClr val="00B050"/>
                </a:solidFill>
                <a:latin typeface="+mn-lt"/>
              </a:rPr>
              <a:t>sinks</a:t>
            </a:r>
            <a:r>
              <a:rPr lang="fr-FR" sz="2000" dirty="0">
                <a:solidFill>
                  <a:srgbClr val="00B050"/>
                </a:solidFill>
                <a:latin typeface="+mn-lt"/>
              </a:rPr>
              <a:t> (Loiret, </a:t>
            </a:r>
            <a:r>
              <a:rPr lang="fr-FR" sz="2000" dirty="0" err="1">
                <a:solidFill>
                  <a:srgbClr val="00B050"/>
                </a:solidFill>
                <a:latin typeface="+mn-lt"/>
              </a:rPr>
              <a:t>france</a:t>
            </a:r>
            <a:r>
              <a:rPr lang="fr-FR" sz="2000" dirty="0">
                <a:solidFill>
                  <a:srgbClr val="00B050"/>
                </a:solidFill>
                <a:latin typeface="+mn-lt"/>
              </a:rPr>
              <a:t>). Water </a:t>
            </a:r>
            <a:r>
              <a:rPr lang="fr-FR" sz="2000" dirty="0" err="1">
                <a:solidFill>
                  <a:srgbClr val="00B050"/>
                </a:solidFill>
                <a:latin typeface="+mn-lt"/>
              </a:rPr>
              <a:t>Research</a:t>
            </a:r>
            <a:r>
              <a:rPr lang="fr-FR" sz="2000" dirty="0">
                <a:solidFill>
                  <a:srgbClr val="00B050"/>
                </a:solidFill>
                <a:latin typeface="+mn-lt"/>
              </a:rPr>
              <a:t>, 32(7), p. 2051-2064. DOI : 10.1016/S0043-1354(97)00439-9 </a:t>
            </a:r>
          </a:p>
          <a:p>
            <a:pPr marL="12700" marR="5080" lvl="0" indent="444500" algn="l" rtl="0">
              <a:lnSpc>
                <a:spcPct val="114999"/>
              </a:lnSpc>
              <a:spcBef>
                <a:spcPts val="0"/>
              </a:spcBef>
              <a:spcAft>
                <a:spcPts val="0"/>
              </a:spcAft>
              <a:buNone/>
            </a:pPr>
            <a:r>
              <a:rPr lang="en-US" sz="2000" dirty="0" err="1">
                <a:solidFill>
                  <a:srgbClr val="00B050"/>
                </a:solidFill>
                <a:latin typeface="+mn-lt"/>
                <a:ea typeface="Helvetica Neue"/>
                <a:cs typeface="Helvetica Neue"/>
                <a:sym typeface="Helvetica Neue"/>
              </a:rPr>
              <a:t>Barbel-Perineau</a:t>
            </a:r>
            <a:r>
              <a:rPr lang="en-US" sz="2000" dirty="0">
                <a:solidFill>
                  <a:srgbClr val="00B050"/>
                </a:solidFill>
                <a:latin typeface="+mn-lt"/>
                <a:ea typeface="Helvetica Neue"/>
                <a:cs typeface="Helvetica Neue"/>
                <a:sym typeface="Helvetica Neue"/>
              </a:rPr>
              <a:t>, A., 2013. </a:t>
            </a:r>
            <a:r>
              <a:rPr lang="en-US" sz="2000" dirty="0" err="1">
                <a:solidFill>
                  <a:srgbClr val="00B050"/>
                </a:solidFill>
                <a:latin typeface="+mn-lt"/>
                <a:ea typeface="Helvetica Neue"/>
                <a:cs typeface="Helvetica Neue"/>
                <a:sym typeface="Helvetica Neue"/>
              </a:rPr>
              <a:t>Caractérisation</a:t>
            </a:r>
            <a:r>
              <a:rPr lang="en-US" sz="2000" dirty="0">
                <a:solidFill>
                  <a:srgbClr val="00B050"/>
                </a:solidFill>
                <a:latin typeface="+mn-lt"/>
                <a:ea typeface="Helvetica Neue"/>
                <a:cs typeface="Helvetica Neue"/>
                <a:sym typeface="Helvetica Neue"/>
              </a:rPr>
              <a:t> du </a:t>
            </a:r>
            <a:r>
              <a:rPr lang="en-US" sz="2000" dirty="0" err="1">
                <a:solidFill>
                  <a:srgbClr val="00B050"/>
                </a:solidFill>
                <a:latin typeface="+mn-lt"/>
                <a:ea typeface="Helvetica Neue"/>
                <a:cs typeface="Helvetica Neue"/>
                <a:sym typeface="Helvetica Neue"/>
              </a:rPr>
              <a:t>fonctionnement</a:t>
            </a:r>
            <a:r>
              <a:rPr lang="en-US" sz="2000" dirty="0">
                <a:solidFill>
                  <a:srgbClr val="00B050"/>
                </a:solidFill>
                <a:latin typeface="+mn-lt"/>
                <a:ea typeface="Helvetica Neue"/>
                <a:cs typeface="Helvetica Neue"/>
                <a:sym typeface="Helvetica Neue"/>
              </a:rPr>
              <a:t> de la zone non </a:t>
            </a:r>
            <a:r>
              <a:rPr lang="en-US" sz="2000" dirty="0" err="1">
                <a:solidFill>
                  <a:srgbClr val="00B050"/>
                </a:solidFill>
                <a:latin typeface="+mn-lt"/>
                <a:ea typeface="Helvetica Neue"/>
                <a:cs typeface="Helvetica Neue"/>
                <a:sym typeface="Helvetica Neue"/>
              </a:rPr>
              <a:t>saturée</a:t>
            </a:r>
            <a:r>
              <a:rPr lang="en-US" sz="2000" dirty="0">
                <a:solidFill>
                  <a:srgbClr val="00B050"/>
                </a:solidFill>
                <a:latin typeface="+mn-lt"/>
                <a:ea typeface="Helvetica Neue"/>
                <a:cs typeface="Helvetica Neue"/>
                <a:sym typeface="Helvetica Neue"/>
              </a:rPr>
              <a:t> des </a:t>
            </a:r>
            <a:r>
              <a:rPr lang="en-US" sz="2000" dirty="0" err="1">
                <a:solidFill>
                  <a:srgbClr val="00B050"/>
                </a:solidFill>
                <a:latin typeface="+mn-lt"/>
                <a:ea typeface="Helvetica Neue"/>
                <a:cs typeface="Helvetica Neue"/>
                <a:sym typeface="Helvetica Neue"/>
              </a:rPr>
              <a:t>aquifères</a:t>
            </a:r>
            <a:r>
              <a:rPr lang="en-US" sz="2000" dirty="0">
                <a:solidFill>
                  <a:srgbClr val="00B050"/>
                </a:solidFill>
                <a:latin typeface="+mn-lt"/>
                <a:ea typeface="Helvetica Neue"/>
                <a:cs typeface="Helvetica Neue"/>
                <a:sym typeface="Helvetica Neue"/>
              </a:rPr>
              <a:t> </a:t>
            </a:r>
            <a:r>
              <a:rPr lang="en-US" sz="2000" dirty="0" err="1">
                <a:solidFill>
                  <a:srgbClr val="00B050"/>
                </a:solidFill>
                <a:latin typeface="+mn-lt"/>
                <a:ea typeface="Helvetica Neue"/>
                <a:cs typeface="Helvetica Neue"/>
                <a:sym typeface="Helvetica Neue"/>
              </a:rPr>
              <a:t>karstiques</a:t>
            </a:r>
            <a:r>
              <a:rPr lang="en-US" sz="2000" dirty="0">
                <a:solidFill>
                  <a:srgbClr val="00B050"/>
                </a:solidFill>
                <a:latin typeface="+mn-lt"/>
                <a:ea typeface="Helvetica Neue"/>
                <a:cs typeface="Helvetica Neue"/>
                <a:sym typeface="Helvetica Neue"/>
              </a:rPr>
              <a:t>.  </a:t>
            </a:r>
            <a:r>
              <a:rPr lang="en-US" sz="2000" dirty="0" err="1">
                <a:solidFill>
                  <a:srgbClr val="00B050"/>
                </a:solidFill>
                <a:latin typeface="+mn-lt"/>
                <a:ea typeface="Helvetica Neue"/>
                <a:cs typeface="Helvetica Neue"/>
                <a:sym typeface="Helvetica Neue"/>
              </a:rPr>
              <a:t>Approche</a:t>
            </a:r>
            <a:r>
              <a:rPr lang="en-US" sz="2000" dirty="0">
                <a:solidFill>
                  <a:srgbClr val="00B050"/>
                </a:solidFill>
                <a:latin typeface="+mn-lt"/>
                <a:ea typeface="Helvetica Neue"/>
                <a:cs typeface="Helvetica Neue"/>
                <a:sym typeface="Helvetica Neue"/>
              </a:rPr>
              <a:t> </a:t>
            </a:r>
            <a:r>
              <a:rPr lang="en-US" sz="2000" dirty="0" err="1">
                <a:solidFill>
                  <a:srgbClr val="00B050"/>
                </a:solidFill>
                <a:latin typeface="+mn-lt"/>
                <a:ea typeface="Helvetica Neue"/>
                <a:cs typeface="Helvetica Neue"/>
                <a:sym typeface="Helvetica Neue"/>
              </a:rPr>
              <a:t>directe</a:t>
            </a:r>
            <a:r>
              <a:rPr lang="en-US" sz="2000" dirty="0">
                <a:solidFill>
                  <a:srgbClr val="00B050"/>
                </a:solidFill>
                <a:latin typeface="+mn-lt"/>
                <a:ea typeface="Helvetica Neue"/>
                <a:cs typeface="Helvetica Neue"/>
                <a:sym typeface="Helvetica Neue"/>
              </a:rPr>
              <a:t> par études </a:t>
            </a:r>
            <a:r>
              <a:rPr lang="en-US" sz="2000" dirty="0" err="1">
                <a:solidFill>
                  <a:srgbClr val="00B050"/>
                </a:solidFill>
                <a:latin typeface="+mn-lt"/>
                <a:ea typeface="Helvetica Neue"/>
                <a:cs typeface="Helvetica Neue"/>
                <a:sym typeface="Helvetica Neue"/>
              </a:rPr>
              <a:t>hydrodynamique</a:t>
            </a:r>
            <a:r>
              <a:rPr lang="en-US" sz="2000" dirty="0">
                <a:solidFill>
                  <a:srgbClr val="00B050"/>
                </a:solidFill>
                <a:latin typeface="+mn-lt"/>
                <a:ea typeface="Helvetica Neue"/>
                <a:cs typeface="Helvetica Neue"/>
                <a:sym typeface="Helvetica Neue"/>
              </a:rPr>
              <a:t> et </a:t>
            </a:r>
            <a:r>
              <a:rPr lang="en-US" sz="2000" dirty="0" err="1">
                <a:solidFill>
                  <a:srgbClr val="00B050"/>
                </a:solidFill>
                <a:latin typeface="+mn-lt"/>
                <a:ea typeface="Helvetica Neue"/>
                <a:cs typeface="Helvetica Neue"/>
                <a:sym typeface="Helvetica Neue"/>
              </a:rPr>
              <a:t>hydrochimiques</a:t>
            </a:r>
            <a:r>
              <a:rPr lang="en-US" sz="2000" dirty="0">
                <a:solidFill>
                  <a:srgbClr val="00B050"/>
                </a:solidFill>
                <a:latin typeface="+mn-lt"/>
                <a:ea typeface="Helvetica Neue"/>
                <a:cs typeface="Helvetica Neue"/>
                <a:sym typeface="Helvetica Neue"/>
              </a:rPr>
              <a:t> sur le </a:t>
            </a:r>
            <a:r>
              <a:rPr lang="en-US" sz="2000" dirty="0" err="1">
                <a:solidFill>
                  <a:srgbClr val="00B050"/>
                </a:solidFill>
                <a:latin typeface="+mn-lt"/>
                <a:ea typeface="Helvetica Neue"/>
                <a:cs typeface="Helvetica Neue"/>
                <a:sym typeface="Helvetica Neue"/>
              </a:rPr>
              <a:t>Bassin</a:t>
            </a:r>
            <a:r>
              <a:rPr lang="en-US" sz="2000" dirty="0">
                <a:solidFill>
                  <a:srgbClr val="00B050"/>
                </a:solidFill>
                <a:latin typeface="+mn-lt"/>
                <a:ea typeface="Helvetica Neue"/>
                <a:cs typeface="Helvetica Neue"/>
                <a:sym typeface="Helvetica Neue"/>
              </a:rPr>
              <a:t> de Recherche, </a:t>
            </a:r>
            <a:r>
              <a:rPr lang="en-US" sz="2000" dirty="0" err="1">
                <a:solidFill>
                  <a:srgbClr val="00B050"/>
                </a:solidFill>
                <a:latin typeface="+mn-lt"/>
                <a:ea typeface="Helvetica Neue"/>
                <a:cs typeface="Helvetica Neue"/>
                <a:sym typeface="Helvetica Neue"/>
              </a:rPr>
              <a:t>d’Expérimentation</a:t>
            </a:r>
            <a:r>
              <a:rPr lang="en-US" sz="2000" dirty="0">
                <a:solidFill>
                  <a:srgbClr val="00B050"/>
                </a:solidFill>
                <a:latin typeface="+mn-lt"/>
                <a:ea typeface="Helvetica Neue"/>
                <a:cs typeface="Helvetica Neue"/>
                <a:sym typeface="Helvetica Neue"/>
              </a:rPr>
              <a:t>  et </a:t>
            </a:r>
            <a:r>
              <a:rPr lang="en-US" sz="2000" dirty="0" err="1">
                <a:solidFill>
                  <a:srgbClr val="00B050"/>
                </a:solidFill>
                <a:latin typeface="+mn-lt"/>
                <a:ea typeface="Helvetica Neue"/>
                <a:cs typeface="Helvetica Neue"/>
                <a:sym typeface="Helvetica Neue"/>
              </a:rPr>
              <a:t>d’Observation</a:t>
            </a:r>
            <a:r>
              <a:rPr lang="en-US" sz="2000" dirty="0">
                <a:solidFill>
                  <a:srgbClr val="00B050"/>
                </a:solidFill>
                <a:latin typeface="+mn-lt"/>
                <a:ea typeface="Helvetica Neue"/>
                <a:cs typeface="Helvetica Neue"/>
                <a:sym typeface="Helvetica Neue"/>
              </a:rPr>
              <a:t> de Fontaine de Vaucluse – </a:t>
            </a:r>
            <a:r>
              <a:rPr lang="en-US" sz="2000" dirty="0" err="1">
                <a:solidFill>
                  <a:srgbClr val="00B050"/>
                </a:solidFill>
                <a:latin typeface="+mn-lt"/>
                <a:ea typeface="Helvetica Neue"/>
                <a:cs typeface="Helvetica Neue"/>
                <a:sym typeface="Helvetica Neue"/>
              </a:rPr>
              <a:t>Laboratoire</a:t>
            </a:r>
            <a:r>
              <a:rPr lang="en-US" sz="2000" dirty="0">
                <a:solidFill>
                  <a:srgbClr val="00B050"/>
                </a:solidFill>
                <a:latin typeface="+mn-lt"/>
                <a:ea typeface="Helvetica Neue"/>
                <a:cs typeface="Helvetica Neue"/>
                <a:sym typeface="Helvetica Neue"/>
              </a:rPr>
              <a:t> Souterrain à Bas Bruit de </a:t>
            </a:r>
            <a:r>
              <a:rPr lang="en-US" sz="2000" dirty="0" err="1">
                <a:solidFill>
                  <a:srgbClr val="00B050"/>
                </a:solidFill>
                <a:latin typeface="+mn-lt"/>
                <a:ea typeface="Helvetica Neue"/>
                <a:cs typeface="Helvetica Neue"/>
                <a:sym typeface="Helvetica Neue"/>
              </a:rPr>
              <a:t>Rustrel</a:t>
            </a:r>
            <a:r>
              <a:rPr lang="en-US" sz="2000" dirty="0">
                <a:solidFill>
                  <a:srgbClr val="00B050"/>
                </a:solidFill>
                <a:latin typeface="+mn-lt"/>
                <a:ea typeface="Helvetica Neue"/>
                <a:cs typeface="Helvetica Neue"/>
                <a:sym typeface="Helvetica Neue"/>
              </a:rPr>
              <a:t> – Pays </a:t>
            </a:r>
            <a:r>
              <a:rPr lang="en-US" sz="2000" dirty="0" err="1">
                <a:solidFill>
                  <a:srgbClr val="00B050"/>
                </a:solidFill>
                <a:latin typeface="+mn-lt"/>
                <a:ea typeface="Helvetica Neue"/>
                <a:cs typeface="Helvetica Neue"/>
                <a:sym typeface="Helvetica Neue"/>
              </a:rPr>
              <a:t>d’Apt</a:t>
            </a:r>
            <a:r>
              <a:rPr lang="en-US" sz="2000" dirty="0">
                <a:solidFill>
                  <a:srgbClr val="00B050"/>
                </a:solidFill>
                <a:latin typeface="+mn-lt"/>
                <a:ea typeface="Helvetica Neue"/>
                <a:cs typeface="Helvetica Neue"/>
                <a:sym typeface="Helvetica Neue"/>
              </a:rPr>
              <a:t>.</a:t>
            </a:r>
          </a:p>
          <a:p>
            <a:pPr marL="12700" marR="5080" indent="444500">
              <a:lnSpc>
                <a:spcPct val="114999"/>
              </a:lnSpc>
            </a:pPr>
            <a:r>
              <a:rPr lang="fr-FR" sz="2000" dirty="0" err="1">
                <a:solidFill>
                  <a:srgbClr val="00B050"/>
                </a:solidFill>
                <a:latin typeface="+mn-lt"/>
              </a:rPr>
              <a:t>Batiot</a:t>
            </a:r>
            <a:r>
              <a:rPr lang="fr-FR" sz="2000" dirty="0">
                <a:solidFill>
                  <a:srgbClr val="00B050"/>
                </a:solidFill>
                <a:latin typeface="+mn-lt"/>
              </a:rPr>
              <a:t> C., Bailly V., Binet S., Charlier B., et Durepaire X. 2015. Etat des connaissances actuelles sur le suivi de la fluorescence de la MON et du COT en milieu karstique. Apport de ces outils aux traçages naturel et artificiel des flux en milieu karstique. </a:t>
            </a:r>
          </a:p>
          <a:p>
            <a:pPr marL="12700" marR="297815" lvl="0" indent="444500" algn="l" rtl="0">
              <a:lnSpc>
                <a:spcPct val="114999"/>
              </a:lnSpc>
              <a:spcBef>
                <a:spcPts val="0"/>
              </a:spcBef>
              <a:spcAft>
                <a:spcPts val="0"/>
              </a:spcAft>
              <a:buNone/>
            </a:pPr>
            <a:r>
              <a:rPr lang="en-US" sz="2000" dirty="0" err="1">
                <a:solidFill>
                  <a:srgbClr val="00B050"/>
                </a:solidFill>
                <a:latin typeface="+mn-lt"/>
                <a:ea typeface="Helvetica Neue"/>
                <a:cs typeface="Helvetica Neue"/>
                <a:sym typeface="Helvetica Neue"/>
              </a:rPr>
              <a:t>Batiot</a:t>
            </a:r>
            <a:r>
              <a:rPr lang="en-US" sz="2000" dirty="0">
                <a:solidFill>
                  <a:srgbClr val="00B050"/>
                </a:solidFill>
                <a:latin typeface="+mn-lt"/>
                <a:ea typeface="Helvetica Neue"/>
                <a:cs typeface="Helvetica Neue"/>
                <a:sym typeface="Helvetica Neue"/>
              </a:rPr>
              <a:t>, C., Emblanch, C., </a:t>
            </a:r>
            <a:r>
              <a:rPr lang="en-US" sz="2000" dirty="0" err="1">
                <a:solidFill>
                  <a:srgbClr val="00B050"/>
                </a:solidFill>
                <a:latin typeface="+mn-lt"/>
                <a:ea typeface="Helvetica Neue"/>
                <a:cs typeface="Helvetica Neue"/>
                <a:sym typeface="Helvetica Neue"/>
              </a:rPr>
              <a:t>Blavoux</a:t>
            </a:r>
            <a:r>
              <a:rPr lang="en-US" sz="2000" dirty="0">
                <a:solidFill>
                  <a:srgbClr val="00B050"/>
                </a:solidFill>
                <a:latin typeface="+mn-lt"/>
                <a:ea typeface="Helvetica Neue"/>
                <a:cs typeface="Helvetica Neue"/>
                <a:sym typeface="Helvetica Neue"/>
              </a:rPr>
              <a:t>, B., 2003. Carbone </a:t>
            </a:r>
            <a:r>
              <a:rPr lang="en-US" sz="2000" dirty="0" err="1">
                <a:solidFill>
                  <a:srgbClr val="00B050"/>
                </a:solidFill>
                <a:latin typeface="+mn-lt"/>
                <a:ea typeface="Helvetica Neue"/>
                <a:cs typeface="Helvetica Neue"/>
                <a:sym typeface="Helvetica Neue"/>
              </a:rPr>
              <a:t>organique</a:t>
            </a:r>
            <a:r>
              <a:rPr lang="en-US" sz="2000" dirty="0">
                <a:solidFill>
                  <a:srgbClr val="00B050"/>
                </a:solidFill>
                <a:latin typeface="+mn-lt"/>
                <a:ea typeface="Helvetica Neue"/>
                <a:cs typeface="Helvetica Neue"/>
                <a:sym typeface="Helvetica Neue"/>
              </a:rPr>
              <a:t> total (COT) et </a:t>
            </a:r>
            <a:r>
              <a:rPr lang="en-US" sz="2000" dirty="0" err="1">
                <a:solidFill>
                  <a:srgbClr val="00B050"/>
                </a:solidFill>
                <a:latin typeface="+mn-lt"/>
                <a:ea typeface="Helvetica Neue"/>
                <a:cs typeface="Helvetica Neue"/>
                <a:sym typeface="Helvetica Neue"/>
              </a:rPr>
              <a:t>magnésium</a:t>
            </a:r>
            <a:r>
              <a:rPr lang="en-US" sz="2000" dirty="0">
                <a:solidFill>
                  <a:srgbClr val="00B050"/>
                </a:solidFill>
                <a:latin typeface="+mn-lt"/>
                <a:ea typeface="Helvetica Neue"/>
                <a:cs typeface="Helvetica Neue"/>
                <a:sym typeface="Helvetica Neue"/>
              </a:rPr>
              <a:t> (Mg2+): deux </a:t>
            </a:r>
            <a:r>
              <a:rPr lang="en-US" sz="2000" dirty="0" err="1">
                <a:solidFill>
                  <a:srgbClr val="00B050"/>
                </a:solidFill>
                <a:latin typeface="+mn-lt"/>
                <a:ea typeface="Helvetica Neue"/>
                <a:cs typeface="Helvetica Neue"/>
                <a:sym typeface="Helvetica Neue"/>
              </a:rPr>
              <a:t>traceurs</a:t>
            </a:r>
            <a:r>
              <a:rPr lang="en-US" sz="2000" dirty="0">
                <a:solidFill>
                  <a:srgbClr val="00B050"/>
                </a:solidFill>
                <a:latin typeface="+mn-lt"/>
                <a:ea typeface="Helvetica Neue"/>
                <a:cs typeface="Helvetica Neue"/>
                <a:sym typeface="Helvetica Neue"/>
              </a:rPr>
              <a:t>  </a:t>
            </a:r>
            <a:r>
              <a:rPr lang="en-US" sz="2000" dirty="0" err="1">
                <a:solidFill>
                  <a:srgbClr val="00B050"/>
                </a:solidFill>
                <a:latin typeface="+mn-lt"/>
                <a:ea typeface="Helvetica Neue"/>
                <a:cs typeface="Helvetica Neue"/>
                <a:sym typeface="Helvetica Neue"/>
              </a:rPr>
              <a:t>complémentaires</a:t>
            </a:r>
            <a:r>
              <a:rPr lang="en-US" sz="2000" dirty="0">
                <a:solidFill>
                  <a:srgbClr val="00B050"/>
                </a:solidFill>
                <a:latin typeface="+mn-lt"/>
                <a:ea typeface="Helvetica Neue"/>
                <a:cs typeface="Helvetica Neue"/>
                <a:sym typeface="Helvetica Neue"/>
              </a:rPr>
              <a:t> du temps de </a:t>
            </a:r>
            <a:r>
              <a:rPr lang="en-US" sz="2000" dirty="0" err="1">
                <a:solidFill>
                  <a:srgbClr val="00B050"/>
                </a:solidFill>
                <a:latin typeface="+mn-lt"/>
                <a:ea typeface="Helvetica Neue"/>
                <a:cs typeface="Helvetica Neue"/>
                <a:sym typeface="Helvetica Neue"/>
              </a:rPr>
              <a:t>séjour</a:t>
            </a:r>
            <a:r>
              <a:rPr lang="en-US" sz="2000" dirty="0">
                <a:solidFill>
                  <a:srgbClr val="00B050"/>
                </a:solidFill>
                <a:latin typeface="+mn-lt"/>
                <a:ea typeface="Helvetica Neue"/>
                <a:cs typeface="Helvetica Neue"/>
                <a:sym typeface="Helvetica Neue"/>
              </a:rPr>
              <a:t> dans </a:t>
            </a:r>
            <a:r>
              <a:rPr lang="en-US" sz="2000" dirty="0" err="1">
                <a:solidFill>
                  <a:srgbClr val="00B050"/>
                </a:solidFill>
                <a:latin typeface="+mn-lt"/>
                <a:ea typeface="Helvetica Neue"/>
                <a:cs typeface="Helvetica Neue"/>
                <a:sym typeface="Helvetica Neue"/>
              </a:rPr>
              <a:t>l’aquifère</a:t>
            </a:r>
            <a:r>
              <a:rPr lang="en-US" sz="2000" dirty="0">
                <a:solidFill>
                  <a:srgbClr val="00B050"/>
                </a:solidFill>
                <a:latin typeface="+mn-lt"/>
                <a:ea typeface="Helvetica Neue"/>
                <a:cs typeface="Helvetica Neue"/>
                <a:sym typeface="Helvetica Neue"/>
              </a:rPr>
              <a:t> </a:t>
            </a:r>
            <a:r>
              <a:rPr lang="en-US" sz="2000" dirty="0" err="1">
                <a:solidFill>
                  <a:srgbClr val="00B050"/>
                </a:solidFill>
                <a:latin typeface="+mn-lt"/>
                <a:ea typeface="Helvetica Neue"/>
                <a:cs typeface="Helvetica Neue"/>
                <a:sym typeface="Helvetica Neue"/>
              </a:rPr>
              <a:t>karstique</a:t>
            </a:r>
            <a:r>
              <a:rPr lang="en-US" sz="2000" dirty="0">
                <a:solidFill>
                  <a:srgbClr val="00B050"/>
                </a:solidFill>
                <a:latin typeface="+mn-lt"/>
                <a:ea typeface="Helvetica Neue"/>
                <a:cs typeface="Helvetica Neue"/>
                <a:sym typeface="Helvetica Neue"/>
              </a:rPr>
              <a:t>. Total organic carbon (TOC) and magnesium  (Mg2+): two complementary tracers of residence time in karstic systems. </a:t>
            </a:r>
            <a:r>
              <a:rPr lang="en-US" sz="2000" dirty="0" err="1">
                <a:solidFill>
                  <a:srgbClr val="00B050"/>
                </a:solidFill>
                <a:latin typeface="+mn-lt"/>
                <a:ea typeface="Helvetica Neue"/>
                <a:cs typeface="Helvetica Neue"/>
                <a:sym typeface="Helvetica Neue"/>
              </a:rPr>
              <a:t>Comptes</a:t>
            </a:r>
            <a:r>
              <a:rPr lang="en-US" sz="2000" dirty="0">
                <a:solidFill>
                  <a:srgbClr val="00B050"/>
                </a:solidFill>
                <a:latin typeface="+mn-lt"/>
                <a:ea typeface="Helvetica Neue"/>
                <a:cs typeface="Helvetica Neue"/>
                <a:sym typeface="Helvetica Neue"/>
              </a:rPr>
              <a:t> </a:t>
            </a:r>
            <a:r>
              <a:rPr lang="en-US" sz="2000" dirty="0" err="1">
                <a:solidFill>
                  <a:srgbClr val="00B050"/>
                </a:solidFill>
                <a:latin typeface="+mn-lt"/>
                <a:ea typeface="Helvetica Neue"/>
                <a:cs typeface="Helvetica Neue"/>
                <a:sym typeface="Helvetica Neue"/>
              </a:rPr>
              <a:t>Rendus</a:t>
            </a:r>
            <a:r>
              <a:rPr lang="en-US" sz="2000" dirty="0">
                <a:solidFill>
                  <a:srgbClr val="00B050"/>
                </a:solidFill>
                <a:latin typeface="+mn-lt"/>
                <a:ea typeface="Helvetica Neue"/>
                <a:cs typeface="Helvetica Neue"/>
                <a:sym typeface="Helvetica Neue"/>
              </a:rPr>
              <a:t> Geosciences 335 (2),  205–214.</a:t>
            </a:r>
          </a:p>
          <a:p>
            <a:pPr marL="12700" marR="297815" lvl="0" indent="444500" algn="l" rtl="0">
              <a:lnSpc>
                <a:spcPct val="114999"/>
              </a:lnSpc>
              <a:spcBef>
                <a:spcPts val="0"/>
              </a:spcBef>
              <a:spcAft>
                <a:spcPts val="0"/>
              </a:spcAft>
              <a:buNone/>
            </a:pPr>
            <a:endParaRPr lang="en-US" sz="2000" dirty="0">
              <a:solidFill>
                <a:srgbClr val="00B050"/>
              </a:solidFill>
              <a:latin typeface="+mn-lt"/>
              <a:ea typeface="Helvetica Neue"/>
              <a:cs typeface="Helvetica Neue"/>
              <a:sym typeface="Helvetica Neue"/>
            </a:endParaRPr>
          </a:p>
          <a:p>
            <a:pPr marL="12700" marR="297815" lvl="0" indent="444500" algn="l" rtl="0">
              <a:lnSpc>
                <a:spcPct val="114999"/>
              </a:lnSpc>
              <a:spcBef>
                <a:spcPts val="0"/>
              </a:spcBef>
              <a:spcAft>
                <a:spcPts val="0"/>
              </a:spcAft>
              <a:buNone/>
            </a:pPr>
            <a:r>
              <a:rPr lang="en-US" sz="2400" dirty="0" err="1">
                <a:solidFill>
                  <a:srgbClr val="0070C0"/>
                </a:solidFill>
                <a:latin typeface="+mn-lt"/>
                <a:ea typeface="Helvetica Neue"/>
                <a:cs typeface="Helvetica Neue"/>
                <a:sym typeface="Helvetica Neue"/>
              </a:rPr>
              <a:t>Océanographie</a:t>
            </a:r>
            <a:r>
              <a:rPr lang="en-US" sz="2400" dirty="0">
                <a:solidFill>
                  <a:srgbClr val="0070C0"/>
                </a:solidFill>
                <a:latin typeface="+mn-lt"/>
                <a:ea typeface="Helvetica Neue"/>
                <a:cs typeface="Helvetica Neue"/>
                <a:sym typeface="Helvetica Neue"/>
              </a:rPr>
              <a:t> : </a:t>
            </a:r>
          </a:p>
          <a:p>
            <a:pPr marL="12700" marR="297815" lvl="0" indent="444500" algn="l" rtl="0">
              <a:lnSpc>
                <a:spcPct val="114999"/>
              </a:lnSpc>
              <a:spcBef>
                <a:spcPts val="0"/>
              </a:spcBef>
              <a:spcAft>
                <a:spcPts val="0"/>
              </a:spcAft>
              <a:buNone/>
            </a:pPr>
            <a:endParaRPr sz="2000" dirty="0">
              <a:latin typeface="+mn-lt"/>
              <a:ea typeface="Helvetica Neue"/>
              <a:cs typeface="Helvetica Neue"/>
              <a:sym typeface="Helvetica Neue"/>
            </a:endParaRPr>
          </a:p>
          <a:p>
            <a:pPr marL="12700" marR="1044575" indent="444500">
              <a:lnSpc>
                <a:spcPct val="114999"/>
              </a:lnSpc>
            </a:pPr>
            <a:r>
              <a:rPr lang="fr-FR" sz="2000" dirty="0">
                <a:solidFill>
                  <a:srgbClr val="0070C0"/>
                </a:solidFill>
                <a:latin typeface="+mn-lt"/>
              </a:rPr>
              <a:t>Carvalho F., </a:t>
            </a:r>
            <a:r>
              <a:rPr lang="fr-FR" sz="2000" dirty="0" err="1">
                <a:solidFill>
                  <a:srgbClr val="0070C0"/>
                </a:solidFill>
                <a:latin typeface="+mn-lt"/>
              </a:rPr>
              <a:t>Gorbunov</a:t>
            </a:r>
            <a:r>
              <a:rPr lang="fr-FR" sz="2000" dirty="0">
                <a:solidFill>
                  <a:srgbClr val="0070C0"/>
                </a:solidFill>
                <a:latin typeface="+mn-lt"/>
              </a:rPr>
              <a:t> M.Y., Oliver M.J., </a:t>
            </a:r>
            <a:r>
              <a:rPr lang="fr-FR" sz="2000" dirty="0" err="1">
                <a:solidFill>
                  <a:srgbClr val="0070C0"/>
                </a:solidFill>
                <a:latin typeface="+mn-lt"/>
              </a:rPr>
              <a:t>Haskins</a:t>
            </a:r>
            <a:r>
              <a:rPr lang="fr-FR" sz="2000" dirty="0">
                <a:solidFill>
                  <a:srgbClr val="0070C0"/>
                </a:solidFill>
                <a:latin typeface="+mn-lt"/>
              </a:rPr>
              <a:t> C., Aragon D., </a:t>
            </a:r>
            <a:r>
              <a:rPr lang="fr-FR" sz="2000" dirty="0" err="1">
                <a:solidFill>
                  <a:srgbClr val="0070C0"/>
                </a:solidFill>
                <a:latin typeface="+mn-lt"/>
              </a:rPr>
              <a:t>Kohut</a:t>
            </a:r>
            <a:r>
              <a:rPr lang="fr-FR" sz="2000" dirty="0">
                <a:solidFill>
                  <a:srgbClr val="0070C0"/>
                </a:solidFill>
                <a:latin typeface="+mn-lt"/>
              </a:rPr>
              <a:t> J.T., et </a:t>
            </a:r>
            <a:r>
              <a:rPr lang="fr-FR" sz="2000" dirty="0" err="1">
                <a:solidFill>
                  <a:srgbClr val="0070C0"/>
                </a:solidFill>
                <a:latin typeface="+mn-lt"/>
              </a:rPr>
              <a:t>Schofield</a:t>
            </a:r>
            <a:r>
              <a:rPr lang="fr-FR" sz="2000" dirty="0">
                <a:solidFill>
                  <a:srgbClr val="0070C0"/>
                </a:solidFill>
                <a:latin typeface="+mn-lt"/>
              </a:rPr>
              <a:t> O. 2020. </a:t>
            </a:r>
            <a:r>
              <a:rPr lang="fr-FR" sz="2000" dirty="0" err="1">
                <a:solidFill>
                  <a:srgbClr val="0070C0"/>
                </a:solidFill>
                <a:latin typeface="+mn-lt"/>
              </a:rPr>
              <a:t>FIRe</a:t>
            </a:r>
            <a:r>
              <a:rPr lang="fr-FR" sz="2000" dirty="0">
                <a:solidFill>
                  <a:srgbClr val="0070C0"/>
                </a:solidFill>
                <a:latin typeface="+mn-lt"/>
              </a:rPr>
              <a:t> </a:t>
            </a:r>
            <a:r>
              <a:rPr lang="fr-FR" sz="2000" dirty="0" err="1">
                <a:solidFill>
                  <a:srgbClr val="0070C0"/>
                </a:solidFill>
                <a:latin typeface="+mn-lt"/>
              </a:rPr>
              <a:t>glider</a:t>
            </a:r>
            <a:r>
              <a:rPr lang="fr-FR" sz="2000" dirty="0">
                <a:solidFill>
                  <a:srgbClr val="0070C0"/>
                </a:solidFill>
                <a:latin typeface="+mn-lt"/>
              </a:rPr>
              <a:t>: Mapping in situ </a:t>
            </a:r>
            <a:r>
              <a:rPr lang="fr-FR" sz="2000" dirty="0" err="1">
                <a:solidFill>
                  <a:srgbClr val="0070C0"/>
                </a:solidFill>
                <a:latin typeface="+mn-lt"/>
              </a:rPr>
              <a:t>chlorophyll</a:t>
            </a:r>
            <a:r>
              <a:rPr lang="fr-FR" sz="2000" dirty="0">
                <a:solidFill>
                  <a:srgbClr val="0070C0"/>
                </a:solidFill>
                <a:latin typeface="+mn-lt"/>
              </a:rPr>
              <a:t> variable fluorescence </a:t>
            </a:r>
            <a:r>
              <a:rPr lang="fr-FR" sz="2000" dirty="0" err="1">
                <a:solidFill>
                  <a:srgbClr val="0070C0"/>
                </a:solidFill>
                <a:latin typeface="+mn-lt"/>
              </a:rPr>
              <a:t>with</a:t>
            </a:r>
            <a:r>
              <a:rPr lang="fr-FR" sz="2000" dirty="0">
                <a:solidFill>
                  <a:srgbClr val="0070C0"/>
                </a:solidFill>
                <a:latin typeface="+mn-lt"/>
              </a:rPr>
              <a:t> </a:t>
            </a:r>
            <a:r>
              <a:rPr lang="fr-FR" sz="2000" dirty="0" err="1">
                <a:solidFill>
                  <a:srgbClr val="0070C0"/>
                </a:solidFill>
                <a:latin typeface="+mn-lt"/>
              </a:rPr>
              <a:t>autonomous</a:t>
            </a:r>
            <a:r>
              <a:rPr lang="fr-FR" sz="2000" dirty="0">
                <a:solidFill>
                  <a:srgbClr val="0070C0"/>
                </a:solidFill>
                <a:latin typeface="+mn-lt"/>
              </a:rPr>
              <a:t> </a:t>
            </a:r>
            <a:r>
              <a:rPr lang="fr-FR" sz="2000" dirty="0" err="1">
                <a:solidFill>
                  <a:srgbClr val="0070C0"/>
                </a:solidFill>
                <a:latin typeface="+mn-lt"/>
              </a:rPr>
              <a:t>underwater</a:t>
            </a:r>
            <a:r>
              <a:rPr lang="fr-FR" sz="2000" dirty="0">
                <a:solidFill>
                  <a:srgbClr val="0070C0"/>
                </a:solidFill>
                <a:latin typeface="+mn-lt"/>
              </a:rPr>
              <a:t> </a:t>
            </a:r>
            <a:r>
              <a:rPr lang="fr-FR" sz="2000" dirty="0" err="1">
                <a:solidFill>
                  <a:srgbClr val="0070C0"/>
                </a:solidFill>
                <a:latin typeface="+mn-lt"/>
              </a:rPr>
              <a:t>gliders</a:t>
            </a:r>
            <a:r>
              <a:rPr lang="fr-FR" sz="2000" dirty="0">
                <a:solidFill>
                  <a:srgbClr val="0070C0"/>
                </a:solidFill>
                <a:latin typeface="+mn-lt"/>
              </a:rPr>
              <a:t>. </a:t>
            </a:r>
            <a:r>
              <a:rPr lang="fr-FR" sz="2000" dirty="0" err="1">
                <a:solidFill>
                  <a:srgbClr val="0070C0"/>
                </a:solidFill>
                <a:latin typeface="+mn-lt"/>
              </a:rPr>
              <a:t>Limnology</a:t>
            </a:r>
            <a:r>
              <a:rPr lang="fr-FR" sz="2000" dirty="0">
                <a:solidFill>
                  <a:srgbClr val="0070C0"/>
                </a:solidFill>
                <a:latin typeface="+mn-lt"/>
              </a:rPr>
              <a:t> and </a:t>
            </a:r>
            <a:r>
              <a:rPr lang="fr-FR" sz="2000" dirty="0" err="1">
                <a:solidFill>
                  <a:srgbClr val="0070C0"/>
                </a:solidFill>
                <a:latin typeface="+mn-lt"/>
              </a:rPr>
              <a:t>Oceanography</a:t>
            </a:r>
            <a:r>
              <a:rPr lang="fr-FR" sz="2000" dirty="0">
                <a:solidFill>
                  <a:srgbClr val="0070C0"/>
                </a:solidFill>
                <a:latin typeface="+mn-lt"/>
              </a:rPr>
              <a:t>: Methods, 18(9), p. 531-545. DOI : 10.1002/lom3.10380 </a:t>
            </a:r>
            <a:endParaRPr lang="fr-FR" sz="2000" dirty="0">
              <a:solidFill>
                <a:srgbClr val="0070C0"/>
              </a:solidFill>
              <a:latin typeface="+mn-lt"/>
              <a:ea typeface="Helvetica Neue"/>
              <a:cs typeface="Helvetica Neue"/>
              <a:sym typeface="Helvetica Neue"/>
            </a:endParaRPr>
          </a:p>
          <a:p>
            <a:pPr marL="12700" marR="1044575" lvl="0" indent="444500" algn="l" rtl="0">
              <a:lnSpc>
                <a:spcPct val="114999"/>
              </a:lnSpc>
              <a:spcBef>
                <a:spcPts val="0"/>
              </a:spcBef>
              <a:spcAft>
                <a:spcPts val="0"/>
              </a:spcAft>
              <a:buNone/>
            </a:pPr>
            <a:r>
              <a:rPr lang="en-US" sz="2000" dirty="0" err="1">
                <a:solidFill>
                  <a:srgbClr val="0070C0"/>
                </a:solidFill>
                <a:latin typeface="+mn-lt"/>
                <a:ea typeface="Helvetica Neue"/>
                <a:cs typeface="Helvetica Neue"/>
                <a:sym typeface="Helvetica Neue"/>
              </a:rPr>
              <a:t>Cetinić</a:t>
            </a:r>
            <a:r>
              <a:rPr lang="en-US" sz="2000" dirty="0">
                <a:solidFill>
                  <a:srgbClr val="0070C0"/>
                </a:solidFill>
                <a:latin typeface="+mn-lt"/>
                <a:ea typeface="Helvetica Neue"/>
                <a:cs typeface="Helvetica Neue"/>
                <a:sym typeface="Helvetica Neue"/>
              </a:rPr>
              <a:t> I., Toro-Farmer G., Ragan M., Oberg C., et Jones B.H. 2009. Calibration procedure for Slocum glider  deployed optical instruments. Optics Express, 17(18), p. 15420. DOI : </a:t>
            </a:r>
            <a:r>
              <a:rPr lang="en-US" sz="2000" u="sng" dirty="0">
                <a:solidFill>
                  <a:srgbClr val="0070C0"/>
                </a:solidFill>
                <a:latin typeface="+mn-lt"/>
                <a:ea typeface="Helvetica Neue"/>
                <a:cs typeface="Helvetica Neue"/>
                <a:sym typeface="Helvetica Neue"/>
                <a:hlinkClick r:id="rId3">
                  <a:extLst>
                    <a:ext uri="{A12FA001-AC4F-418D-AE19-62706E023703}">
                      <ahyp:hlinkClr xmlns:ahyp="http://schemas.microsoft.com/office/drawing/2018/hyperlinkcolor" val="tx"/>
                    </a:ext>
                  </a:extLst>
                </a:hlinkClick>
              </a:rPr>
              <a:t>10.1364/OE.17.015420</a:t>
            </a:r>
            <a:endParaRPr lang="en-US" sz="2000" u="sng" dirty="0">
              <a:solidFill>
                <a:srgbClr val="0070C0"/>
              </a:solidFill>
              <a:latin typeface="+mn-lt"/>
              <a:ea typeface="Helvetica Neue"/>
              <a:cs typeface="Helvetica Neue"/>
              <a:sym typeface="Helvetica Neue"/>
            </a:endParaRPr>
          </a:p>
          <a:p>
            <a:pPr marL="12700" marR="608965" lvl="0" indent="444500" algn="l" rtl="0">
              <a:lnSpc>
                <a:spcPct val="114999"/>
              </a:lnSpc>
              <a:spcBef>
                <a:spcPts val="0"/>
              </a:spcBef>
              <a:spcAft>
                <a:spcPts val="0"/>
              </a:spcAft>
              <a:buNone/>
            </a:pPr>
            <a:r>
              <a:rPr lang="en-US" sz="2000" dirty="0">
                <a:solidFill>
                  <a:srgbClr val="0070C0"/>
                </a:solidFill>
                <a:latin typeface="+mn-lt"/>
                <a:ea typeface="Helvetica Neue"/>
                <a:cs typeface="Helvetica Neue"/>
                <a:sym typeface="Helvetica Neue"/>
              </a:rPr>
              <a:t>Earp A., Hanson C.E., Ralph P.J., Brando V.E., Allen S., Baird M., Clementson L., Daniel P., Dekker A.G., </a:t>
            </a:r>
            <a:r>
              <a:rPr lang="en-US" sz="2000" dirty="0" err="1">
                <a:solidFill>
                  <a:srgbClr val="0070C0"/>
                </a:solidFill>
                <a:latin typeface="+mn-lt"/>
                <a:ea typeface="Helvetica Neue"/>
                <a:cs typeface="Helvetica Neue"/>
                <a:sym typeface="Helvetica Neue"/>
              </a:rPr>
              <a:t>Fearns</a:t>
            </a:r>
            <a:r>
              <a:rPr lang="en-US" sz="2000" dirty="0">
                <a:solidFill>
                  <a:srgbClr val="0070C0"/>
                </a:solidFill>
                <a:latin typeface="+mn-lt"/>
                <a:ea typeface="Helvetica Neue"/>
                <a:cs typeface="Helvetica Neue"/>
                <a:sym typeface="Helvetica Neue"/>
              </a:rPr>
              <a:t>  P.R.C.S., </a:t>
            </a:r>
            <a:r>
              <a:rPr lang="en-US" sz="2000" dirty="0" err="1">
                <a:solidFill>
                  <a:srgbClr val="0070C0"/>
                </a:solidFill>
                <a:latin typeface="+mn-lt"/>
                <a:ea typeface="Helvetica Neue"/>
                <a:cs typeface="Helvetica Neue"/>
                <a:sym typeface="Helvetica Neue"/>
              </a:rPr>
              <a:t>Parslow</a:t>
            </a:r>
            <a:r>
              <a:rPr lang="en-US" sz="2000" dirty="0">
                <a:solidFill>
                  <a:srgbClr val="0070C0"/>
                </a:solidFill>
                <a:latin typeface="+mn-lt"/>
                <a:ea typeface="Helvetica Neue"/>
                <a:cs typeface="Helvetica Neue"/>
                <a:sym typeface="Helvetica Neue"/>
              </a:rPr>
              <a:t> J., </a:t>
            </a:r>
            <a:r>
              <a:rPr lang="en-US" sz="2000" dirty="0" err="1">
                <a:solidFill>
                  <a:srgbClr val="0070C0"/>
                </a:solidFill>
                <a:latin typeface="+mn-lt"/>
                <a:ea typeface="Helvetica Neue"/>
                <a:cs typeface="Helvetica Neue"/>
                <a:sym typeface="Helvetica Neue"/>
              </a:rPr>
              <a:t>Strutton</a:t>
            </a:r>
            <a:r>
              <a:rPr lang="en-US" sz="2000" dirty="0">
                <a:solidFill>
                  <a:srgbClr val="0070C0"/>
                </a:solidFill>
                <a:latin typeface="+mn-lt"/>
                <a:ea typeface="Helvetica Neue"/>
                <a:cs typeface="Helvetica Neue"/>
                <a:sym typeface="Helvetica Neue"/>
              </a:rPr>
              <a:t> P.G., Thompson P.A., Underwood M., Weeks S., et Doblin M.A. 2011. Review of  fluorescent standards for calibration of in situ fluorometers: Recommendations applied in coastal and ocean  observing programs. Optics Express, 19(27), p. 26768. DOI : </a:t>
            </a:r>
            <a:r>
              <a:rPr lang="en-US" sz="2000" u="sng" dirty="0">
                <a:solidFill>
                  <a:srgbClr val="0070C0"/>
                </a:solidFill>
                <a:latin typeface="+mn-lt"/>
                <a:ea typeface="Helvetica Neue"/>
                <a:cs typeface="Helvetica Neue"/>
                <a:sym typeface="Helvetica Neue"/>
                <a:hlinkClick r:id="rId4">
                  <a:extLst>
                    <a:ext uri="{A12FA001-AC4F-418D-AE19-62706E023703}">
                      <ahyp:hlinkClr xmlns:ahyp="http://schemas.microsoft.com/office/drawing/2018/hyperlinkcolor" val="tx"/>
                    </a:ext>
                  </a:extLst>
                </a:hlinkClick>
              </a:rPr>
              <a:t>10.1364/OE.19.026768</a:t>
            </a:r>
            <a:endParaRPr lang="en-US" sz="2000" u="sng" dirty="0">
              <a:solidFill>
                <a:srgbClr val="0070C0"/>
              </a:solidFill>
              <a:latin typeface="+mn-lt"/>
              <a:ea typeface="Helvetica Neue"/>
              <a:cs typeface="Helvetica Neue"/>
              <a:sym typeface="Helvetica Neue"/>
            </a:endParaRPr>
          </a:p>
        </p:txBody>
      </p:sp>
    </p:spTree>
    <p:extLst>
      <p:ext uri="{BB962C8B-B14F-4D97-AF65-F5344CB8AC3E}">
        <p14:creationId xmlns:p14="http://schemas.microsoft.com/office/powerpoint/2010/main" val="2269024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Bibliographie</a:t>
            </a:r>
          </a:p>
        </p:txBody>
      </p:sp>
      <p:sp>
        <p:nvSpPr>
          <p:cNvPr id="6" name="Google Shape;179;p11">
            <a:extLst>
              <a:ext uri="{FF2B5EF4-FFF2-40B4-BE49-F238E27FC236}">
                <a16:creationId xmlns:a16="http://schemas.microsoft.com/office/drawing/2014/main" id="{F3FFF3B1-61A4-481B-9401-1B98E42ED6D6}"/>
              </a:ext>
            </a:extLst>
          </p:cNvPr>
          <p:cNvSpPr txBox="1"/>
          <p:nvPr/>
        </p:nvSpPr>
        <p:spPr>
          <a:xfrm>
            <a:off x="394970" y="1823310"/>
            <a:ext cx="17223000" cy="6409960"/>
          </a:xfrm>
          <a:prstGeom prst="rect">
            <a:avLst/>
          </a:prstGeom>
          <a:noFill/>
          <a:ln>
            <a:noFill/>
          </a:ln>
        </p:spPr>
        <p:txBody>
          <a:bodyPr spcFirstLastPara="1" wrap="square" lIns="0" tIns="12700" rIns="0" bIns="0" anchor="t" anchorCtr="0">
            <a:spAutoFit/>
          </a:bodyPr>
          <a:lstStyle/>
          <a:p>
            <a:pPr marL="12700" marR="608965" lvl="0" indent="444500">
              <a:lnSpc>
                <a:spcPct val="114999"/>
              </a:lnSpc>
            </a:pPr>
            <a:r>
              <a:rPr lang="fr-FR" sz="2400" dirty="0">
                <a:solidFill>
                  <a:srgbClr val="7030A0"/>
                </a:solidFill>
                <a:ea typeface="Helvetica Neue"/>
                <a:cs typeface="Helvetica Neue"/>
                <a:sym typeface="Helvetica Neue"/>
              </a:rPr>
              <a:t>Mesures optiques :</a:t>
            </a:r>
          </a:p>
          <a:p>
            <a:pPr marL="12700" marR="608965" lvl="0" indent="444500">
              <a:lnSpc>
                <a:spcPct val="114999"/>
              </a:lnSpc>
            </a:pPr>
            <a:endParaRPr lang="fr-FR" sz="2400" dirty="0">
              <a:ea typeface="Helvetica Neue"/>
              <a:cs typeface="Helvetica Neue"/>
              <a:sym typeface="Helvetica Neue"/>
            </a:endParaRPr>
          </a:p>
          <a:p>
            <a:pPr marL="12700" lvl="0" indent="444500">
              <a:spcBef>
                <a:spcPts val="450"/>
              </a:spcBef>
            </a:pPr>
            <a:r>
              <a:rPr lang="fr-FR" sz="2400" dirty="0" err="1">
                <a:solidFill>
                  <a:srgbClr val="7030A0"/>
                </a:solidFill>
                <a:ea typeface="Helvetica Neue"/>
                <a:cs typeface="Helvetica Neue"/>
                <a:sym typeface="Helvetica Neue"/>
              </a:rPr>
              <a:t>Lakowicz</a:t>
            </a:r>
            <a:r>
              <a:rPr lang="fr-FR" sz="2400" dirty="0">
                <a:solidFill>
                  <a:srgbClr val="7030A0"/>
                </a:solidFill>
                <a:ea typeface="Helvetica Neue"/>
                <a:cs typeface="Helvetica Neue"/>
                <a:sym typeface="Helvetica Neue"/>
              </a:rPr>
              <a:t> J.R. 2006. Principles of fluorescence </a:t>
            </a:r>
            <a:r>
              <a:rPr lang="fr-FR" sz="2400" dirty="0" err="1">
                <a:solidFill>
                  <a:srgbClr val="7030A0"/>
                </a:solidFill>
                <a:ea typeface="Helvetica Neue"/>
                <a:cs typeface="Helvetica Neue"/>
                <a:sym typeface="Helvetica Neue"/>
              </a:rPr>
              <a:t>spectroscopy</a:t>
            </a:r>
            <a:r>
              <a:rPr lang="fr-FR" sz="2400" dirty="0">
                <a:solidFill>
                  <a:srgbClr val="7030A0"/>
                </a:solidFill>
                <a:ea typeface="Helvetica Neue"/>
                <a:cs typeface="Helvetica Neue"/>
                <a:sym typeface="Helvetica Neue"/>
              </a:rPr>
              <a:t>. 3rd </a:t>
            </a:r>
            <a:r>
              <a:rPr lang="fr-FR" sz="2400" dirty="0" err="1">
                <a:solidFill>
                  <a:srgbClr val="7030A0"/>
                </a:solidFill>
                <a:ea typeface="Helvetica Neue"/>
                <a:cs typeface="Helvetica Neue"/>
                <a:sym typeface="Helvetica Neue"/>
              </a:rPr>
              <a:t>ed</a:t>
            </a:r>
            <a:r>
              <a:rPr lang="fr-FR" sz="2400" dirty="0">
                <a:solidFill>
                  <a:srgbClr val="7030A0"/>
                </a:solidFill>
                <a:ea typeface="Helvetica Neue"/>
                <a:cs typeface="Helvetica Neue"/>
                <a:sym typeface="Helvetica Neue"/>
              </a:rPr>
              <a:t>. New York : Springer, 954 p.</a:t>
            </a:r>
          </a:p>
          <a:p>
            <a:pPr marL="12700" lvl="0" indent="444500">
              <a:spcBef>
                <a:spcPts val="450"/>
              </a:spcBef>
            </a:pPr>
            <a:endParaRPr lang="fr-FR" sz="2400" dirty="0">
              <a:solidFill>
                <a:srgbClr val="7030A0"/>
              </a:solidFill>
              <a:ea typeface="Helvetica Neue"/>
              <a:cs typeface="Helvetica Neue"/>
              <a:sym typeface="Helvetica Neue"/>
            </a:endParaRPr>
          </a:p>
          <a:p>
            <a:pPr marL="12700" lvl="0" indent="444500">
              <a:spcBef>
                <a:spcPts val="450"/>
              </a:spcBef>
            </a:pPr>
            <a:r>
              <a:rPr lang="fr-FR" sz="2400" dirty="0">
                <a:solidFill>
                  <a:srgbClr val="7030A0"/>
                </a:solidFill>
                <a:ea typeface="Helvetica Neue"/>
                <a:cs typeface="Helvetica Neue"/>
                <a:sym typeface="Helvetica Neue"/>
              </a:rPr>
              <a:t>Schnegg P.A., et </a:t>
            </a:r>
            <a:r>
              <a:rPr lang="fr-FR" sz="2400" dirty="0" err="1">
                <a:solidFill>
                  <a:srgbClr val="7030A0"/>
                </a:solidFill>
                <a:ea typeface="Helvetica Neue"/>
                <a:cs typeface="Helvetica Neue"/>
                <a:sym typeface="Helvetica Neue"/>
              </a:rPr>
              <a:t>Doerfliger</a:t>
            </a:r>
            <a:r>
              <a:rPr lang="fr-FR" sz="2400" dirty="0">
                <a:solidFill>
                  <a:srgbClr val="7030A0"/>
                </a:solidFill>
                <a:ea typeface="Helvetica Neue"/>
                <a:cs typeface="Helvetica Neue"/>
                <a:sym typeface="Helvetica Neue"/>
              </a:rPr>
              <a:t> N. 2002. An </a:t>
            </a:r>
            <a:r>
              <a:rPr lang="fr-FR" sz="2400" dirty="0" err="1">
                <a:solidFill>
                  <a:srgbClr val="7030A0"/>
                </a:solidFill>
                <a:ea typeface="Helvetica Neue"/>
                <a:cs typeface="Helvetica Neue"/>
                <a:sym typeface="Helvetica Neue"/>
              </a:rPr>
              <a:t>inexpensive</a:t>
            </a:r>
            <a:r>
              <a:rPr lang="fr-FR" sz="2400" dirty="0">
                <a:solidFill>
                  <a:srgbClr val="7030A0"/>
                </a:solidFill>
                <a:ea typeface="Helvetica Neue"/>
                <a:cs typeface="Helvetica Neue"/>
                <a:sym typeface="Helvetica Neue"/>
              </a:rPr>
              <a:t> flow-</a:t>
            </a:r>
            <a:r>
              <a:rPr lang="fr-FR" sz="2400" dirty="0" err="1">
                <a:solidFill>
                  <a:srgbClr val="7030A0"/>
                </a:solidFill>
                <a:ea typeface="Helvetica Neue"/>
                <a:cs typeface="Helvetica Neue"/>
                <a:sym typeface="Helvetica Neue"/>
              </a:rPr>
              <a:t>through</a:t>
            </a:r>
            <a:r>
              <a:rPr lang="fr-FR" sz="2400" dirty="0">
                <a:solidFill>
                  <a:srgbClr val="7030A0"/>
                </a:solidFill>
                <a:ea typeface="Helvetica Neue"/>
                <a:cs typeface="Helvetica Neue"/>
                <a:sym typeface="Helvetica Neue"/>
              </a:rPr>
              <a:t> </a:t>
            </a:r>
            <a:r>
              <a:rPr lang="fr-FR" sz="2400" dirty="0" err="1">
                <a:solidFill>
                  <a:srgbClr val="7030A0"/>
                </a:solidFill>
                <a:ea typeface="Helvetica Neue"/>
                <a:cs typeface="Helvetica Neue"/>
                <a:sym typeface="Helvetica Neue"/>
              </a:rPr>
              <a:t>field</a:t>
            </a:r>
            <a:r>
              <a:rPr lang="fr-FR" sz="2400" dirty="0">
                <a:solidFill>
                  <a:srgbClr val="7030A0"/>
                </a:solidFill>
                <a:ea typeface="Helvetica Neue"/>
                <a:cs typeface="Helvetica Neue"/>
                <a:sym typeface="Helvetica Neue"/>
              </a:rPr>
              <a:t> </a:t>
            </a:r>
            <a:r>
              <a:rPr lang="fr-FR" sz="2400" dirty="0" err="1">
                <a:solidFill>
                  <a:srgbClr val="7030A0"/>
                </a:solidFill>
                <a:ea typeface="Helvetica Neue"/>
                <a:cs typeface="Helvetica Neue"/>
                <a:sym typeface="Helvetica Neue"/>
              </a:rPr>
              <a:t>fluorometer</a:t>
            </a:r>
            <a:r>
              <a:rPr lang="fr-FR" sz="2400" dirty="0">
                <a:solidFill>
                  <a:srgbClr val="7030A0"/>
                </a:solidFill>
                <a:ea typeface="Helvetica Neue"/>
                <a:cs typeface="Helvetica Neue"/>
                <a:sym typeface="Helvetica Neue"/>
              </a:rPr>
              <a:t>.</a:t>
            </a:r>
          </a:p>
          <a:p>
            <a:pPr marL="12700" marR="5080" lvl="0" indent="444500">
              <a:lnSpc>
                <a:spcPct val="114999"/>
              </a:lnSpc>
            </a:pPr>
            <a:endParaRPr lang="fr-FR" sz="2400" dirty="0">
              <a:solidFill>
                <a:srgbClr val="C00000"/>
              </a:solidFill>
            </a:endParaRPr>
          </a:p>
          <a:p>
            <a:pPr marL="12700" marR="5080" lvl="0" indent="444500">
              <a:lnSpc>
                <a:spcPct val="114999"/>
              </a:lnSpc>
            </a:pPr>
            <a:r>
              <a:rPr lang="fr-FR" sz="2400" dirty="0">
                <a:solidFill>
                  <a:srgbClr val="C00000"/>
                </a:solidFill>
              </a:rPr>
              <a:t>Hydrogéologie générale : </a:t>
            </a:r>
          </a:p>
          <a:p>
            <a:pPr marL="12700" marR="5080" lvl="0" indent="444500">
              <a:lnSpc>
                <a:spcPct val="114999"/>
              </a:lnSpc>
            </a:pPr>
            <a:endParaRPr lang="fr-FR" sz="2400" dirty="0">
              <a:solidFill>
                <a:srgbClr val="C00000"/>
              </a:solidFill>
            </a:endParaRPr>
          </a:p>
          <a:p>
            <a:pPr marL="12700" marR="5080" lvl="0" indent="444500">
              <a:lnSpc>
                <a:spcPct val="114999"/>
              </a:lnSpc>
            </a:pPr>
            <a:r>
              <a:rPr lang="fr-FR" sz="2400" dirty="0">
                <a:solidFill>
                  <a:srgbClr val="C00000"/>
                </a:solidFill>
              </a:rPr>
              <a:t>Chen Z., </a:t>
            </a:r>
            <a:r>
              <a:rPr lang="fr-FR" sz="2400" dirty="0" err="1">
                <a:solidFill>
                  <a:srgbClr val="C00000"/>
                </a:solidFill>
              </a:rPr>
              <a:t>Auler</a:t>
            </a:r>
            <a:r>
              <a:rPr lang="fr-FR" sz="2400" dirty="0">
                <a:solidFill>
                  <a:srgbClr val="C00000"/>
                </a:solidFill>
              </a:rPr>
              <a:t> A.S., </a:t>
            </a:r>
            <a:r>
              <a:rPr lang="fr-FR" sz="2400" dirty="0" err="1">
                <a:solidFill>
                  <a:srgbClr val="C00000"/>
                </a:solidFill>
              </a:rPr>
              <a:t>Bakalowicz</a:t>
            </a:r>
            <a:r>
              <a:rPr lang="fr-FR" sz="2400" dirty="0">
                <a:solidFill>
                  <a:srgbClr val="C00000"/>
                </a:solidFill>
              </a:rPr>
              <a:t> M., Drew D., </a:t>
            </a:r>
            <a:r>
              <a:rPr lang="fr-FR" sz="2400" dirty="0" err="1">
                <a:solidFill>
                  <a:srgbClr val="C00000"/>
                </a:solidFill>
              </a:rPr>
              <a:t>Griger</a:t>
            </a:r>
            <a:r>
              <a:rPr lang="fr-FR" sz="2400" dirty="0">
                <a:solidFill>
                  <a:srgbClr val="C00000"/>
                </a:solidFill>
              </a:rPr>
              <a:t> F., Hartmann J., Jiang G., </a:t>
            </a:r>
            <a:r>
              <a:rPr lang="fr-FR" sz="2400" dirty="0" err="1">
                <a:solidFill>
                  <a:srgbClr val="C00000"/>
                </a:solidFill>
              </a:rPr>
              <a:t>Moosdorf</a:t>
            </a:r>
            <a:r>
              <a:rPr lang="fr-FR" sz="2400" dirty="0">
                <a:solidFill>
                  <a:srgbClr val="C00000"/>
                </a:solidFill>
              </a:rPr>
              <a:t> N., </a:t>
            </a:r>
            <a:r>
              <a:rPr lang="fr-FR" sz="2400" dirty="0" err="1">
                <a:solidFill>
                  <a:srgbClr val="C00000"/>
                </a:solidFill>
              </a:rPr>
              <a:t>Richts</a:t>
            </a:r>
            <a:r>
              <a:rPr lang="fr-FR" sz="2400" dirty="0">
                <a:solidFill>
                  <a:srgbClr val="C00000"/>
                </a:solidFill>
              </a:rPr>
              <a:t> A., </a:t>
            </a:r>
            <a:r>
              <a:rPr lang="fr-FR" sz="2400" dirty="0" err="1">
                <a:solidFill>
                  <a:srgbClr val="C00000"/>
                </a:solidFill>
              </a:rPr>
              <a:t>Stevanovic</a:t>
            </a:r>
            <a:r>
              <a:rPr lang="fr-FR" sz="2400" dirty="0">
                <a:solidFill>
                  <a:srgbClr val="C00000"/>
                </a:solidFill>
              </a:rPr>
              <a:t> Z., </a:t>
            </a:r>
            <a:r>
              <a:rPr lang="fr-FR" sz="2400" dirty="0" err="1">
                <a:solidFill>
                  <a:srgbClr val="C00000"/>
                </a:solidFill>
              </a:rPr>
              <a:t>Veni</a:t>
            </a:r>
            <a:r>
              <a:rPr lang="fr-FR" sz="2400" dirty="0">
                <a:solidFill>
                  <a:srgbClr val="C00000"/>
                </a:solidFill>
              </a:rPr>
              <a:t> G., et </a:t>
            </a:r>
            <a:r>
              <a:rPr lang="fr-FR" sz="2400" dirty="0" err="1">
                <a:solidFill>
                  <a:srgbClr val="C00000"/>
                </a:solidFill>
              </a:rPr>
              <a:t>Goldscheider</a:t>
            </a:r>
            <a:r>
              <a:rPr lang="fr-FR" sz="2400" dirty="0">
                <a:solidFill>
                  <a:srgbClr val="C00000"/>
                </a:solidFill>
              </a:rPr>
              <a:t> N. 2017. The World Karst </a:t>
            </a:r>
            <a:r>
              <a:rPr lang="fr-FR" sz="2400" dirty="0" err="1">
                <a:solidFill>
                  <a:srgbClr val="C00000"/>
                </a:solidFill>
              </a:rPr>
              <a:t>Aquifer</a:t>
            </a:r>
            <a:r>
              <a:rPr lang="fr-FR" sz="2400" dirty="0">
                <a:solidFill>
                  <a:srgbClr val="C00000"/>
                </a:solidFill>
              </a:rPr>
              <a:t> Mapping </a:t>
            </a:r>
            <a:r>
              <a:rPr lang="fr-FR" sz="2400" dirty="0" err="1">
                <a:solidFill>
                  <a:srgbClr val="C00000"/>
                </a:solidFill>
              </a:rPr>
              <a:t>project</a:t>
            </a:r>
            <a:r>
              <a:rPr lang="fr-FR" sz="2400" dirty="0">
                <a:solidFill>
                  <a:srgbClr val="C00000"/>
                </a:solidFill>
              </a:rPr>
              <a:t>: concept, mapping </a:t>
            </a:r>
            <a:r>
              <a:rPr lang="fr-FR" sz="2400" dirty="0" err="1">
                <a:solidFill>
                  <a:srgbClr val="C00000"/>
                </a:solidFill>
              </a:rPr>
              <a:t>procedure</a:t>
            </a:r>
            <a:r>
              <a:rPr lang="fr-FR" sz="2400" dirty="0">
                <a:solidFill>
                  <a:srgbClr val="C00000"/>
                </a:solidFill>
              </a:rPr>
              <a:t> and </a:t>
            </a:r>
            <a:r>
              <a:rPr lang="fr-FR" sz="2400" dirty="0" err="1">
                <a:solidFill>
                  <a:srgbClr val="C00000"/>
                </a:solidFill>
              </a:rPr>
              <a:t>map</a:t>
            </a:r>
            <a:r>
              <a:rPr lang="fr-FR" sz="2400" dirty="0">
                <a:solidFill>
                  <a:srgbClr val="C00000"/>
                </a:solidFill>
              </a:rPr>
              <a:t> of Europe. </a:t>
            </a:r>
            <a:r>
              <a:rPr lang="fr-FR" sz="2400" dirty="0" err="1">
                <a:solidFill>
                  <a:srgbClr val="C00000"/>
                </a:solidFill>
              </a:rPr>
              <a:t>Hydrogeology</a:t>
            </a:r>
            <a:r>
              <a:rPr lang="fr-FR" sz="2400" dirty="0">
                <a:solidFill>
                  <a:srgbClr val="C00000"/>
                </a:solidFill>
              </a:rPr>
              <a:t> Journal, 25(3), p. 771‑785. DOI : 10.1007/s10040-016-1519-3</a:t>
            </a:r>
          </a:p>
          <a:p>
            <a:pPr marL="12700" marR="5080" lvl="0" indent="444500">
              <a:lnSpc>
                <a:spcPct val="114999"/>
              </a:lnSpc>
            </a:pPr>
            <a:endParaRPr lang="fr-FR" sz="2400" dirty="0">
              <a:solidFill>
                <a:srgbClr val="C00000"/>
              </a:solidFill>
            </a:endParaRPr>
          </a:p>
          <a:p>
            <a:pPr marL="12700" marR="5080" lvl="0" indent="444500">
              <a:lnSpc>
                <a:spcPct val="114999"/>
              </a:lnSpc>
            </a:pPr>
            <a:r>
              <a:rPr lang="fr-FR" sz="2400" dirty="0">
                <a:solidFill>
                  <a:srgbClr val="C00000"/>
                </a:solidFill>
              </a:rPr>
              <a:t>Long D.T., Pearson A.L., Voice T.C., </a:t>
            </a:r>
            <a:r>
              <a:rPr lang="fr-FR" sz="2400" dirty="0" err="1">
                <a:solidFill>
                  <a:srgbClr val="C00000"/>
                </a:solidFill>
              </a:rPr>
              <a:t>Polanco</a:t>
            </a:r>
            <a:r>
              <a:rPr lang="fr-FR" sz="2400" dirty="0">
                <a:solidFill>
                  <a:srgbClr val="C00000"/>
                </a:solidFill>
              </a:rPr>
              <a:t>-Rodriguez A.G., Sanchez-Rodriguez E.C., </a:t>
            </a:r>
            <a:r>
              <a:rPr lang="fr-FR" sz="2400" dirty="0" err="1">
                <a:solidFill>
                  <a:srgbClr val="C00000"/>
                </a:solidFill>
              </a:rPr>
              <a:t>Xagoraraki</a:t>
            </a:r>
            <a:r>
              <a:rPr lang="fr-FR" sz="2400" dirty="0">
                <a:solidFill>
                  <a:srgbClr val="C00000"/>
                </a:solidFill>
              </a:rPr>
              <a:t> I., Concha-Valdez F.G., </a:t>
            </a:r>
            <a:r>
              <a:rPr lang="fr-FR" sz="2400" dirty="0" err="1">
                <a:solidFill>
                  <a:srgbClr val="C00000"/>
                </a:solidFill>
              </a:rPr>
              <a:t>Puc</a:t>
            </a:r>
            <a:r>
              <a:rPr lang="fr-FR" sz="2400" dirty="0">
                <a:solidFill>
                  <a:srgbClr val="C00000"/>
                </a:solidFill>
              </a:rPr>
              <a:t>-Franco M., Lopez-</a:t>
            </a:r>
            <a:r>
              <a:rPr lang="fr-FR" sz="2400" dirty="0" err="1">
                <a:solidFill>
                  <a:srgbClr val="C00000"/>
                </a:solidFill>
              </a:rPr>
              <a:t>Cretz</a:t>
            </a:r>
            <a:r>
              <a:rPr lang="fr-FR" sz="2400" dirty="0">
                <a:solidFill>
                  <a:srgbClr val="C00000"/>
                </a:solidFill>
              </a:rPr>
              <a:t> R., et </a:t>
            </a:r>
            <a:r>
              <a:rPr lang="fr-FR" sz="2400" dirty="0" err="1">
                <a:solidFill>
                  <a:srgbClr val="C00000"/>
                </a:solidFill>
              </a:rPr>
              <a:t>Rzotkiewicz</a:t>
            </a:r>
            <a:r>
              <a:rPr lang="fr-FR" sz="2400" dirty="0">
                <a:solidFill>
                  <a:srgbClr val="C00000"/>
                </a:solidFill>
              </a:rPr>
              <a:t> A.T. 2018. Influence of </a:t>
            </a:r>
            <a:r>
              <a:rPr lang="fr-FR" sz="2400" dirty="0" err="1">
                <a:solidFill>
                  <a:srgbClr val="C00000"/>
                </a:solidFill>
              </a:rPr>
              <a:t>rainy</a:t>
            </a:r>
            <a:r>
              <a:rPr lang="fr-FR" sz="2400" dirty="0">
                <a:solidFill>
                  <a:srgbClr val="C00000"/>
                </a:solidFill>
              </a:rPr>
              <a:t> </a:t>
            </a:r>
            <a:r>
              <a:rPr lang="fr-FR" sz="2400" dirty="0" err="1">
                <a:solidFill>
                  <a:srgbClr val="C00000"/>
                </a:solidFill>
              </a:rPr>
              <a:t>season</a:t>
            </a:r>
            <a:r>
              <a:rPr lang="fr-FR" sz="2400" dirty="0">
                <a:solidFill>
                  <a:srgbClr val="C00000"/>
                </a:solidFill>
              </a:rPr>
              <a:t> and land use on </a:t>
            </a:r>
            <a:r>
              <a:rPr lang="fr-FR" sz="2400" dirty="0" err="1">
                <a:solidFill>
                  <a:srgbClr val="C00000"/>
                </a:solidFill>
              </a:rPr>
              <a:t>drinking</a:t>
            </a:r>
            <a:r>
              <a:rPr lang="fr-FR" sz="2400" dirty="0">
                <a:solidFill>
                  <a:srgbClr val="C00000"/>
                </a:solidFill>
              </a:rPr>
              <a:t> water </a:t>
            </a:r>
            <a:r>
              <a:rPr lang="fr-FR" sz="2400" dirty="0" err="1">
                <a:solidFill>
                  <a:srgbClr val="C00000"/>
                </a:solidFill>
              </a:rPr>
              <a:t>quality</a:t>
            </a:r>
            <a:r>
              <a:rPr lang="fr-FR" sz="2400" dirty="0">
                <a:solidFill>
                  <a:srgbClr val="C00000"/>
                </a:solidFill>
              </a:rPr>
              <a:t> in a karst </a:t>
            </a:r>
            <a:r>
              <a:rPr lang="fr-FR" sz="2400" dirty="0" err="1">
                <a:solidFill>
                  <a:srgbClr val="C00000"/>
                </a:solidFill>
              </a:rPr>
              <a:t>landscape</a:t>
            </a:r>
            <a:r>
              <a:rPr lang="fr-FR" sz="2400" dirty="0">
                <a:solidFill>
                  <a:srgbClr val="C00000"/>
                </a:solidFill>
              </a:rPr>
              <a:t>, State of Yucatán, Mexico. </a:t>
            </a:r>
            <a:r>
              <a:rPr lang="fr-FR" sz="2400" dirty="0" err="1">
                <a:solidFill>
                  <a:srgbClr val="C00000"/>
                </a:solidFill>
              </a:rPr>
              <a:t>Applied</a:t>
            </a:r>
            <a:r>
              <a:rPr lang="fr-FR" sz="2400" dirty="0">
                <a:solidFill>
                  <a:srgbClr val="C00000"/>
                </a:solidFill>
              </a:rPr>
              <a:t> </a:t>
            </a:r>
            <a:r>
              <a:rPr lang="fr-FR" sz="2400" dirty="0" err="1">
                <a:solidFill>
                  <a:srgbClr val="C00000"/>
                </a:solidFill>
              </a:rPr>
              <a:t>Geochemistry</a:t>
            </a:r>
            <a:r>
              <a:rPr lang="fr-FR" sz="2400" dirty="0">
                <a:solidFill>
                  <a:srgbClr val="C00000"/>
                </a:solidFill>
              </a:rPr>
              <a:t>, 98. </a:t>
            </a:r>
            <a:endParaRPr lang="fr-FR" sz="2400" dirty="0"/>
          </a:p>
        </p:txBody>
      </p:sp>
    </p:spTree>
    <p:extLst>
      <p:ext uri="{BB962C8B-B14F-4D97-AF65-F5344CB8AC3E}">
        <p14:creationId xmlns:p14="http://schemas.microsoft.com/office/powerpoint/2010/main" val="3684238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pic>
        <p:nvPicPr>
          <p:cNvPr id="2" name="Image 1">
            <a:extLst>
              <a:ext uri="{FF2B5EF4-FFF2-40B4-BE49-F238E27FC236}">
                <a16:creationId xmlns:a16="http://schemas.microsoft.com/office/drawing/2014/main" id="{A64B1E47-6CF3-4E4E-9957-AE3D406833DB}"/>
              </a:ext>
            </a:extLst>
          </p:cNvPr>
          <p:cNvPicPr>
            <a:picLocks noChangeAspect="1"/>
          </p:cNvPicPr>
          <p:nvPr/>
        </p:nvPicPr>
        <p:blipFill rotWithShape="1">
          <a:blip r:embed="rId3"/>
          <a:srcRect l="27807" t="9417" r="26206" b="54463"/>
          <a:stretch/>
        </p:blipFill>
        <p:spPr>
          <a:xfrm>
            <a:off x="701039" y="2697092"/>
            <a:ext cx="8219267" cy="4917510"/>
          </a:xfrm>
          <a:prstGeom prst="rect">
            <a:avLst/>
          </a:prstGeom>
        </p:spPr>
      </p:pic>
      <p:sp>
        <p:nvSpPr>
          <p:cNvPr id="3" name="ZoneTexte 2">
            <a:extLst>
              <a:ext uri="{FF2B5EF4-FFF2-40B4-BE49-F238E27FC236}">
                <a16:creationId xmlns:a16="http://schemas.microsoft.com/office/drawing/2014/main" id="{47F15353-2ADB-4810-BD18-242766010905}"/>
              </a:ext>
            </a:extLst>
          </p:cNvPr>
          <p:cNvSpPr txBox="1"/>
          <p:nvPr/>
        </p:nvSpPr>
        <p:spPr>
          <a:xfrm>
            <a:off x="1388427" y="9009102"/>
            <a:ext cx="15499080" cy="553998"/>
          </a:xfrm>
          <a:prstGeom prst="rect">
            <a:avLst/>
          </a:prstGeom>
          <a:noFill/>
        </p:spPr>
        <p:txBody>
          <a:bodyPr wrap="square" rtlCol="0">
            <a:spAutoFit/>
          </a:bodyPr>
          <a:lstStyle/>
          <a:p>
            <a:r>
              <a:rPr lang="fr-FR" sz="3000" dirty="0"/>
              <a:t>Annexe 1 : Schéma du fonctionnement du fluorimètre de terrain GGUN (</a:t>
            </a:r>
            <a:r>
              <a:rPr lang="fr-FR" sz="3000" dirty="0" err="1"/>
              <a:t>Durepaire</a:t>
            </a:r>
            <a:r>
              <a:rPr lang="fr-FR" sz="3000" dirty="0"/>
              <a:t>, 2014)</a:t>
            </a:r>
          </a:p>
        </p:txBody>
      </p:sp>
      <p:pic>
        <p:nvPicPr>
          <p:cNvPr id="7" name="Image 6">
            <a:extLst>
              <a:ext uri="{FF2B5EF4-FFF2-40B4-BE49-F238E27FC236}">
                <a16:creationId xmlns:a16="http://schemas.microsoft.com/office/drawing/2014/main" id="{7CFFFC4C-3367-41B6-AAA6-D48D16E06B32}"/>
              </a:ext>
            </a:extLst>
          </p:cNvPr>
          <p:cNvPicPr>
            <a:picLocks noChangeAspect="1"/>
          </p:cNvPicPr>
          <p:nvPr/>
        </p:nvPicPr>
        <p:blipFill rotWithShape="1">
          <a:blip r:embed="rId3"/>
          <a:srcRect l="26761" t="55398" r="27385"/>
          <a:stretch/>
        </p:blipFill>
        <p:spPr>
          <a:xfrm>
            <a:off x="9517656" y="2684745"/>
            <a:ext cx="6636805" cy="4917510"/>
          </a:xfrm>
          <a:prstGeom prst="rect">
            <a:avLst/>
          </a:prstGeom>
        </p:spPr>
      </p:pic>
    </p:spTree>
    <p:extLst>
      <p:ext uri="{BB962C8B-B14F-4D97-AF65-F5344CB8AC3E}">
        <p14:creationId xmlns:p14="http://schemas.microsoft.com/office/powerpoint/2010/main" val="4089141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pic>
        <p:nvPicPr>
          <p:cNvPr id="3" name="Image 2">
            <a:extLst>
              <a:ext uri="{FF2B5EF4-FFF2-40B4-BE49-F238E27FC236}">
                <a16:creationId xmlns:a16="http://schemas.microsoft.com/office/drawing/2014/main" id="{38CBF513-52D2-4B6B-A975-929ECBDF15A6}"/>
              </a:ext>
            </a:extLst>
          </p:cNvPr>
          <p:cNvPicPr>
            <a:picLocks noChangeAspect="1"/>
          </p:cNvPicPr>
          <p:nvPr/>
        </p:nvPicPr>
        <p:blipFill rotWithShape="1">
          <a:blip r:embed="rId3"/>
          <a:srcRect b="15152"/>
          <a:stretch/>
        </p:blipFill>
        <p:spPr>
          <a:xfrm>
            <a:off x="2252776" y="2264965"/>
            <a:ext cx="13782448" cy="5461716"/>
          </a:xfrm>
          <a:prstGeom prst="rect">
            <a:avLst/>
          </a:prstGeom>
        </p:spPr>
      </p:pic>
      <p:sp>
        <p:nvSpPr>
          <p:cNvPr id="4" name="ZoneTexte 3">
            <a:extLst>
              <a:ext uri="{FF2B5EF4-FFF2-40B4-BE49-F238E27FC236}">
                <a16:creationId xmlns:a16="http://schemas.microsoft.com/office/drawing/2014/main" id="{87B0CBA1-89DF-47B8-9324-060CAA01D5E0}"/>
              </a:ext>
            </a:extLst>
          </p:cNvPr>
          <p:cNvSpPr txBox="1"/>
          <p:nvPr/>
        </p:nvSpPr>
        <p:spPr>
          <a:xfrm>
            <a:off x="1725274" y="8551247"/>
            <a:ext cx="14825386" cy="1015663"/>
          </a:xfrm>
          <a:prstGeom prst="rect">
            <a:avLst/>
          </a:prstGeom>
          <a:noFill/>
        </p:spPr>
        <p:txBody>
          <a:bodyPr wrap="square" rtlCol="0">
            <a:spAutoFit/>
          </a:bodyPr>
          <a:lstStyle/>
          <a:p>
            <a:r>
              <a:rPr lang="fr-FR" sz="3000" dirty="0"/>
              <a:t>Annexe 2 : Spectre MEE (a) sous forme de pics, (b) sous forme de courbes de niveau (Blondel, 2008)</a:t>
            </a:r>
          </a:p>
        </p:txBody>
      </p:sp>
    </p:spTree>
    <p:extLst>
      <p:ext uri="{BB962C8B-B14F-4D97-AF65-F5344CB8AC3E}">
        <p14:creationId xmlns:p14="http://schemas.microsoft.com/office/powerpoint/2010/main" val="4387924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8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sz="1800" b="0" i="0" u="none" strike="noStrike" kern="0" cap="none" spc="0" normalizeH="0" baseline="0" noProof="0">
              <a:ln>
                <a:noFill/>
              </a:ln>
              <a:solidFill>
                <a:srgbClr val="888888"/>
              </a:solidFill>
              <a:effectLst/>
              <a:uLnTx/>
              <a:uFillTx/>
              <a:latin typeface="Arial"/>
              <a:cs typeface="Arial"/>
              <a:sym typeface="Arial"/>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graphicFrame>
        <p:nvGraphicFramePr>
          <p:cNvPr id="7" name="Tableau 6">
            <a:extLst>
              <a:ext uri="{FF2B5EF4-FFF2-40B4-BE49-F238E27FC236}">
                <a16:creationId xmlns:a16="http://schemas.microsoft.com/office/drawing/2014/main" id="{592DF52D-F4B4-4C15-BDC0-36BE99CFC506}"/>
              </a:ext>
            </a:extLst>
          </p:cNvPr>
          <p:cNvGraphicFramePr>
            <a:graphicFrameLocks noGrp="1"/>
          </p:cNvGraphicFramePr>
          <p:nvPr>
            <p:extLst/>
          </p:nvPr>
        </p:nvGraphicFramePr>
        <p:xfrm>
          <a:off x="527367" y="1412374"/>
          <a:ext cx="17221200" cy="8212842"/>
        </p:xfrm>
        <a:graphic>
          <a:graphicData uri="http://schemas.openxmlformats.org/drawingml/2006/table">
            <a:tbl>
              <a:tblPr firstRow="1" bandRow="1">
                <a:tableStyleId>{5C22544A-7EE6-4342-B048-85BDC9FD1C3A}</a:tableStyleId>
              </a:tblPr>
              <a:tblGrid>
                <a:gridCol w="5740400">
                  <a:extLst>
                    <a:ext uri="{9D8B030D-6E8A-4147-A177-3AD203B41FA5}">
                      <a16:colId xmlns:a16="http://schemas.microsoft.com/office/drawing/2014/main" val="1637942164"/>
                    </a:ext>
                  </a:extLst>
                </a:gridCol>
                <a:gridCol w="5740400">
                  <a:extLst>
                    <a:ext uri="{9D8B030D-6E8A-4147-A177-3AD203B41FA5}">
                      <a16:colId xmlns:a16="http://schemas.microsoft.com/office/drawing/2014/main" val="1542566018"/>
                    </a:ext>
                  </a:extLst>
                </a:gridCol>
                <a:gridCol w="5740400">
                  <a:extLst>
                    <a:ext uri="{9D8B030D-6E8A-4147-A177-3AD203B41FA5}">
                      <a16:colId xmlns:a16="http://schemas.microsoft.com/office/drawing/2014/main" val="4154575509"/>
                    </a:ext>
                  </a:extLst>
                </a:gridCol>
              </a:tblGrid>
              <a:tr h="1107911">
                <a:tc>
                  <a:txBody>
                    <a:bodyPr/>
                    <a:lstStyle/>
                    <a:p>
                      <a:endParaRPr lang="fr-FR" sz="3000" dirty="0"/>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3000" dirty="0">
                          <a:latin typeface="+mn-lt"/>
                        </a:rPr>
                        <a:t>Laboratoire</a:t>
                      </a:r>
                    </a:p>
                    <a:p>
                      <a:pPr algn="ctr"/>
                      <a:endParaRPr lang="fr-FR" sz="3000" dirty="0"/>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3000" dirty="0">
                          <a:latin typeface="+mn-lt"/>
                        </a:rPr>
                        <a:t>In-situ</a:t>
                      </a:r>
                    </a:p>
                    <a:p>
                      <a:pPr algn="ctr"/>
                      <a:endParaRPr lang="fr-FR" sz="3000" dirty="0"/>
                    </a:p>
                  </a:txBody>
                  <a:tcPr/>
                </a:tc>
                <a:extLst>
                  <a:ext uri="{0D108BD9-81ED-4DB2-BD59-A6C34878D82A}">
                    <a16:rowId xmlns:a16="http://schemas.microsoft.com/office/drawing/2014/main" val="3010056344"/>
                  </a:ext>
                </a:extLst>
              </a:tr>
              <a:tr h="3976711">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3000" b="1" dirty="0">
                          <a:latin typeface="+mn-lt"/>
                        </a:rPr>
                        <a:t>Type d’appareil</a:t>
                      </a:r>
                    </a:p>
                    <a:p>
                      <a:pPr algn="ctr"/>
                      <a:endParaRPr lang="fr-FR" sz="3000" b="1"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dirty="0">
                          <a:latin typeface="+mn-lt"/>
                        </a:rPr>
                        <a:t>Spectrofluorimètre 3D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fr-FR" sz="30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dirty="0">
                          <a:latin typeface="+mn-lt"/>
                        </a:rPr>
                        <a:t>Fluorimètre de terrain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fr-FR" sz="3000" dirty="0">
                        <a:latin typeface="+mn-lt"/>
                      </a:endParaRPr>
                    </a:p>
                  </a:txBody>
                  <a:tcPr/>
                </a:tc>
                <a:extLst>
                  <a:ext uri="{0D108BD9-81ED-4DB2-BD59-A6C34878D82A}">
                    <a16:rowId xmlns:a16="http://schemas.microsoft.com/office/drawing/2014/main" val="875586678"/>
                  </a:ext>
                </a:extLst>
              </a:tr>
              <a:tr h="1564110">
                <a:tc>
                  <a:txBody>
                    <a:bodyPr/>
                    <a:lstStyle/>
                    <a:p>
                      <a:pPr algn="ctr"/>
                      <a:r>
                        <a:rPr lang="fr-FR" sz="3000" b="1" dirty="0">
                          <a:latin typeface="+mn-lt"/>
                        </a:rPr>
                        <a:t>Avantages</a:t>
                      </a:r>
                      <a:endParaRPr lang="fr-FR" sz="3000" b="1"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dirty="0">
                          <a:latin typeface="+mn-lt"/>
                        </a:rPr>
                        <a:t>Mesures précises</a:t>
                      </a:r>
                    </a:p>
                  </a:txBody>
                  <a:tcPr/>
                </a:tc>
                <a:tc>
                  <a:txBody>
                    <a:bodyPr/>
                    <a:lstStyle/>
                    <a:p>
                      <a:r>
                        <a:rPr lang="fr-FR" sz="3000" dirty="0">
                          <a:latin typeface="+mn-lt"/>
                        </a:rPr>
                        <a:t>Eviter les risques de pollutions</a:t>
                      </a:r>
                    </a:p>
                    <a:p>
                      <a:r>
                        <a:rPr lang="fr-FR" sz="3000" dirty="0">
                          <a:latin typeface="+mn-lt"/>
                        </a:rPr>
                        <a:t>(transport, échantillonnage)</a:t>
                      </a:r>
                    </a:p>
                    <a:p>
                      <a:r>
                        <a:rPr lang="fr-FR" sz="3000" dirty="0">
                          <a:latin typeface="+mn-lt"/>
                        </a:rPr>
                        <a:t>Mesures en continu</a:t>
                      </a:r>
                    </a:p>
                  </a:txBody>
                  <a:tcPr/>
                </a:tc>
                <a:extLst>
                  <a:ext uri="{0D108BD9-81ED-4DB2-BD59-A6C34878D82A}">
                    <a16:rowId xmlns:a16="http://schemas.microsoft.com/office/drawing/2014/main" val="1045007331"/>
                  </a:ext>
                </a:extLst>
              </a:tr>
              <a:tr h="1564110">
                <a:tc>
                  <a:txBody>
                    <a:bodyPr/>
                    <a:lstStyle/>
                    <a:p>
                      <a:pPr algn="ctr"/>
                      <a:r>
                        <a:rPr lang="fr-FR" sz="3000" b="1" dirty="0">
                          <a:latin typeface="+mn-lt"/>
                        </a:rPr>
                        <a:t>Inconvénients</a:t>
                      </a:r>
                      <a:endParaRPr lang="fr-FR" sz="3000" b="1"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dirty="0">
                          <a:latin typeface="+mn-lt"/>
                        </a:rPr>
                        <a:t>Mesures ponctuelles</a:t>
                      </a:r>
                    </a:p>
                  </a:txBody>
                  <a:tcPr/>
                </a:tc>
                <a:tc>
                  <a:txBody>
                    <a:bodyPr/>
                    <a:lstStyle/>
                    <a:p>
                      <a:r>
                        <a:rPr lang="fr-FR" sz="3000" dirty="0">
                          <a:latin typeface="+mn-lt"/>
                        </a:rPr>
                        <a:t>Encrassement de la sonde</a:t>
                      </a:r>
                    </a:p>
                    <a:p>
                      <a:r>
                        <a:rPr lang="fr-FR" sz="3000" dirty="0">
                          <a:latin typeface="+mn-lt"/>
                        </a:rPr>
                        <a:t>Mesures moins précises</a:t>
                      </a:r>
                    </a:p>
                  </a:txBody>
                  <a:tcPr/>
                </a:tc>
                <a:extLst>
                  <a:ext uri="{0D108BD9-81ED-4DB2-BD59-A6C34878D82A}">
                    <a16:rowId xmlns:a16="http://schemas.microsoft.com/office/drawing/2014/main" val="2249021580"/>
                  </a:ext>
                </a:extLst>
              </a:tr>
            </a:tbl>
          </a:graphicData>
        </a:graphic>
      </p:graphicFrame>
      <p:pic>
        <p:nvPicPr>
          <p:cNvPr id="8" name="Image 7">
            <a:extLst>
              <a:ext uri="{FF2B5EF4-FFF2-40B4-BE49-F238E27FC236}">
                <a16:creationId xmlns:a16="http://schemas.microsoft.com/office/drawing/2014/main" id="{0083B376-662C-4127-A73B-C54D3918430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4458" r="2888"/>
          <a:stretch/>
        </p:blipFill>
        <p:spPr>
          <a:xfrm>
            <a:off x="6581629" y="3175152"/>
            <a:ext cx="4920070" cy="3228392"/>
          </a:xfrm>
          <a:prstGeom prst="rect">
            <a:avLst/>
          </a:prstGeom>
          <a:ln>
            <a:solidFill>
              <a:schemeClr val="tx1"/>
            </a:solidFill>
          </a:ln>
          <a:effectLst>
            <a:outerShdw blurRad="50800" dist="38100" dir="2700000" algn="tl" rotWithShape="0">
              <a:prstClr val="black">
                <a:alpha val="40000"/>
              </a:prstClr>
            </a:outerShdw>
          </a:effectLst>
        </p:spPr>
      </p:pic>
      <p:pic>
        <p:nvPicPr>
          <p:cNvPr id="9" name="Picture 3" descr="C:\Users\Xavier\Desktop\Stage\Oral SOKarst\Illustrations\GGUN2003m.jpg">
            <a:extLst>
              <a:ext uri="{FF2B5EF4-FFF2-40B4-BE49-F238E27FC236}">
                <a16:creationId xmlns:a16="http://schemas.microsoft.com/office/drawing/2014/main" id="{6C484D67-35DB-4265-9713-F93F5F0863D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786224" y="3175153"/>
            <a:ext cx="4304521" cy="3228391"/>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6D015F21-81D6-4723-AAA3-EA17D303B4D3}"/>
              </a:ext>
            </a:extLst>
          </p:cNvPr>
          <p:cNvSpPr txBox="1"/>
          <p:nvPr/>
        </p:nvSpPr>
        <p:spPr>
          <a:xfrm>
            <a:off x="1725274" y="9642495"/>
            <a:ext cx="1482538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0" i="0" u="none" strike="noStrike" kern="0" cap="none" spc="0" normalizeH="0" baseline="0" noProof="0" dirty="0">
                <a:ln>
                  <a:noFill/>
                </a:ln>
                <a:solidFill>
                  <a:srgbClr val="000000"/>
                </a:solidFill>
                <a:effectLst/>
                <a:uLnTx/>
                <a:uFillTx/>
                <a:latin typeface="Arial"/>
                <a:cs typeface="Arial"/>
                <a:sym typeface="Arial"/>
              </a:rPr>
              <a:t>Annexe 3 : Comparaison entre les méthodes de mesure en laboratoire et in-situ</a:t>
            </a:r>
          </a:p>
        </p:txBody>
      </p:sp>
    </p:spTree>
    <p:extLst>
      <p:ext uri="{BB962C8B-B14F-4D97-AF65-F5344CB8AC3E}">
        <p14:creationId xmlns:p14="http://schemas.microsoft.com/office/powerpoint/2010/main" val="1071307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cxnSp>
        <p:nvCxnSpPr>
          <p:cNvPr id="13" name="Connecteur droit 12">
            <a:extLst>
              <a:ext uri="{FF2B5EF4-FFF2-40B4-BE49-F238E27FC236}">
                <a16:creationId xmlns:a16="http://schemas.microsoft.com/office/drawing/2014/main" id="{9844B4C8-837D-410A-A74D-1743CE0D128B}"/>
              </a:ext>
            </a:extLst>
          </p:cNvPr>
          <p:cNvCxnSpPr>
            <a:cxnSpLocks/>
          </p:cNvCxnSpPr>
          <p:nvPr/>
        </p:nvCxnSpPr>
        <p:spPr>
          <a:xfrm>
            <a:off x="9412287" y="2197367"/>
            <a:ext cx="0" cy="6977113"/>
          </a:xfrm>
          <a:prstGeom prst="line">
            <a:avLst/>
          </a:prstGeom>
          <a:ln>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14" name="Espace réservé du texte 2">
            <a:extLst>
              <a:ext uri="{FF2B5EF4-FFF2-40B4-BE49-F238E27FC236}">
                <a16:creationId xmlns:a16="http://schemas.microsoft.com/office/drawing/2014/main" id="{A3D2A953-E611-4489-A9BD-9253CB46F320}"/>
              </a:ext>
            </a:extLst>
          </p:cNvPr>
          <p:cNvSpPr txBox="1">
            <a:spLocks/>
          </p:cNvSpPr>
          <p:nvPr/>
        </p:nvSpPr>
        <p:spPr>
          <a:xfrm>
            <a:off x="985658" y="1550757"/>
            <a:ext cx="7516485" cy="622943"/>
          </a:xfrm>
          <a:prstGeom prst="rect">
            <a:avLst/>
          </a:prstGeom>
        </p:spPr>
        <p:txBody>
          <a:bodyPr vert="horz" lIns="91440" tIns="45720" rIns="91440" bIns="45720" rtlCol="0" anchor="b">
            <a:no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200" b="0" kern="1200">
                <a:solidFill>
                  <a:schemeClr val="accent2"/>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000" b="1"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b="1"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5pPr>
            <a:lvl6pPr marL="22860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6pPr>
            <a:lvl7pPr marL="2743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7pPr>
            <a:lvl8pPr marL="3200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8pPr>
            <a:lvl9pPr marL="3657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58B6C0"/>
              </a:buClr>
              <a:buSzPct val="92000"/>
              <a:buFont typeface="Wingdings 2" panose="05020102010507070707" pitchFamily="18" charset="2"/>
              <a:buNone/>
              <a:tabLst/>
              <a:defRPr/>
            </a:pPr>
            <a:r>
              <a:rPr kumimoji="0" lang="fr-FR" sz="3000" b="1" i="0" u="none" strike="noStrike" kern="1200" cap="none" spc="0" normalizeH="0" baseline="0" noProof="0" dirty="0">
                <a:ln>
                  <a:noFill/>
                </a:ln>
                <a:solidFill>
                  <a:srgbClr val="58B6C0">
                    <a:lumMod val="75000"/>
                  </a:srgbClr>
                </a:solidFill>
                <a:effectLst/>
                <a:uLnTx/>
                <a:uFillTx/>
                <a:ea typeface="+mn-ea"/>
                <a:cs typeface="+mn-cs"/>
              </a:rPr>
              <a:t>Suivi ponctuel: spectrofluorimétrie 3D </a:t>
            </a:r>
          </a:p>
        </p:txBody>
      </p:sp>
      <p:sp>
        <p:nvSpPr>
          <p:cNvPr id="15" name="Espace réservé du texte 4">
            <a:extLst>
              <a:ext uri="{FF2B5EF4-FFF2-40B4-BE49-F238E27FC236}">
                <a16:creationId xmlns:a16="http://schemas.microsoft.com/office/drawing/2014/main" id="{364EC139-31A8-45AB-9EB9-AEF5A6A0524A}"/>
              </a:ext>
            </a:extLst>
          </p:cNvPr>
          <p:cNvSpPr txBox="1">
            <a:spLocks/>
          </p:cNvSpPr>
          <p:nvPr/>
        </p:nvSpPr>
        <p:spPr>
          <a:xfrm>
            <a:off x="9827592" y="1760807"/>
            <a:ext cx="8428252" cy="437191"/>
          </a:xfrm>
          <a:prstGeom prst="rect">
            <a:avLst/>
          </a:prstGeom>
        </p:spPr>
        <p:txBody>
          <a:bodyPr vert="horz" lIns="91440" tIns="45720" rIns="91440" bIns="45720" rtlCol="0" anchor="b">
            <a:no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200" b="0" kern="1200">
                <a:solidFill>
                  <a:schemeClr val="accent2"/>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000" b="1"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b="1"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5pPr>
            <a:lvl6pPr marL="22860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6pPr>
            <a:lvl7pPr marL="2743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7pPr>
            <a:lvl8pPr marL="3200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8pPr>
            <a:lvl9pPr marL="3657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58B6C0"/>
              </a:buClr>
              <a:buSzPct val="92000"/>
              <a:buFont typeface="Wingdings 2" panose="05020102010507070707" pitchFamily="18" charset="2"/>
              <a:buNone/>
              <a:tabLst/>
              <a:defRPr/>
            </a:pPr>
            <a:r>
              <a:rPr kumimoji="0" lang="fr-FR" sz="3000" b="1" i="0" u="none" strike="noStrike" kern="1200" cap="none" spc="0" normalizeH="0" baseline="0" noProof="0" dirty="0">
                <a:ln>
                  <a:noFill/>
                </a:ln>
                <a:solidFill>
                  <a:srgbClr val="00B050"/>
                </a:solidFill>
                <a:effectLst/>
                <a:uLnTx/>
                <a:uFillTx/>
                <a:ea typeface="+mn-ea"/>
                <a:cs typeface="+mn-cs"/>
              </a:rPr>
              <a:t>Suivi continu : fluorimètre de terrain (GGUN)</a:t>
            </a:r>
          </a:p>
        </p:txBody>
      </p:sp>
      <p:sp>
        <p:nvSpPr>
          <p:cNvPr id="16" name="Espace réservé du contenu 2">
            <a:extLst>
              <a:ext uri="{FF2B5EF4-FFF2-40B4-BE49-F238E27FC236}">
                <a16:creationId xmlns:a16="http://schemas.microsoft.com/office/drawing/2014/main" id="{0758443B-78BB-4FCC-B779-7B963BE42A33}"/>
              </a:ext>
            </a:extLst>
          </p:cNvPr>
          <p:cNvSpPr txBox="1">
            <a:spLocks/>
          </p:cNvSpPr>
          <p:nvPr/>
        </p:nvSpPr>
        <p:spPr>
          <a:xfrm>
            <a:off x="3307098" y="2601181"/>
            <a:ext cx="5516862" cy="62294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7000" b="0" i="0" u="none" strike="noStrike" cap="none">
                <a:solidFill>
                  <a:srgbClr val="0093C1"/>
                </a:solidFill>
                <a:latin typeface="Trebuchet MS"/>
                <a:ea typeface="Trebuchet MS"/>
                <a:cs typeface="Trebuchet MS"/>
                <a:sym typeface="Trebuchet M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marL="306000" lvl="2" indent="-306000" algn="ctr">
              <a:buClr>
                <a:schemeClr val="accent2">
                  <a:lumMod val="75000"/>
                </a:schemeClr>
              </a:buClr>
              <a:buFont typeface="Wingdings" panose="05000000000000000000" pitchFamily="2" charset="2"/>
              <a:buChar char="§"/>
            </a:pPr>
            <a:r>
              <a:rPr lang="fr-FR" sz="3000" dirty="0">
                <a:solidFill>
                  <a:schemeClr val="tx1"/>
                </a:solidFill>
                <a:latin typeface="+mn-lt"/>
              </a:rPr>
              <a:t>Matrices d’Excitation/Emission (MEE)</a:t>
            </a:r>
          </a:p>
        </p:txBody>
      </p:sp>
      <p:pic>
        <p:nvPicPr>
          <p:cNvPr id="18" name="Image 17">
            <a:extLst>
              <a:ext uri="{FF2B5EF4-FFF2-40B4-BE49-F238E27FC236}">
                <a16:creationId xmlns:a16="http://schemas.microsoft.com/office/drawing/2014/main" id="{15A8426A-BA87-4515-B63E-E4F376C2525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4458" r="2888"/>
          <a:stretch/>
        </p:blipFill>
        <p:spPr>
          <a:xfrm>
            <a:off x="328972" y="2457928"/>
            <a:ext cx="2335364" cy="1532391"/>
          </a:xfrm>
          <a:prstGeom prst="rect">
            <a:avLst/>
          </a:prstGeom>
          <a:ln>
            <a:solidFill>
              <a:schemeClr val="tx1"/>
            </a:solidFill>
          </a:ln>
          <a:effectLst>
            <a:outerShdw blurRad="50800" dist="38100" dir="2700000" algn="tl" rotWithShape="0">
              <a:prstClr val="black">
                <a:alpha val="40000"/>
              </a:prstClr>
            </a:outerShdw>
          </a:effectLst>
        </p:spPr>
      </p:pic>
      <p:pic>
        <p:nvPicPr>
          <p:cNvPr id="19" name="Image 18">
            <a:extLst>
              <a:ext uri="{FF2B5EF4-FFF2-40B4-BE49-F238E27FC236}">
                <a16:creationId xmlns:a16="http://schemas.microsoft.com/office/drawing/2014/main" id="{4B845600-11D8-46EE-89EA-54089CF7B15C}"/>
              </a:ext>
            </a:extLst>
          </p:cNvPr>
          <p:cNvPicPr>
            <a:picLocks noChangeAspect="1"/>
          </p:cNvPicPr>
          <p:nvPr/>
        </p:nvPicPr>
        <p:blipFill>
          <a:blip r:embed="rId5"/>
          <a:stretch>
            <a:fillRect/>
          </a:stretch>
        </p:blipFill>
        <p:spPr>
          <a:xfrm>
            <a:off x="9640001" y="5290902"/>
            <a:ext cx="8297947" cy="3243634"/>
          </a:xfrm>
          <a:prstGeom prst="rect">
            <a:avLst/>
          </a:prstGeom>
        </p:spPr>
      </p:pic>
      <p:pic>
        <p:nvPicPr>
          <p:cNvPr id="20" name="Picture 3" descr="C:\Users\Xavier\Desktop\Stage\Oral SOKarst\Illustrations\GGUN2003m.jpg">
            <a:extLst>
              <a:ext uri="{FF2B5EF4-FFF2-40B4-BE49-F238E27FC236}">
                <a16:creationId xmlns:a16="http://schemas.microsoft.com/office/drawing/2014/main" id="{1A7112BA-C435-4363-BC35-1BAFD10AEA4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346839" y="2406426"/>
            <a:ext cx="3389758" cy="2542319"/>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0B8A73E8-7AB7-485B-8F0C-326E300FAD90}"/>
              </a:ext>
            </a:extLst>
          </p:cNvPr>
          <p:cNvPicPr>
            <a:picLocks noChangeAspect="1"/>
          </p:cNvPicPr>
          <p:nvPr/>
        </p:nvPicPr>
        <p:blipFill>
          <a:blip r:embed="rId7"/>
          <a:stretch>
            <a:fillRect/>
          </a:stretch>
        </p:blipFill>
        <p:spPr>
          <a:xfrm>
            <a:off x="1260651" y="4355924"/>
            <a:ext cx="6966501" cy="5701606"/>
          </a:xfrm>
          <a:prstGeom prst="rect">
            <a:avLst/>
          </a:prstGeom>
        </p:spPr>
      </p:pic>
      <p:sp>
        <p:nvSpPr>
          <p:cNvPr id="22" name="ZoneTexte 21">
            <a:extLst>
              <a:ext uri="{FF2B5EF4-FFF2-40B4-BE49-F238E27FC236}">
                <a16:creationId xmlns:a16="http://schemas.microsoft.com/office/drawing/2014/main" id="{752B657E-29A3-4000-96EB-37447D2687F8}"/>
              </a:ext>
            </a:extLst>
          </p:cNvPr>
          <p:cNvSpPr txBox="1"/>
          <p:nvPr/>
        </p:nvSpPr>
        <p:spPr>
          <a:xfrm>
            <a:off x="6819707" y="9567111"/>
            <a:ext cx="10207642" cy="553998"/>
          </a:xfrm>
          <a:prstGeom prst="rect">
            <a:avLst/>
          </a:prstGeom>
          <a:noFill/>
        </p:spPr>
        <p:txBody>
          <a:bodyPr wrap="square" rtlCol="0">
            <a:spAutoFit/>
          </a:bodyPr>
          <a:lstStyle/>
          <a:p>
            <a:r>
              <a:rPr lang="fr-FR" sz="3000" dirty="0"/>
              <a:t>Annexe 4 : Comparaison entre le suivi ponctuel et continu</a:t>
            </a:r>
          </a:p>
        </p:txBody>
      </p:sp>
    </p:spTree>
    <p:extLst>
      <p:ext uri="{BB962C8B-B14F-4D97-AF65-F5344CB8AC3E}">
        <p14:creationId xmlns:p14="http://schemas.microsoft.com/office/powerpoint/2010/main" val="596575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862305" y="9877806"/>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dirty="0"/>
          </a:p>
        </p:txBody>
      </p:sp>
      <p:sp>
        <p:nvSpPr>
          <p:cNvPr id="4" name="Google Shape;78;p2">
            <a:extLst>
              <a:ext uri="{FF2B5EF4-FFF2-40B4-BE49-F238E27FC236}">
                <a16:creationId xmlns:a16="http://schemas.microsoft.com/office/drawing/2014/main" id="{122EE124-7835-4494-953E-9880A0D28B70}"/>
              </a:ext>
            </a:extLst>
          </p:cNvPr>
          <p:cNvSpPr txBox="1">
            <a:spLocks noGrp="1"/>
          </p:cNvSpPr>
          <p:nvPr>
            <p:ph type="title"/>
          </p:nvPr>
        </p:nvSpPr>
        <p:spPr>
          <a:xfrm>
            <a:off x="653702" y="139811"/>
            <a:ext cx="12774213"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I. Enjeux et Objectifs de l'étude</a:t>
            </a:r>
          </a:p>
        </p:txBody>
      </p:sp>
      <p:sp>
        <p:nvSpPr>
          <p:cNvPr id="2" name="ZoneTexte 1">
            <a:extLst>
              <a:ext uri="{FF2B5EF4-FFF2-40B4-BE49-F238E27FC236}">
                <a16:creationId xmlns:a16="http://schemas.microsoft.com/office/drawing/2014/main" id="{B51E3BC6-D3F0-4BA2-8126-35FDDE5139A7}"/>
              </a:ext>
            </a:extLst>
          </p:cNvPr>
          <p:cNvSpPr txBox="1"/>
          <p:nvPr/>
        </p:nvSpPr>
        <p:spPr>
          <a:xfrm>
            <a:off x="268157" y="1189119"/>
            <a:ext cx="17800448" cy="7141507"/>
          </a:xfrm>
          <a:prstGeom prst="rect">
            <a:avLst/>
          </a:prstGeom>
          <a:noFill/>
        </p:spPr>
        <p:txBody>
          <a:bodyPr wrap="square" rtlCol="0">
            <a:spAutoFit/>
          </a:bodyPr>
          <a:lstStyle/>
          <a:p>
            <a:pPr marL="88900" lvl="0">
              <a:lnSpc>
                <a:spcPct val="200000"/>
              </a:lnSpc>
              <a:buClr>
                <a:schemeClr val="bg2">
                  <a:lumMod val="75000"/>
                </a:schemeClr>
              </a:buClr>
              <a:defRPr/>
            </a:pPr>
            <a:r>
              <a:rPr lang="fr-FR" sz="3200" dirty="0">
                <a:solidFill>
                  <a:srgbClr val="003F66"/>
                </a:solidFill>
                <a:ea typeface="Lato"/>
                <a:cs typeface="Lato"/>
              </a:rPr>
              <a:t>Préservation de la ressource dans les </a:t>
            </a:r>
            <a:r>
              <a:rPr lang="fr-FR" sz="3200" b="1" dirty="0">
                <a:solidFill>
                  <a:srgbClr val="003F66"/>
                </a:solidFill>
                <a:ea typeface="Lato"/>
                <a:cs typeface="Lato"/>
              </a:rPr>
              <a:t>systèmes karstiques </a:t>
            </a:r>
            <a:r>
              <a:rPr lang="fr-FR" sz="3200" dirty="0">
                <a:solidFill>
                  <a:srgbClr val="003F66"/>
                </a:solidFill>
                <a:ea typeface="Lato"/>
                <a:cs typeface="Lato"/>
              </a:rPr>
              <a:t>: </a:t>
            </a:r>
          </a:p>
          <a:p>
            <a:pPr marL="330200" lvl="0">
              <a:lnSpc>
                <a:spcPct val="150000"/>
              </a:lnSpc>
              <a:buClr>
                <a:schemeClr val="bg2">
                  <a:lumMod val="75000"/>
                </a:schemeClr>
              </a:buClr>
              <a:defRPr/>
            </a:pPr>
            <a:r>
              <a:rPr lang="fr-FR" sz="3200" dirty="0">
                <a:solidFill>
                  <a:schemeClr val="bg2">
                    <a:lumMod val="75000"/>
                  </a:schemeClr>
                </a:solidFill>
                <a:ea typeface="Lato" panose="020B0604020202020204" charset="0"/>
                <a:cs typeface="Lato" panose="020B0604020202020204" charset="0"/>
                <a:sym typeface="Lato"/>
              </a:rPr>
              <a:t>	→</a:t>
            </a:r>
            <a:r>
              <a:rPr lang="fr-FR" sz="3200" dirty="0">
                <a:solidFill>
                  <a:srgbClr val="003F66"/>
                </a:solidFill>
                <a:ea typeface="Lato"/>
                <a:cs typeface="Lato"/>
                <a:sym typeface="Wingdings" panose="05000000000000000000" pitchFamily="2" charset="2"/>
              </a:rPr>
              <a:t> </a:t>
            </a:r>
            <a:r>
              <a:rPr lang="fr-FR" sz="3200" dirty="0">
                <a:solidFill>
                  <a:srgbClr val="003F66"/>
                </a:solidFill>
                <a:ea typeface="Lato"/>
                <a:cs typeface="Lato"/>
              </a:rPr>
              <a:t>12 à 25 % de la surface de la Terre   </a:t>
            </a:r>
            <a:r>
              <a:rPr lang="fr-FR" sz="2000" dirty="0">
                <a:solidFill>
                  <a:schemeClr val="tx1"/>
                </a:solidFill>
                <a:ea typeface="Calibri" panose="020F0502020204030204" pitchFamily="34" charset="0"/>
              </a:rPr>
              <a:t>(Long et al., 2018) </a:t>
            </a:r>
          </a:p>
          <a:p>
            <a:pPr marL="330200" lvl="0">
              <a:lnSpc>
                <a:spcPct val="150000"/>
              </a:lnSpc>
              <a:buClr>
                <a:schemeClr val="bg2">
                  <a:lumMod val="75000"/>
                </a:schemeClr>
              </a:buClr>
              <a:defRPr/>
            </a:pPr>
            <a:r>
              <a:rPr lang="fr-FR" sz="3200" dirty="0">
                <a:solidFill>
                  <a:schemeClr val="bg2">
                    <a:lumMod val="75000"/>
                  </a:schemeClr>
                </a:solidFill>
                <a:ea typeface="Lato" panose="020B0604020202020204" charset="0"/>
                <a:cs typeface="Lato" panose="020B0604020202020204" charset="0"/>
                <a:sym typeface="Lato"/>
              </a:rPr>
              <a:t>	→ </a:t>
            </a:r>
            <a:r>
              <a:rPr lang="fr-FR" sz="3200" dirty="0">
                <a:solidFill>
                  <a:srgbClr val="003F66"/>
                </a:solidFill>
                <a:ea typeface="Lato"/>
                <a:cs typeface="Lato"/>
                <a:sym typeface="Lato"/>
              </a:rPr>
              <a:t>A</a:t>
            </a:r>
            <a:r>
              <a:rPr lang="fr-FR" sz="3200" dirty="0">
                <a:solidFill>
                  <a:srgbClr val="003F66"/>
                </a:solidFill>
                <a:ea typeface="Lato"/>
                <a:cs typeface="Lato"/>
              </a:rPr>
              <a:t>limentent 40 % de la population française en eau potable    </a:t>
            </a:r>
            <a:r>
              <a:rPr lang="fr-FR" sz="2000" dirty="0">
                <a:solidFill>
                  <a:schemeClr val="tx1"/>
                </a:solidFill>
                <a:ea typeface="Calibri" panose="020F0502020204030204" pitchFamily="34" charset="0"/>
              </a:rPr>
              <a:t>(Chen et al., 2017) </a:t>
            </a:r>
          </a:p>
          <a:p>
            <a:pPr marL="330200" lvl="0">
              <a:lnSpc>
                <a:spcPct val="150000"/>
              </a:lnSpc>
              <a:buClr>
                <a:schemeClr val="bg2">
                  <a:lumMod val="75000"/>
                </a:schemeClr>
              </a:buClr>
              <a:defRPr/>
            </a:pPr>
            <a:endParaRPr lang="fr-FR" sz="3200" dirty="0">
              <a:solidFill>
                <a:srgbClr val="003F66"/>
              </a:solidFill>
              <a:ea typeface="Lato"/>
              <a:cs typeface="Lato"/>
              <a:sym typeface="Lato"/>
            </a:endParaRPr>
          </a:p>
          <a:p>
            <a:pPr marL="457200" indent="-457200" algn="just">
              <a:lnSpc>
                <a:spcPct val="150000"/>
              </a:lnSpc>
              <a:buClr>
                <a:schemeClr val="bg2">
                  <a:lumMod val="75000"/>
                </a:schemeClr>
              </a:buClr>
              <a:buFont typeface="Arial" panose="020B0604020202020204" pitchFamily="34" charset="0"/>
              <a:buChar char="•"/>
            </a:pPr>
            <a:r>
              <a:rPr lang="fr-FR" sz="3200" dirty="0">
                <a:solidFill>
                  <a:srgbClr val="003F66"/>
                </a:solidFill>
                <a:ea typeface="Lato"/>
                <a:cs typeface="Lato"/>
                <a:sym typeface="Lato"/>
              </a:rPr>
              <a:t>Trouver des indicateurs des </a:t>
            </a:r>
            <a:r>
              <a:rPr lang="fr-FR" sz="3200" b="1" dirty="0">
                <a:solidFill>
                  <a:srgbClr val="003F66"/>
                </a:solidFill>
                <a:ea typeface="Lato"/>
                <a:cs typeface="Lato"/>
                <a:sym typeface="Lato"/>
              </a:rPr>
              <a:t>processus de recharge</a:t>
            </a:r>
            <a:r>
              <a:rPr lang="fr-FR" sz="3200" dirty="0">
                <a:solidFill>
                  <a:srgbClr val="003F66"/>
                </a:solidFill>
                <a:ea typeface="Lato"/>
                <a:cs typeface="Lato"/>
                <a:sym typeface="Lato"/>
              </a:rPr>
              <a:t> / indicateurs de </a:t>
            </a:r>
            <a:r>
              <a:rPr lang="fr-FR" sz="3200" b="1" dirty="0">
                <a:solidFill>
                  <a:srgbClr val="003F66"/>
                </a:solidFill>
                <a:ea typeface="Lato"/>
                <a:cs typeface="Lato"/>
                <a:sym typeface="Lato"/>
              </a:rPr>
              <a:t>contamination</a:t>
            </a:r>
            <a:r>
              <a:rPr lang="fr-FR" sz="3200" dirty="0">
                <a:solidFill>
                  <a:srgbClr val="003F66"/>
                </a:solidFill>
                <a:ea typeface="Lato"/>
                <a:cs typeface="Lato"/>
                <a:sym typeface="Lato"/>
              </a:rPr>
              <a:t> </a:t>
            </a:r>
            <a:br>
              <a:rPr lang="fr-FR" sz="3200" dirty="0">
                <a:solidFill>
                  <a:srgbClr val="003F66"/>
                </a:solidFill>
                <a:ea typeface="Lato"/>
                <a:cs typeface="Lato"/>
                <a:sym typeface="Lato"/>
              </a:rPr>
            </a:br>
            <a:r>
              <a:rPr lang="fr-FR" sz="3200" dirty="0">
                <a:solidFill>
                  <a:srgbClr val="003F66"/>
                </a:solidFill>
                <a:ea typeface="Lato"/>
                <a:cs typeface="Lato"/>
                <a:sym typeface="Lato"/>
              </a:rPr>
              <a:t>	</a:t>
            </a:r>
            <a:r>
              <a:rPr lang="fr-FR" sz="3200" dirty="0">
                <a:solidFill>
                  <a:schemeClr val="bg2">
                    <a:lumMod val="75000"/>
                  </a:schemeClr>
                </a:solidFill>
                <a:ea typeface="Lato" panose="020B0604020202020204" charset="0"/>
                <a:cs typeface="Lato" panose="020B0604020202020204" charset="0"/>
                <a:sym typeface="Lato"/>
              </a:rPr>
              <a:t>→</a:t>
            </a:r>
            <a:r>
              <a:rPr lang="fr-FR" sz="3200" dirty="0">
                <a:solidFill>
                  <a:srgbClr val="003F66"/>
                </a:solidFill>
                <a:ea typeface="Lato"/>
                <a:cs typeface="Lato"/>
                <a:sym typeface="Lato"/>
              </a:rPr>
              <a:t> </a:t>
            </a:r>
            <a:r>
              <a:rPr lang="fr-FR" sz="3200" b="1" dirty="0">
                <a:solidFill>
                  <a:srgbClr val="003F66"/>
                </a:solidFill>
                <a:ea typeface="Lato"/>
                <a:cs typeface="Lato"/>
                <a:sym typeface="Lato"/>
              </a:rPr>
              <a:t>Suivi continu</a:t>
            </a:r>
          </a:p>
          <a:p>
            <a:pPr marL="457200" indent="-457200" algn="just">
              <a:lnSpc>
                <a:spcPct val="200000"/>
              </a:lnSpc>
              <a:buClr>
                <a:schemeClr val="bg2">
                  <a:lumMod val="75000"/>
                </a:schemeClr>
              </a:buClr>
              <a:buFont typeface="Arial" panose="020B0604020202020204" pitchFamily="34" charset="0"/>
              <a:buChar char="•"/>
            </a:pPr>
            <a:r>
              <a:rPr lang="fr-FR" sz="3200" dirty="0">
                <a:solidFill>
                  <a:srgbClr val="003F66"/>
                </a:solidFill>
                <a:ea typeface="Lato"/>
                <a:cs typeface="Lato"/>
                <a:sym typeface="Lato"/>
              </a:rPr>
              <a:t>Suivi de la Matière Organique Naturelle (MON)</a:t>
            </a:r>
            <a:endParaRPr lang="fr-FR" sz="3200" dirty="0">
              <a:ea typeface="Lato"/>
              <a:cs typeface="Lato"/>
              <a:sym typeface="Lato"/>
            </a:endParaRPr>
          </a:p>
          <a:p>
            <a:pPr algn="just">
              <a:lnSpc>
                <a:spcPct val="150000"/>
              </a:lnSpc>
            </a:pPr>
            <a:r>
              <a:rPr lang="fr-FR" sz="3200" dirty="0">
                <a:solidFill>
                  <a:srgbClr val="003F66"/>
                </a:solidFill>
                <a:ea typeface="Lato"/>
                <a:cs typeface="Lato"/>
                <a:sym typeface="Lato"/>
              </a:rPr>
              <a:t> 	</a:t>
            </a:r>
            <a:r>
              <a:rPr lang="fr-FR" sz="3200" dirty="0">
                <a:solidFill>
                  <a:schemeClr val="bg2">
                    <a:lumMod val="75000"/>
                  </a:schemeClr>
                </a:solidFill>
                <a:ea typeface="Lato" panose="020B0604020202020204" charset="0"/>
                <a:cs typeface="Lato" panose="020B0604020202020204" charset="0"/>
                <a:sym typeface="Lato"/>
              </a:rPr>
              <a:t>→</a:t>
            </a:r>
            <a:r>
              <a:rPr lang="fr-FR" sz="3200" dirty="0">
                <a:solidFill>
                  <a:srgbClr val="003F66"/>
                </a:solidFill>
                <a:ea typeface="Lato"/>
                <a:cs typeface="Lato"/>
                <a:sym typeface="Wingdings" panose="05000000000000000000" pitchFamily="2" charset="2"/>
              </a:rPr>
              <a:t> </a:t>
            </a:r>
            <a:r>
              <a:rPr lang="fr-FR" sz="3200" b="1" dirty="0">
                <a:solidFill>
                  <a:srgbClr val="003F66"/>
                </a:solidFill>
                <a:ea typeface="Lato"/>
                <a:cs typeface="Lato"/>
                <a:sym typeface="Lato"/>
              </a:rPr>
              <a:t>Dynamique d'infiltration</a:t>
            </a:r>
            <a:r>
              <a:rPr lang="fr-FR" sz="3200" dirty="0">
                <a:solidFill>
                  <a:srgbClr val="003F66"/>
                </a:solidFill>
                <a:ea typeface="Lato"/>
                <a:cs typeface="Lato"/>
                <a:sym typeface="Lato"/>
              </a:rPr>
              <a:t>, temps de séjour</a:t>
            </a:r>
            <a:endParaRPr lang="fr-FR" sz="3200" dirty="0">
              <a:ea typeface="Lato"/>
              <a:cs typeface="Lato"/>
              <a:sym typeface="Lato"/>
            </a:endParaRPr>
          </a:p>
          <a:p>
            <a:pPr algn="just">
              <a:lnSpc>
                <a:spcPct val="150000"/>
              </a:lnSpc>
            </a:pPr>
            <a:r>
              <a:rPr lang="fr-FR" sz="3200" dirty="0">
                <a:solidFill>
                  <a:srgbClr val="003F66"/>
                </a:solidFill>
                <a:ea typeface="Lato"/>
                <a:cs typeface="Lato"/>
                <a:sym typeface="Lato"/>
              </a:rPr>
              <a:t> 	</a:t>
            </a:r>
            <a:r>
              <a:rPr lang="fr-FR" sz="3200" dirty="0">
                <a:solidFill>
                  <a:schemeClr val="bg2">
                    <a:lumMod val="75000"/>
                  </a:schemeClr>
                </a:solidFill>
                <a:ea typeface="Lato" panose="020B0604020202020204" charset="0"/>
                <a:cs typeface="Lato" panose="020B0604020202020204" charset="0"/>
                <a:sym typeface="Lato"/>
              </a:rPr>
              <a:t>→</a:t>
            </a:r>
            <a:r>
              <a:rPr lang="fr-FR" sz="3200" dirty="0">
                <a:solidFill>
                  <a:srgbClr val="003F66"/>
                </a:solidFill>
                <a:ea typeface="Lato"/>
                <a:cs typeface="Lato"/>
                <a:sym typeface="Wingdings" panose="05000000000000000000" pitchFamily="2" charset="2"/>
              </a:rPr>
              <a:t> </a:t>
            </a:r>
            <a:r>
              <a:rPr lang="fr-FR" sz="3200" dirty="0">
                <a:solidFill>
                  <a:srgbClr val="003F66"/>
                </a:solidFill>
                <a:ea typeface="Lato"/>
                <a:cs typeface="Lato"/>
                <a:sym typeface="Lato"/>
              </a:rPr>
              <a:t>Indicateur de </a:t>
            </a:r>
            <a:r>
              <a:rPr lang="fr-FR" sz="3200" b="1" dirty="0">
                <a:solidFill>
                  <a:srgbClr val="003F66"/>
                </a:solidFill>
                <a:ea typeface="Lato"/>
                <a:cs typeface="Lato"/>
                <a:sym typeface="Lato"/>
              </a:rPr>
              <a:t>contamination</a:t>
            </a:r>
          </a:p>
        </p:txBody>
      </p:sp>
      <p:sp>
        <p:nvSpPr>
          <p:cNvPr id="9" name="ZoneTexte 8">
            <a:extLst>
              <a:ext uri="{FF2B5EF4-FFF2-40B4-BE49-F238E27FC236}">
                <a16:creationId xmlns:a16="http://schemas.microsoft.com/office/drawing/2014/main" id="{3D55D692-44EB-4E3C-87E7-24C6CBE61431}"/>
              </a:ext>
            </a:extLst>
          </p:cNvPr>
          <p:cNvSpPr txBox="1"/>
          <p:nvPr/>
        </p:nvSpPr>
        <p:spPr>
          <a:xfrm>
            <a:off x="2887954" y="8703979"/>
            <a:ext cx="13917030" cy="1200329"/>
          </a:xfrm>
          <a:prstGeom prst="rect">
            <a:avLst/>
          </a:prstGeom>
          <a:noFill/>
        </p:spPr>
        <p:txBody>
          <a:bodyPr wrap="square">
            <a:spAutoFit/>
          </a:bodyPr>
          <a:lstStyle/>
          <a:p>
            <a:pPr marR="5080" lvl="0" indent="12700" algn="ctr" defTabSz="914400" rtl="0" eaLnBrk="1" fontAlgn="auto" latinLnBrk="0" hangingPunct="1">
              <a:spcBef>
                <a:spcPts val="0"/>
              </a:spcBef>
              <a:spcAft>
                <a:spcPts val="0"/>
              </a:spcAft>
              <a:buClr>
                <a:srgbClr val="000000"/>
              </a:buClr>
              <a:buSzTx/>
              <a:buFont typeface="Arial"/>
              <a:buNone/>
              <a:tabLst/>
              <a:defRPr/>
            </a:pPr>
            <a:r>
              <a:rPr kumimoji="0" lang="fr-FR" sz="3600" b="0" i="0"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Arial"/>
                <a:ea typeface="Lato"/>
                <a:cs typeface="Lato"/>
                <a:sym typeface="Lato"/>
              </a:rPr>
              <a:t>Réaliser un protocole de calibration des fluorimètres de terrain pour mesurer et quantifier les teneurs </a:t>
            </a:r>
            <a:r>
              <a:rPr lang="fr-FR" sz="3600" dirty="0">
                <a:solidFill>
                  <a:srgbClr val="0000FF"/>
                </a:solidFill>
                <a:effectLst>
                  <a:outerShdw blurRad="38100" dist="38100" dir="2700000" algn="tl">
                    <a:srgbClr val="000000">
                      <a:alpha val="43137"/>
                    </a:srgbClr>
                  </a:outerShdw>
                </a:effectLst>
                <a:ea typeface="Lato"/>
                <a:cs typeface="Lato"/>
                <a:sym typeface="Lato"/>
              </a:rPr>
              <a:t>en MON</a:t>
            </a:r>
          </a:p>
        </p:txBody>
      </p:sp>
      <p:sp>
        <p:nvSpPr>
          <p:cNvPr id="6" name="Flèche : droite 5">
            <a:extLst>
              <a:ext uri="{FF2B5EF4-FFF2-40B4-BE49-F238E27FC236}">
                <a16:creationId xmlns:a16="http://schemas.microsoft.com/office/drawing/2014/main" id="{91DAB2DA-9DB6-4567-8966-E918233F41AE}"/>
              </a:ext>
            </a:extLst>
          </p:cNvPr>
          <p:cNvSpPr/>
          <p:nvPr/>
        </p:nvSpPr>
        <p:spPr>
          <a:xfrm>
            <a:off x="1483016" y="8693736"/>
            <a:ext cx="1264920" cy="700146"/>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803758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8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800" b="0" i="0" u="none" strike="noStrike" kern="0" cap="none" spc="0" normalizeH="0" baseline="0" noProof="0">
              <a:ln>
                <a:noFill/>
              </a:ln>
              <a:solidFill>
                <a:srgbClr val="888888"/>
              </a:solidFill>
              <a:effectLst/>
              <a:uLnTx/>
              <a:uFillTx/>
              <a:latin typeface="Arial"/>
              <a:cs typeface="Arial"/>
              <a:sym typeface="Arial"/>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12" name="Google Shape;110;p4">
            <a:extLst>
              <a:ext uri="{FF2B5EF4-FFF2-40B4-BE49-F238E27FC236}">
                <a16:creationId xmlns:a16="http://schemas.microsoft.com/office/drawing/2014/main" id="{79B1DEC2-20D2-4C68-A9E5-98E3CADAD932}"/>
              </a:ext>
            </a:extLst>
          </p:cNvPr>
          <p:cNvSpPr txBox="1"/>
          <p:nvPr/>
        </p:nvSpPr>
        <p:spPr>
          <a:xfrm>
            <a:off x="302502" y="2904113"/>
            <a:ext cx="17482578" cy="6935094"/>
          </a:xfrm>
          <a:prstGeom prst="rect">
            <a:avLst/>
          </a:prstGeom>
          <a:noFill/>
          <a:ln>
            <a:noFill/>
          </a:ln>
        </p:spPr>
        <p:txBody>
          <a:bodyPr spcFirstLastPara="1" wrap="square" lIns="0" tIns="184775" rIns="0" bIns="0" anchor="t" anchorCtr="0">
            <a:spAutoFit/>
          </a:bodyPr>
          <a:lstStyle/>
          <a:p>
            <a:pPr marL="856996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500" b="0" i="0" u="none" strike="noStrike" kern="0" cap="none" spc="0" normalizeH="0" baseline="0" noProof="0" dirty="0">
                <a:ln>
                  <a:noFill/>
                </a:ln>
                <a:solidFill>
                  <a:srgbClr val="003F66"/>
                </a:solidFill>
                <a:effectLst/>
                <a:uLnTx/>
                <a:uFillTx/>
                <a:latin typeface="Arial"/>
                <a:ea typeface="Lato"/>
                <a:cs typeface="Lato"/>
                <a:sym typeface="Lato"/>
              </a:rPr>
              <a:t>Fluorophores</a:t>
            </a:r>
          </a:p>
          <a:p>
            <a:pPr marL="856996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500" b="0" i="0" u="none" strike="noStrike" kern="0" cap="none" spc="0" normalizeH="0" baseline="0" noProof="0" dirty="0">
                <a:ln>
                  <a:noFill/>
                </a:ln>
                <a:solidFill>
                  <a:srgbClr val="003F66"/>
                </a:solidFill>
                <a:effectLst/>
                <a:uLnTx/>
                <a:uFillTx/>
                <a:latin typeface="Arial"/>
                <a:ea typeface="Lato"/>
                <a:cs typeface="Lato"/>
                <a:sym typeface="Lato"/>
              </a:rPr>
              <a:t>→ </a:t>
            </a:r>
            <a:r>
              <a:rPr kumimoji="0" lang="el-GR" sz="3500" b="0" i="0" u="none" strike="noStrike" kern="0" cap="none" spc="0" normalizeH="0" baseline="0" noProof="0" dirty="0">
                <a:ln>
                  <a:noFill/>
                </a:ln>
                <a:solidFill>
                  <a:srgbClr val="003F66"/>
                </a:solidFill>
                <a:effectLst/>
                <a:uLnTx/>
                <a:uFillTx/>
                <a:latin typeface="Arial"/>
                <a:ea typeface="Lato"/>
                <a:cs typeface="Times New Roman" panose="02020603050405020304" pitchFamily="18" charset="0"/>
                <a:sym typeface="Lato"/>
              </a:rPr>
              <a:t>λ</a:t>
            </a:r>
            <a:r>
              <a:rPr kumimoji="0" lang="fr-FR" sz="3500" b="0" i="0" u="none" strike="noStrike" kern="0" cap="none" spc="0" normalizeH="0" baseline="0" noProof="0" dirty="0">
                <a:ln>
                  <a:noFill/>
                </a:ln>
                <a:solidFill>
                  <a:srgbClr val="003F66"/>
                </a:solidFill>
                <a:effectLst/>
                <a:uLnTx/>
                <a:uFillTx/>
                <a:latin typeface="Arial"/>
                <a:ea typeface="Lato"/>
                <a:cs typeface="Times New Roman" panose="02020603050405020304" pitchFamily="18" charset="0"/>
                <a:sym typeface="Lato"/>
              </a:rPr>
              <a:t>excitation / </a:t>
            </a:r>
            <a:r>
              <a:rPr kumimoji="0" lang="el-GR" sz="3500" b="0" i="0" u="none" strike="noStrike" kern="0" cap="none" spc="0" normalizeH="0" baseline="0" noProof="0" dirty="0">
                <a:ln>
                  <a:noFill/>
                </a:ln>
                <a:solidFill>
                  <a:srgbClr val="003F66"/>
                </a:solidFill>
                <a:effectLst/>
                <a:uLnTx/>
                <a:uFillTx/>
                <a:latin typeface="Arial"/>
                <a:ea typeface="Lato"/>
                <a:cs typeface="Times New Roman" panose="02020603050405020304" pitchFamily="18" charset="0"/>
                <a:sym typeface="Lato"/>
              </a:rPr>
              <a:t>λ</a:t>
            </a:r>
            <a:r>
              <a:rPr kumimoji="0" lang="fr-FR" sz="3500" b="0" i="0" u="none" strike="noStrike" kern="0" cap="none" spc="0" normalizeH="0" baseline="0" noProof="0" dirty="0">
                <a:ln>
                  <a:noFill/>
                </a:ln>
                <a:solidFill>
                  <a:srgbClr val="003F66"/>
                </a:solidFill>
                <a:effectLst/>
                <a:uLnTx/>
                <a:uFillTx/>
                <a:latin typeface="Arial"/>
                <a:ea typeface="Lato"/>
                <a:cs typeface="Times New Roman" panose="02020603050405020304" pitchFamily="18" charset="0"/>
                <a:sym typeface="Lato"/>
              </a:rPr>
              <a:t>émission</a:t>
            </a:r>
            <a:endParaRPr kumimoji="0" lang="fr-FR" sz="3500" b="0" i="0" u="none" strike="noStrike" kern="0" cap="none" spc="0" normalizeH="0" baseline="0" noProof="0" dirty="0">
              <a:ln>
                <a:noFill/>
              </a:ln>
              <a:solidFill>
                <a:srgbClr val="003F66"/>
              </a:solidFill>
              <a:effectLst/>
              <a:uLnTx/>
              <a:uFillTx/>
              <a:latin typeface="Arial"/>
              <a:ea typeface="Lato"/>
              <a:cs typeface="Lato"/>
              <a:sym typeface="Lato"/>
            </a:endParaRPr>
          </a:p>
          <a:p>
            <a:pPr marL="8569960" marR="0" lvl="0" indent="0" algn="l" defTabSz="914400" rtl="0" eaLnBrk="1" fontAlgn="auto" latinLnBrk="0" hangingPunct="1">
              <a:lnSpc>
                <a:spcPct val="100000"/>
              </a:lnSpc>
              <a:spcBef>
                <a:spcPts val="1205"/>
              </a:spcBef>
              <a:spcAft>
                <a:spcPts val="0"/>
              </a:spcAft>
              <a:buClr>
                <a:srgbClr val="000000"/>
              </a:buClr>
              <a:buSzTx/>
              <a:buFont typeface="Arial"/>
              <a:buNone/>
              <a:tabLst/>
              <a:defRPr/>
            </a:pPr>
            <a:r>
              <a:rPr kumimoji="0" lang="fr-FR" sz="3500" b="0" i="0" u="none" strike="noStrike" kern="0" cap="none" spc="0" normalizeH="0" baseline="0" noProof="0" dirty="0">
                <a:ln>
                  <a:noFill/>
                </a:ln>
                <a:solidFill>
                  <a:srgbClr val="003F66"/>
                </a:solidFill>
                <a:effectLst/>
                <a:uLnTx/>
                <a:uFillTx/>
                <a:latin typeface="Arial"/>
                <a:ea typeface="Lato"/>
                <a:cs typeface="Lato"/>
                <a:sym typeface="Lato"/>
              </a:rPr>
              <a:t>→ Décalage de Stokes </a:t>
            </a:r>
            <a:r>
              <a:rPr kumimoji="0" lang="fr-FR" sz="2000" b="0" i="0" u="none" strike="noStrike" kern="0" cap="none" spc="0" normalizeH="0" baseline="0" noProof="0" dirty="0">
                <a:ln>
                  <a:noFill/>
                </a:ln>
                <a:solidFill>
                  <a:srgbClr val="000000"/>
                </a:solidFill>
                <a:effectLst/>
                <a:uLnTx/>
                <a:uFillTx/>
                <a:latin typeface="Arial"/>
                <a:cs typeface="Arial"/>
                <a:sym typeface="Arial"/>
              </a:rPr>
              <a:t>(Hudson, 2007)</a:t>
            </a:r>
            <a:endParaRPr kumimoji="0" lang="fr-FR" sz="2000" b="0" i="0" u="none" strike="noStrike" kern="0" cap="none" spc="0" normalizeH="0" baseline="0" noProof="0" dirty="0">
              <a:ln>
                <a:noFill/>
              </a:ln>
              <a:solidFill>
                <a:srgbClr val="000000"/>
              </a:solidFill>
              <a:effectLst/>
              <a:uLnTx/>
              <a:uFillTx/>
              <a:latin typeface="Arial"/>
              <a:cs typeface="Arial"/>
              <a:sym typeface="Lato"/>
            </a:endParaRPr>
          </a:p>
          <a:p>
            <a:pPr marL="8569960" marR="0" lvl="0" indent="0" algn="l" defTabSz="914400" rtl="0" eaLnBrk="1" fontAlgn="auto" latinLnBrk="0" hangingPunct="1">
              <a:lnSpc>
                <a:spcPct val="100000"/>
              </a:lnSpc>
              <a:spcBef>
                <a:spcPts val="1205"/>
              </a:spcBef>
              <a:spcAft>
                <a:spcPts val="0"/>
              </a:spcAft>
              <a:buClr>
                <a:srgbClr val="000000"/>
              </a:buClr>
              <a:buSzTx/>
              <a:buFont typeface="Arial"/>
              <a:buNone/>
              <a:tabLst/>
              <a:defRPr/>
            </a:pPr>
            <a:endParaRPr kumimoji="0" lang="fr-FR" sz="3500" b="0" i="0" u="none" strike="noStrike" kern="0" cap="none" spc="0" normalizeH="0" baseline="0" noProof="0" dirty="0">
              <a:ln>
                <a:noFill/>
              </a:ln>
              <a:solidFill>
                <a:srgbClr val="003F66"/>
              </a:solidFill>
              <a:effectLst/>
              <a:uLnTx/>
              <a:uFillTx/>
              <a:latin typeface="Arial"/>
              <a:ea typeface="Lato"/>
              <a:cs typeface="Lato"/>
              <a:sym typeface="Lato"/>
            </a:endParaRPr>
          </a:p>
          <a:p>
            <a:pPr marL="8569960" marR="0" lvl="0" indent="0" algn="l" defTabSz="914400" rtl="0" eaLnBrk="1" fontAlgn="auto" latinLnBrk="0" hangingPunct="1">
              <a:lnSpc>
                <a:spcPct val="100000"/>
              </a:lnSpc>
              <a:spcBef>
                <a:spcPts val="1205"/>
              </a:spcBef>
              <a:spcAft>
                <a:spcPts val="0"/>
              </a:spcAft>
              <a:buClr>
                <a:srgbClr val="000000"/>
              </a:buClr>
              <a:buSzTx/>
              <a:buFont typeface="Arial"/>
              <a:buNone/>
              <a:tabLst/>
              <a:defRPr/>
            </a:pPr>
            <a:r>
              <a:rPr kumimoji="0" lang="fr-FR" sz="3500" b="0" i="0" u="none" strike="noStrike" kern="0" cap="none" spc="0" normalizeH="0" baseline="0" noProof="0" dirty="0">
                <a:ln>
                  <a:noFill/>
                </a:ln>
                <a:solidFill>
                  <a:srgbClr val="003F66"/>
                </a:solidFill>
                <a:effectLst/>
                <a:uLnTx/>
                <a:uFillTx/>
                <a:latin typeface="Arial"/>
                <a:ea typeface="Lato"/>
                <a:cs typeface="Lato"/>
                <a:sym typeface="Lato"/>
              </a:rPr>
              <a:t>Utilisation de ces propriétés:</a:t>
            </a:r>
          </a:p>
          <a:p>
            <a:pPr marL="8569960" marR="281305" lvl="0" indent="0" algn="l" defTabSz="914400" rtl="0" eaLnBrk="1" fontAlgn="auto" latinLnBrk="0" hangingPunct="1">
              <a:lnSpc>
                <a:spcPct val="165600"/>
              </a:lnSpc>
              <a:spcBef>
                <a:spcPts val="0"/>
              </a:spcBef>
              <a:spcAft>
                <a:spcPts val="0"/>
              </a:spcAft>
              <a:buClr>
                <a:srgbClr val="000000"/>
              </a:buClr>
              <a:buSzTx/>
              <a:buFont typeface="Arial"/>
              <a:buNone/>
              <a:tabLst/>
              <a:defRPr/>
            </a:pPr>
            <a:r>
              <a:rPr kumimoji="0" lang="fr-FR" sz="3500" b="0" i="0" u="none" strike="noStrike" kern="0" cap="none" spc="0" normalizeH="0" baseline="0" noProof="0" dirty="0">
                <a:ln>
                  <a:noFill/>
                </a:ln>
                <a:solidFill>
                  <a:srgbClr val="003F66"/>
                </a:solidFill>
                <a:effectLst/>
                <a:uLnTx/>
                <a:uFillTx/>
                <a:latin typeface="Arial"/>
                <a:ea typeface="Lato"/>
                <a:cs typeface="Lato"/>
                <a:sym typeface="Lato"/>
              </a:rPr>
              <a:t>→ Identifier chaque famille de composés organiques</a:t>
            </a:r>
          </a:p>
          <a:p>
            <a:pPr marL="8569960" marR="0" lvl="0" indent="0" algn="l" defTabSz="914400" rtl="0" eaLnBrk="1" fontAlgn="auto" latinLnBrk="0" hangingPunct="1">
              <a:lnSpc>
                <a:spcPct val="100000"/>
              </a:lnSpc>
              <a:spcBef>
                <a:spcPts val="3150"/>
              </a:spcBef>
              <a:spcAft>
                <a:spcPts val="0"/>
              </a:spcAft>
              <a:buClr>
                <a:srgbClr val="000000"/>
              </a:buClr>
              <a:buSzTx/>
              <a:buFont typeface="Arial"/>
              <a:buNone/>
              <a:tabLst/>
              <a:defRPr/>
            </a:pPr>
            <a:r>
              <a:rPr kumimoji="0" lang="fr-FR" sz="3500" b="0" i="0" u="none" strike="noStrike" kern="0" cap="none" spc="0" normalizeH="0" baseline="0" noProof="0" dirty="0">
                <a:ln>
                  <a:noFill/>
                </a:ln>
                <a:solidFill>
                  <a:srgbClr val="003F66"/>
                </a:solidFill>
                <a:effectLst/>
                <a:uLnTx/>
                <a:uFillTx/>
                <a:latin typeface="Arial"/>
                <a:ea typeface="Lato"/>
                <a:cs typeface="Lato"/>
                <a:sym typeface="Lato"/>
              </a:rPr>
              <a:t>→ Quantifier et caractériser leur origine</a:t>
            </a:r>
          </a:p>
          <a:p>
            <a:pPr marL="12700" marR="0" lvl="0" indent="0" algn="l" defTabSz="914400" rtl="0" eaLnBrk="1" fontAlgn="auto" latinLnBrk="0" hangingPunct="1">
              <a:lnSpc>
                <a:spcPct val="100000"/>
              </a:lnSpc>
              <a:spcBef>
                <a:spcPts val="3750"/>
              </a:spcBef>
              <a:spcAft>
                <a:spcPts val="0"/>
              </a:spcAft>
              <a:buClr>
                <a:srgbClr val="000000"/>
              </a:buClr>
              <a:buSzTx/>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Lato"/>
                <a:cs typeface="Lato"/>
                <a:sym typeface="Lato"/>
              </a:rPr>
              <a:t>Diagramme de Jablonski (</a:t>
            </a:r>
            <a:r>
              <a:rPr kumimoji="0" lang="fr-FR" sz="2400" b="0" i="0" u="none" strike="noStrike" kern="0" cap="none" spc="0" normalizeH="0" baseline="0" noProof="0" dirty="0" err="1">
                <a:ln>
                  <a:noFill/>
                </a:ln>
                <a:solidFill>
                  <a:srgbClr val="000000"/>
                </a:solidFill>
                <a:effectLst/>
                <a:uLnTx/>
                <a:uFillTx/>
                <a:latin typeface="Arial"/>
                <a:ea typeface="Lato"/>
                <a:cs typeface="Lato"/>
                <a:sym typeface="Lato"/>
              </a:rPr>
              <a:t>Lakowicz</a:t>
            </a:r>
            <a:r>
              <a:rPr kumimoji="0" lang="fr-FR" sz="2400" b="0" i="0" u="none" strike="noStrike" kern="0" cap="none" spc="0" normalizeH="0" baseline="0" noProof="0" dirty="0">
                <a:ln>
                  <a:noFill/>
                </a:ln>
                <a:solidFill>
                  <a:srgbClr val="000000"/>
                </a:solidFill>
                <a:effectLst/>
                <a:uLnTx/>
                <a:uFillTx/>
                <a:latin typeface="Arial"/>
                <a:ea typeface="Lato"/>
                <a:cs typeface="Lato"/>
                <a:sym typeface="Lato"/>
              </a:rPr>
              <a:t>, 2006)			</a:t>
            </a:r>
            <a:r>
              <a:rPr kumimoji="0" lang="fr-FR" sz="2000" b="0" i="0" u="none" strike="noStrike" kern="0" cap="none" spc="0" normalizeH="0" baseline="0" noProof="0" dirty="0">
                <a:ln>
                  <a:noFill/>
                </a:ln>
                <a:solidFill>
                  <a:srgbClr val="000000"/>
                </a:solidFill>
                <a:effectLst/>
                <a:uLnTx/>
                <a:uFillTx/>
                <a:latin typeface="Arial"/>
                <a:cs typeface="Arial"/>
                <a:sym typeface="Arial"/>
              </a:rPr>
              <a:t> (</a:t>
            </a:r>
            <a:r>
              <a:rPr kumimoji="0" lang="fr-FR" sz="2000" b="0" i="0" u="none" strike="noStrike" kern="0" cap="none" spc="0" normalizeH="0" baseline="0" noProof="0" dirty="0" err="1">
                <a:ln>
                  <a:noFill/>
                </a:ln>
                <a:solidFill>
                  <a:srgbClr val="000000"/>
                </a:solidFill>
                <a:effectLst/>
                <a:uLnTx/>
                <a:uFillTx/>
                <a:latin typeface="Arial"/>
                <a:cs typeface="Arial"/>
                <a:sym typeface="Arial"/>
              </a:rPr>
              <a:t>Batiot</a:t>
            </a:r>
            <a:r>
              <a:rPr kumimoji="0" lang="fr-FR" sz="2000" b="0" i="0" u="none" strike="noStrike" kern="0" cap="none" spc="0" normalizeH="0" baseline="0" noProof="0" dirty="0">
                <a:ln>
                  <a:noFill/>
                </a:ln>
                <a:solidFill>
                  <a:srgbClr val="000000"/>
                </a:solidFill>
                <a:effectLst/>
                <a:uLnTx/>
                <a:uFillTx/>
                <a:latin typeface="Arial"/>
                <a:cs typeface="Arial"/>
                <a:sym typeface="Arial"/>
              </a:rPr>
              <a:t> et al., 2015) </a:t>
            </a:r>
            <a:endParaRPr kumimoji="0" lang="fr-FR" sz="2000" b="0" i="0" u="none" strike="noStrike" kern="0" cap="none" spc="0" normalizeH="0" baseline="0" noProof="0" dirty="0">
              <a:ln>
                <a:noFill/>
              </a:ln>
              <a:solidFill>
                <a:srgbClr val="000000"/>
              </a:solidFill>
              <a:effectLst/>
              <a:uLnTx/>
              <a:uFillTx/>
              <a:latin typeface="Arial"/>
              <a:ea typeface="Lato"/>
              <a:cs typeface="Lato"/>
              <a:sym typeface="Lato"/>
            </a:endParaRPr>
          </a:p>
        </p:txBody>
      </p:sp>
      <p:pic>
        <p:nvPicPr>
          <p:cNvPr id="13" name="Google Shape;108;p4">
            <a:extLst>
              <a:ext uri="{FF2B5EF4-FFF2-40B4-BE49-F238E27FC236}">
                <a16:creationId xmlns:a16="http://schemas.microsoft.com/office/drawing/2014/main" id="{6E9FCCD6-255E-431A-A7B6-6A9D529610EF}"/>
              </a:ext>
            </a:extLst>
          </p:cNvPr>
          <p:cNvPicPr preferRelativeResize="0"/>
          <p:nvPr/>
        </p:nvPicPr>
        <p:blipFill rotWithShape="1">
          <a:blip r:embed="rId3">
            <a:alphaModFix/>
          </a:blip>
          <a:srcRect/>
          <a:stretch/>
        </p:blipFill>
        <p:spPr>
          <a:xfrm>
            <a:off x="302502" y="3164990"/>
            <a:ext cx="7448549" cy="5915024"/>
          </a:xfrm>
          <a:prstGeom prst="rect">
            <a:avLst/>
          </a:prstGeom>
          <a:noFill/>
          <a:ln>
            <a:noFill/>
          </a:ln>
        </p:spPr>
      </p:pic>
      <p:sp>
        <p:nvSpPr>
          <p:cNvPr id="14" name="ZoneTexte 13">
            <a:extLst>
              <a:ext uri="{FF2B5EF4-FFF2-40B4-BE49-F238E27FC236}">
                <a16:creationId xmlns:a16="http://schemas.microsoft.com/office/drawing/2014/main" id="{0C882FA9-8F76-4A75-A850-D73491256DCA}"/>
              </a:ext>
            </a:extLst>
          </p:cNvPr>
          <p:cNvSpPr txBox="1"/>
          <p:nvPr/>
        </p:nvSpPr>
        <p:spPr>
          <a:xfrm>
            <a:off x="825161" y="1882577"/>
            <a:ext cx="1482538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0" i="0" u="none" strike="noStrike" kern="0" cap="none" spc="0" normalizeH="0" baseline="0" noProof="0" dirty="0">
                <a:ln>
                  <a:noFill/>
                </a:ln>
                <a:solidFill>
                  <a:srgbClr val="000000"/>
                </a:solidFill>
                <a:effectLst/>
                <a:uLnTx/>
                <a:uFillTx/>
                <a:latin typeface="Arial"/>
                <a:cs typeface="Arial"/>
                <a:sym typeface="Arial"/>
              </a:rPr>
              <a:t>Annexe 5 : Propriétés fluorescentes de la MO</a:t>
            </a:r>
          </a:p>
        </p:txBody>
      </p:sp>
    </p:spTree>
    <p:extLst>
      <p:ext uri="{BB962C8B-B14F-4D97-AF65-F5344CB8AC3E}">
        <p14:creationId xmlns:p14="http://schemas.microsoft.com/office/powerpoint/2010/main" val="3363711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8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sz="1800" b="0" i="0" u="none" strike="noStrike" kern="0" cap="none" spc="0" normalizeH="0" baseline="0" noProof="0">
              <a:ln>
                <a:noFill/>
              </a:ln>
              <a:solidFill>
                <a:srgbClr val="888888"/>
              </a:solidFill>
              <a:effectLst/>
              <a:uLnTx/>
              <a:uFillTx/>
              <a:latin typeface="Arial"/>
              <a:cs typeface="Arial"/>
              <a:sym typeface="Arial"/>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graphicFrame>
        <p:nvGraphicFramePr>
          <p:cNvPr id="2" name="Tableau 1">
            <a:extLst>
              <a:ext uri="{FF2B5EF4-FFF2-40B4-BE49-F238E27FC236}">
                <a16:creationId xmlns:a16="http://schemas.microsoft.com/office/drawing/2014/main" id="{AD489B66-B0BF-4DF6-830D-534CF0BA2C00}"/>
              </a:ext>
            </a:extLst>
          </p:cNvPr>
          <p:cNvGraphicFramePr>
            <a:graphicFrameLocks noGrp="1"/>
          </p:cNvGraphicFramePr>
          <p:nvPr>
            <p:extLst>
              <p:ext uri="{D42A27DB-BD31-4B8C-83A1-F6EECF244321}">
                <p14:modId xmlns:p14="http://schemas.microsoft.com/office/powerpoint/2010/main" val="1068015227"/>
              </p:ext>
            </p:extLst>
          </p:nvPr>
        </p:nvGraphicFramePr>
        <p:xfrm>
          <a:off x="546457" y="3232231"/>
          <a:ext cx="17112894" cy="6058209"/>
        </p:xfrm>
        <a:graphic>
          <a:graphicData uri="http://schemas.openxmlformats.org/drawingml/2006/table">
            <a:tbl>
              <a:tblPr firstRow="1" firstCol="1" bandRow="1">
                <a:tableStyleId>{5C22544A-7EE6-4342-B048-85BDC9FD1C3A}</a:tableStyleId>
              </a:tblPr>
              <a:tblGrid>
                <a:gridCol w="5121143">
                  <a:extLst>
                    <a:ext uri="{9D8B030D-6E8A-4147-A177-3AD203B41FA5}">
                      <a16:colId xmlns:a16="http://schemas.microsoft.com/office/drawing/2014/main" val="1445071272"/>
                    </a:ext>
                  </a:extLst>
                </a:gridCol>
                <a:gridCol w="5121143">
                  <a:extLst>
                    <a:ext uri="{9D8B030D-6E8A-4147-A177-3AD203B41FA5}">
                      <a16:colId xmlns:a16="http://schemas.microsoft.com/office/drawing/2014/main" val="1977340651"/>
                    </a:ext>
                  </a:extLst>
                </a:gridCol>
                <a:gridCol w="4141695">
                  <a:extLst>
                    <a:ext uri="{9D8B030D-6E8A-4147-A177-3AD203B41FA5}">
                      <a16:colId xmlns:a16="http://schemas.microsoft.com/office/drawing/2014/main" val="2776631674"/>
                    </a:ext>
                  </a:extLst>
                </a:gridCol>
                <a:gridCol w="2728913">
                  <a:extLst>
                    <a:ext uri="{9D8B030D-6E8A-4147-A177-3AD203B41FA5}">
                      <a16:colId xmlns:a16="http://schemas.microsoft.com/office/drawing/2014/main" val="3304733595"/>
                    </a:ext>
                  </a:extLst>
                </a:gridCol>
              </a:tblGrid>
              <a:tr h="1326252">
                <a:tc>
                  <a:txBody>
                    <a:bodyPr/>
                    <a:lstStyle/>
                    <a:p>
                      <a:pPr algn="ctr">
                        <a:lnSpc>
                          <a:spcPct val="150000"/>
                        </a:lnSpc>
                        <a:spcAft>
                          <a:spcPts val="0"/>
                        </a:spcAft>
                      </a:pPr>
                      <a:r>
                        <a:rPr lang="fr-FR" sz="3200" b="0" i="0" u="none" strike="noStrike" cap="none"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Type de MON</a:t>
                      </a:r>
                    </a:p>
                  </a:txBody>
                  <a:tcPr marL="68580" marR="68580" marT="0" marB="0"/>
                </a:tc>
                <a:tc>
                  <a:txBody>
                    <a:bodyPr/>
                    <a:lstStyle/>
                    <a:p>
                      <a:pPr algn="ctr">
                        <a:lnSpc>
                          <a:spcPct val="150000"/>
                        </a:lnSpc>
                        <a:spcAft>
                          <a:spcPts val="0"/>
                        </a:spcAft>
                      </a:pPr>
                      <a:r>
                        <a:rPr lang="fr-FR" sz="3200" b="0" i="0" u="none" strike="noStrike" cap="none" dirty="0"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Origine</a:t>
                      </a:r>
                    </a:p>
                  </a:txBody>
                  <a:tcPr marL="68580" marR="68580" marT="0" marB="0"/>
                </a:tc>
                <a:tc>
                  <a:txBody>
                    <a:bodyPr/>
                    <a:lstStyle/>
                    <a:p>
                      <a:pPr algn="ctr">
                        <a:lnSpc>
                          <a:spcPct val="150000"/>
                        </a:lnSpc>
                        <a:spcAft>
                          <a:spcPts val="0"/>
                        </a:spcAft>
                      </a:pPr>
                      <a:r>
                        <a:rPr lang="fr-FR" sz="3200" b="0" i="0" u="none" strike="noStrike" cap="none" dirty="0"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Indication sur l’hydrosystème</a:t>
                      </a:r>
                    </a:p>
                  </a:txBody>
                  <a:tcPr marL="68580" marR="68580" marT="0" marB="0"/>
                </a:tc>
                <a:tc>
                  <a:txBody>
                    <a:bodyPr/>
                    <a:lstStyle/>
                    <a:p>
                      <a:pPr algn="ctr">
                        <a:lnSpc>
                          <a:spcPct val="150000"/>
                        </a:lnSpc>
                        <a:spcAft>
                          <a:spcPts val="0"/>
                        </a:spcAft>
                      </a:pPr>
                      <a:r>
                        <a:rPr lang="fr-FR" sz="3200" b="0" i="0" u="none" strike="noStrike" cap="none" dirty="0"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Nomenclature</a:t>
                      </a:r>
                    </a:p>
                  </a:txBody>
                  <a:tcPr marL="68580" marR="68580" marT="0" marB="0"/>
                </a:tc>
                <a:extLst>
                  <a:ext uri="{0D108BD9-81ED-4DB2-BD59-A6C34878D82A}">
                    <a16:rowId xmlns:a16="http://schemas.microsoft.com/office/drawing/2014/main" val="3176544704"/>
                  </a:ext>
                </a:extLst>
              </a:tr>
              <a:tr h="1326252">
                <a:tc rowSpan="2">
                  <a:txBody>
                    <a:bodyPr/>
                    <a:lstStyle/>
                    <a:p>
                      <a:pPr algn="ctr">
                        <a:lnSpc>
                          <a:spcPct val="150000"/>
                        </a:lnSpc>
                        <a:spcAft>
                          <a:spcPts val="0"/>
                        </a:spcAft>
                      </a:pPr>
                      <a:r>
                        <a:rPr lang="fr-FR" sz="3200" b="0" i="0" u="none" strike="noStrike" cap="none"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Humic like</a:t>
                      </a:r>
                    </a:p>
                  </a:txBody>
                  <a:tcPr marL="68580" marR="68580" marT="0" marB="0"/>
                </a:tc>
                <a:tc>
                  <a:txBody>
                    <a:bodyPr/>
                    <a:lstStyle/>
                    <a:p>
                      <a:pPr algn="just">
                        <a:lnSpc>
                          <a:spcPct val="150000"/>
                        </a:lnSpc>
                        <a:spcAft>
                          <a:spcPts val="0"/>
                        </a:spcAft>
                      </a:pPr>
                      <a:r>
                        <a:rPr lang="fr-FR" sz="2800" b="0" i="0" u="none" strike="noStrike" cap="none" bmk="_Toc135744479">
                          <a:solidFill>
                            <a:srgbClr val="003F66"/>
                          </a:solidFill>
                          <a:latin typeface="+mn-lt"/>
                          <a:ea typeface="Lato"/>
                          <a:cs typeface="Lato"/>
                          <a:sym typeface="Arial"/>
                        </a:rPr>
                        <a:t>Composition de l’humus</a:t>
                      </a:r>
                    </a:p>
                  </a:txBody>
                  <a:tcPr marL="68580" marR="68580" marT="0" marB="0"/>
                </a:tc>
                <a:tc>
                  <a:txBody>
                    <a:bodyPr/>
                    <a:lstStyle/>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Indicateur de flux </a:t>
                      </a:r>
                    </a:p>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d’infiltration rapide</a:t>
                      </a:r>
                    </a:p>
                  </a:txBody>
                  <a:tcPr marL="68580" marR="68580" marT="0" marB="0"/>
                </a:tc>
                <a:tc>
                  <a:txBody>
                    <a:bodyPr/>
                    <a:lstStyle/>
                    <a:p>
                      <a:pPr algn="just">
                        <a:lnSpc>
                          <a:spcPct val="150000"/>
                        </a:lnSpc>
                        <a:spcAft>
                          <a:spcPts val="0"/>
                        </a:spcAft>
                      </a:pPr>
                      <a:r>
                        <a:rPr lang="fr-FR" sz="2800" b="0" i="0" u="none" strike="noStrike" cap="none" bmk="_Toc135744479">
                          <a:solidFill>
                            <a:srgbClr val="003F66"/>
                          </a:solidFill>
                          <a:latin typeface="+mn-lt"/>
                          <a:ea typeface="Lato"/>
                          <a:cs typeface="Lato"/>
                          <a:sym typeface="Arial"/>
                        </a:rPr>
                        <a:t>Pic C et Ac</a:t>
                      </a:r>
                    </a:p>
                  </a:txBody>
                  <a:tcPr marL="68580" marR="68580" marT="0" marB="0"/>
                </a:tc>
                <a:extLst>
                  <a:ext uri="{0D108BD9-81ED-4DB2-BD59-A6C34878D82A}">
                    <a16:rowId xmlns:a16="http://schemas.microsoft.com/office/drawing/2014/main" val="2892371806"/>
                  </a:ext>
                </a:extLst>
              </a:tr>
              <a:tr h="1326252">
                <a:tc vMerge="1">
                  <a:txBody>
                    <a:bodyPr/>
                    <a:lstStyle/>
                    <a:p>
                      <a:endParaRPr lang="fr-FR"/>
                    </a:p>
                  </a:txBody>
                  <a:tcPr/>
                </a:tc>
                <a:tc>
                  <a:txBody>
                    <a:bodyPr/>
                    <a:lstStyle/>
                    <a:p>
                      <a:pPr algn="just">
                        <a:lnSpc>
                          <a:spcPct val="150000"/>
                        </a:lnSpc>
                        <a:spcAft>
                          <a:spcPts val="0"/>
                        </a:spcAft>
                      </a:pPr>
                      <a:r>
                        <a:rPr lang="fr-FR" sz="2800" b="0" i="0" u="none" strike="noStrike" cap="none" bmk="_Toc135744479">
                          <a:solidFill>
                            <a:srgbClr val="003F66"/>
                          </a:solidFill>
                          <a:latin typeface="+mn-lt"/>
                          <a:ea typeface="Lato"/>
                          <a:cs typeface="Lato"/>
                          <a:sym typeface="Arial"/>
                        </a:rPr>
                        <a:t>Matière humique fraiche</a:t>
                      </a:r>
                    </a:p>
                  </a:txBody>
                  <a:tcPr marL="68580" marR="68580" marT="0" marB="0"/>
                </a:tc>
                <a:tc>
                  <a:txBody>
                    <a:bodyPr/>
                    <a:lstStyle/>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Indicateur d’activité</a:t>
                      </a:r>
                    </a:p>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 microbienne</a:t>
                      </a:r>
                    </a:p>
                  </a:txBody>
                  <a:tcPr marL="68580" marR="68580" marT="0" marB="0"/>
                </a:tc>
                <a:tc>
                  <a:txBody>
                    <a:bodyPr/>
                    <a:lstStyle/>
                    <a:p>
                      <a:pPr algn="just">
                        <a:lnSpc>
                          <a:spcPct val="150000"/>
                        </a:lnSpc>
                        <a:spcAft>
                          <a:spcPts val="0"/>
                        </a:spcAft>
                      </a:pPr>
                      <a:r>
                        <a:rPr lang="fr-FR" sz="2800" b="0" i="0" u="none" strike="noStrike" cap="none" bmk="_Toc135744479">
                          <a:solidFill>
                            <a:srgbClr val="003F66"/>
                          </a:solidFill>
                          <a:latin typeface="+mn-lt"/>
                          <a:ea typeface="Lato"/>
                          <a:cs typeface="Lato"/>
                          <a:sym typeface="Arial"/>
                        </a:rPr>
                        <a:t>Pic Am</a:t>
                      </a:r>
                    </a:p>
                  </a:txBody>
                  <a:tcPr marL="68580" marR="68580" marT="0" marB="0"/>
                </a:tc>
                <a:extLst>
                  <a:ext uri="{0D108BD9-81ED-4DB2-BD59-A6C34878D82A}">
                    <a16:rowId xmlns:a16="http://schemas.microsoft.com/office/drawing/2014/main" val="3024885266"/>
                  </a:ext>
                </a:extLst>
              </a:tr>
              <a:tr h="2033025">
                <a:tc>
                  <a:txBody>
                    <a:bodyPr/>
                    <a:lstStyle/>
                    <a:p>
                      <a:pPr algn="ctr">
                        <a:lnSpc>
                          <a:spcPct val="150000"/>
                        </a:lnSpc>
                        <a:spcAft>
                          <a:spcPts val="0"/>
                        </a:spcAft>
                      </a:pPr>
                      <a:r>
                        <a:rPr lang="fr-FR" sz="3200" b="0" i="0" u="none" strike="noStrike" cap="none" dirty="0" err="1"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Proteic</a:t>
                      </a:r>
                      <a:r>
                        <a:rPr lang="fr-FR" sz="3200" b="0" i="0" u="none" strike="noStrike" cap="none" dirty="0" bmk="_Toc135744479">
                          <a:solidFill>
                            <a:schemeClr val="accent5">
                              <a:lumMod val="20000"/>
                              <a:lumOff val="80000"/>
                            </a:schemeClr>
                          </a:solidFill>
                          <a:effectLst>
                            <a:outerShdw blurRad="38100" dist="38100" dir="2700000" algn="tl">
                              <a:srgbClr val="000000">
                                <a:alpha val="43137"/>
                              </a:srgbClr>
                            </a:outerShdw>
                          </a:effectLst>
                          <a:latin typeface="+mn-lt"/>
                          <a:ea typeface="Lato"/>
                          <a:cs typeface="Lato"/>
                          <a:sym typeface="Arial"/>
                        </a:rPr>
                        <a:t>-like</a:t>
                      </a:r>
                    </a:p>
                  </a:txBody>
                  <a:tcPr marL="68580" marR="68580" marT="0" marB="0"/>
                </a:tc>
                <a:tc>
                  <a:txBody>
                    <a:bodyPr/>
                    <a:lstStyle/>
                    <a:p>
                      <a:pPr algn="l">
                        <a:lnSpc>
                          <a:spcPct val="150000"/>
                        </a:lnSpc>
                        <a:spcAft>
                          <a:spcPts val="0"/>
                        </a:spcAft>
                      </a:pPr>
                      <a:r>
                        <a:rPr lang="fr-FR" sz="2800" b="0" i="0" u="none" strike="noStrike" cap="none" bmk="_Toc135744479">
                          <a:solidFill>
                            <a:srgbClr val="003F66"/>
                          </a:solidFill>
                          <a:latin typeface="+mn-lt"/>
                          <a:ea typeface="Lato"/>
                          <a:cs typeface="Lato"/>
                          <a:sym typeface="Arial"/>
                        </a:rPr>
                        <a:t>Provient des acides aminés (tryptophane, tyrosine)</a:t>
                      </a:r>
                    </a:p>
                  </a:txBody>
                  <a:tcPr marL="68580" marR="68580" marT="0" marB="0"/>
                </a:tc>
                <a:tc>
                  <a:txBody>
                    <a:bodyPr/>
                    <a:lstStyle/>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Indicateur de flux de</a:t>
                      </a:r>
                    </a:p>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 contaminants (anthropique, STEP)</a:t>
                      </a:r>
                    </a:p>
                  </a:txBody>
                  <a:tcPr marL="68580" marR="68580" marT="0" marB="0"/>
                </a:tc>
                <a:tc>
                  <a:txBody>
                    <a:bodyPr/>
                    <a:lstStyle/>
                    <a:p>
                      <a:pPr algn="just">
                        <a:lnSpc>
                          <a:spcPct val="150000"/>
                        </a:lnSpc>
                        <a:spcAft>
                          <a:spcPts val="0"/>
                        </a:spcAft>
                      </a:pPr>
                      <a:r>
                        <a:rPr lang="fr-FR" sz="2800" b="0" i="0" u="none" strike="noStrike" cap="none" dirty="0" bmk="_Toc135744479">
                          <a:solidFill>
                            <a:srgbClr val="003F66"/>
                          </a:solidFill>
                          <a:latin typeface="+mn-lt"/>
                          <a:ea typeface="Lato"/>
                          <a:cs typeface="Lato"/>
                          <a:sym typeface="Arial"/>
                        </a:rPr>
                        <a:t>Pic T, At, Ab</a:t>
                      </a:r>
                    </a:p>
                  </a:txBody>
                  <a:tcPr marL="68580" marR="68580" marT="0" marB="0"/>
                </a:tc>
                <a:extLst>
                  <a:ext uri="{0D108BD9-81ED-4DB2-BD59-A6C34878D82A}">
                    <a16:rowId xmlns:a16="http://schemas.microsoft.com/office/drawing/2014/main" val="1663586121"/>
                  </a:ext>
                </a:extLst>
              </a:tr>
            </a:tbl>
          </a:graphicData>
        </a:graphic>
      </p:graphicFrame>
      <p:sp>
        <p:nvSpPr>
          <p:cNvPr id="12" name="ZoneTexte 11">
            <a:extLst>
              <a:ext uri="{FF2B5EF4-FFF2-40B4-BE49-F238E27FC236}">
                <a16:creationId xmlns:a16="http://schemas.microsoft.com/office/drawing/2014/main" id="{3069B9B7-4974-4065-BA53-D4728002E7CF}"/>
              </a:ext>
            </a:extLst>
          </p:cNvPr>
          <p:cNvSpPr txBox="1"/>
          <p:nvPr/>
        </p:nvSpPr>
        <p:spPr>
          <a:xfrm>
            <a:off x="546456" y="1639622"/>
            <a:ext cx="1757009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0" i="0" u="none" strike="noStrike" kern="0" cap="none" spc="0" normalizeH="0" baseline="0" noProof="0" dirty="0">
                <a:ln>
                  <a:noFill/>
                </a:ln>
                <a:solidFill>
                  <a:srgbClr val="000000"/>
                </a:solidFill>
                <a:effectLst/>
                <a:uLnTx/>
                <a:uFillTx/>
                <a:latin typeface="Arial"/>
                <a:cs typeface="Arial"/>
                <a:sym typeface="Arial"/>
              </a:rPr>
              <a:t>Annexe 6 : </a:t>
            </a:r>
            <a:r>
              <a:rPr kumimoji="0" lang="fr-FR" altLang="fr-FR" sz="2800" b="0" i="0" u="none" strike="noStrike" kern="0" cap="none" spc="0" normalizeH="0" baseline="0" noProof="0" dirty="0" bmk="_Toc135744479">
                <a:ln>
                  <a:noFill/>
                </a:ln>
                <a:solidFill>
                  <a:srgbClr val="000000"/>
                </a:solidFill>
                <a:effectLst/>
                <a:uLnTx/>
                <a:uFillTx/>
                <a:latin typeface="Arial"/>
                <a:cs typeface="Arial"/>
                <a:sym typeface="Arial"/>
              </a:rPr>
              <a:t>Récapitulatif des types de MON et des indications qu'elles apportent sur l'hydrosystème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altLang="fr-FR" sz="2800" b="0" i="0" u="none" strike="noStrike" kern="0" cap="none" spc="0" normalizeH="0" baseline="0" noProof="0" dirty="0" bmk="_Toc135744479">
                <a:ln>
                  <a:noFill/>
                </a:ln>
                <a:solidFill>
                  <a:srgbClr val="000000"/>
                </a:solidFill>
                <a:effectLst/>
                <a:uLnTx/>
                <a:uFillTx/>
                <a:latin typeface="Arial"/>
                <a:cs typeface="Arial"/>
                <a:sym typeface="Arial"/>
              </a:rPr>
              <a:t>(</a:t>
            </a:r>
            <a:r>
              <a:rPr kumimoji="0" lang="fr-FR" altLang="fr-FR" sz="2800" b="0" i="0" u="none" strike="noStrike" kern="0" cap="none" spc="0" normalizeH="0" baseline="0" noProof="0" dirty="0" err="1" bmk="_Toc135744479">
                <a:ln>
                  <a:noFill/>
                </a:ln>
                <a:solidFill>
                  <a:srgbClr val="000000"/>
                </a:solidFill>
                <a:effectLst/>
                <a:uLnTx/>
                <a:uFillTx/>
                <a:latin typeface="Arial"/>
                <a:cs typeface="Arial"/>
                <a:sym typeface="Arial"/>
              </a:rPr>
              <a:t>Batiot</a:t>
            </a:r>
            <a:r>
              <a:rPr kumimoji="0" lang="fr-FR" altLang="fr-FR" sz="2800" b="0" i="0" u="none" strike="noStrike" kern="0" cap="none" spc="0" normalizeH="0" baseline="0" noProof="0" dirty="0" bmk="_Toc135744479">
                <a:ln>
                  <a:noFill/>
                </a:ln>
                <a:solidFill>
                  <a:srgbClr val="000000"/>
                </a:solidFill>
                <a:effectLst/>
                <a:uLnTx/>
                <a:uFillTx/>
                <a:latin typeface="Arial"/>
                <a:cs typeface="Arial"/>
                <a:sym typeface="Arial"/>
              </a:rPr>
              <a:t> et al., 2015)</a:t>
            </a:r>
            <a:r>
              <a:rPr kumimoji="0" lang="fr-FR" sz="2800" b="0" i="0" u="none" strike="noStrike" kern="0" cap="none" spc="0" normalizeH="0" baseline="0" noProof="0" dirty="0">
                <a:ln>
                  <a:noFill/>
                </a:ln>
                <a:solidFill>
                  <a:srgbClr val="000000"/>
                </a:solidFill>
                <a:effectLst/>
                <a:uLnTx/>
                <a:uFillTx/>
                <a:latin typeface="Arial"/>
                <a:cs typeface="Arial"/>
                <a:sym typeface="Arial"/>
              </a:rPr>
              <a:t> </a:t>
            </a:r>
          </a:p>
        </p:txBody>
      </p:sp>
    </p:spTree>
    <p:extLst>
      <p:ext uri="{BB962C8B-B14F-4D97-AF65-F5344CB8AC3E}">
        <p14:creationId xmlns:p14="http://schemas.microsoft.com/office/powerpoint/2010/main" val="3103822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17" name="ZoneTexte 16">
            <a:extLst>
              <a:ext uri="{FF2B5EF4-FFF2-40B4-BE49-F238E27FC236}">
                <a16:creationId xmlns:a16="http://schemas.microsoft.com/office/drawing/2014/main" id="{0F0B966F-527C-4D63-BE33-92DDBE2CF912}"/>
              </a:ext>
            </a:extLst>
          </p:cNvPr>
          <p:cNvSpPr txBox="1"/>
          <p:nvPr/>
        </p:nvSpPr>
        <p:spPr>
          <a:xfrm>
            <a:off x="765240" y="9632333"/>
            <a:ext cx="16318886" cy="553998"/>
          </a:xfrm>
          <a:prstGeom prst="rect">
            <a:avLst/>
          </a:prstGeom>
          <a:noFill/>
        </p:spPr>
        <p:txBody>
          <a:bodyPr wrap="square" rtlCol="0">
            <a:spAutoFit/>
          </a:bodyPr>
          <a:lstStyle/>
          <a:p>
            <a:r>
              <a:rPr lang="fr-FR" sz="3000" dirty="0"/>
              <a:t>Annexe 7 : Fenêtres de mesures pour différents optiques du GGUN (Bailly-Comte et al., 2018)</a:t>
            </a:r>
          </a:p>
        </p:txBody>
      </p:sp>
      <p:pic>
        <p:nvPicPr>
          <p:cNvPr id="3" name="Image 2">
            <a:extLst>
              <a:ext uri="{FF2B5EF4-FFF2-40B4-BE49-F238E27FC236}">
                <a16:creationId xmlns:a16="http://schemas.microsoft.com/office/drawing/2014/main" id="{96D17E01-2F72-422B-BB80-FE2347249786}"/>
              </a:ext>
            </a:extLst>
          </p:cNvPr>
          <p:cNvPicPr>
            <a:picLocks noChangeAspect="1"/>
          </p:cNvPicPr>
          <p:nvPr/>
        </p:nvPicPr>
        <p:blipFill>
          <a:blip r:embed="rId3"/>
          <a:stretch>
            <a:fillRect/>
          </a:stretch>
        </p:blipFill>
        <p:spPr>
          <a:xfrm>
            <a:off x="3868962" y="1395093"/>
            <a:ext cx="9847038" cy="8215085"/>
          </a:xfrm>
          <a:prstGeom prst="rect">
            <a:avLst/>
          </a:prstGeom>
        </p:spPr>
      </p:pic>
    </p:spTree>
    <p:extLst>
      <p:ext uri="{BB962C8B-B14F-4D97-AF65-F5344CB8AC3E}">
        <p14:creationId xmlns:p14="http://schemas.microsoft.com/office/powerpoint/2010/main" val="2649880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399374" y="1783080"/>
            <a:ext cx="17690506" cy="6455806"/>
          </a:xfrm>
          <a:prstGeom prst="rect">
            <a:avLst/>
          </a:prstGeom>
          <a:noFill/>
        </p:spPr>
        <p:txBody>
          <a:bodyPr wrap="square" rtlCol="0">
            <a:spAutoFit/>
          </a:bodyPr>
          <a:lstStyle/>
          <a:p>
            <a:pPr algn="just">
              <a:lnSpc>
                <a:spcPct val="150000"/>
              </a:lnSpc>
            </a:pPr>
            <a:r>
              <a:rPr lang="fr-FR" sz="3500" dirty="0">
                <a:solidFill>
                  <a:schemeClr val="bg2">
                    <a:lumMod val="75000"/>
                  </a:schemeClr>
                </a:solidFill>
                <a:ea typeface="Lato"/>
                <a:cs typeface="Lato"/>
              </a:rPr>
              <a:t>Méthodes de calibration </a:t>
            </a:r>
            <a:r>
              <a:rPr lang="fr-FR" sz="2000" dirty="0">
                <a:solidFill>
                  <a:schemeClr val="tx1"/>
                </a:solidFill>
                <a:ea typeface="Lato"/>
                <a:cs typeface="Lato"/>
              </a:rPr>
              <a:t>(</a:t>
            </a:r>
            <a:r>
              <a:rPr lang="fr-FR" sz="2000" dirty="0" err="1">
                <a:solidFill>
                  <a:schemeClr val="tx1"/>
                </a:solidFill>
                <a:ea typeface="Lato"/>
                <a:cs typeface="Lato"/>
              </a:rPr>
              <a:t>Manza</a:t>
            </a:r>
            <a:r>
              <a:rPr lang="fr-FR" sz="2000" dirty="0">
                <a:solidFill>
                  <a:schemeClr val="tx1"/>
                </a:solidFill>
                <a:ea typeface="Lato"/>
                <a:cs typeface="Lato"/>
              </a:rPr>
              <a:t>, 2021) </a:t>
            </a:r>
            <a:r>
              <a:rPr lang="fr-FR" sz="3500" dirty="0">
                <a:solidFill>
                  <a:schemeClr val="bg2">
                    <a:lumMod val="75000"/>
                  </a:schemeClr>
                </a:solidFill>
                <a:ea typeface="Lato"/>
                <a:cs typeface="Lato"/>
              </a:rPr>
              <a:t>:</a:t>
            </a:r>
          </a:p>
          <a:p>
            <a:pPr algn="just">
              <a:lnSpc>
                <a:spcPct val="150000"/>
              </a:lnSpc>
            </a:pPr>
            <a:r>
              <a:rPr lang="fr-FR" sz="3500" dirty="0">
                <a:solidFill>
                  <a:schemeClr val="bg2">
                    <a:lumMod val="75000"/>
                  </a:schemeClr>
                </a:solidFill>
                <a:ea typeface="Lato"/>
                <a:cs typeface="Lato"/>
                <a:sym typeface="Lato"/>
              </a:rPr>
              <a:t>→ Sélectionner les données utiles et les combiner pour quantifier le fluorophore/substance étudié(e) via des méthodes statistiques</a:t>
            </a:r>
          </a:p>
          <a:p>
            <a:pPr algn="just">
              <a:lnSpc>
                <a:spcPct val="150000"/>
              </a:lnSpc>
            </a:pPr>
            <a:r>
              <a:rPr lang="fr-FR" sz="3500" dirty="0">
                <a:solidFill>
                  <a:schemeClr val="bg2">
                    <a:lumMod val="75000"/>
                  </a:schemeClr>
                </a:solidFill>
                <a:ea typeface="Lato"/>
                <a:cs typeface="Lato"/>
                <a:sym typeface="Lato"/>
              </a:rPr>
              <a:t>→ La méthode statistique choisie dépend du nombre de variable</a:t>
            </a:r>
          </a:p>
          <a:p>
            <a:pPr algn="just">
              <a:lnSpc>
                <a:spcPct val="150000"/>
              </a:lnSpc>
            </a:pPr>
            <a:endParaRPr lang="fr-FR" sz="3500" dirty="0">
              <a:solidFill>
                <a:schemeClr val="bg2">
                  <a:lumMod val="75000"/>
                </a:schemeClr>
              </a:solidFill>
              <a:ea typeface="Lato"/>
              <a:cs typeface="Lato"/>
              <a:sym typeface="Lato"/>
            </a:endParaRPr>
          </a:p>
          <a:p>
            <a:pPr algn="just">
              <a:lnSpc>
                <a:spcPct val="150000"/>
              </a:lnSpc>
            </a:pPr>
            <a:r>
              <a:rPr lang="fr-FR" sz="3500" dirty="0">
                <a:solidFill>
                  <a:schemeClr val="bg2">
                    <a:lumMod val="75000"/>
                  </a:schemeClr>
                </a:solidFill>
                <a:ea typeface="Lato"/>
                <a:cs typeface="Lato"/>
                <a:sym typeface="Lato"/>
              </a:rPr>
              <a:t>Par exemple :</a:t>
            </a:r>
          </a:p>
          <a:p>
            <a:pPr algn="just">
              <a:lnSpc>
                <a:spcPct val="150000"/>
              </a:lnSpc>
            </a:pPr>
            <a:r>
              <a:rPr lang="fr-FR" sz="3500" dirty="0">
                <a:solidFill>
                  <a:schemeClr val="bg2">
                    <a:lumMod val="75000"/>
                  </a:schemeClr>
                </a:solidFill>
                <a:ea typeface="Lato"/>
                <a:cs typeface="Lato"/>
                <a:sym typeface="Lato"/>
              </a:rPr>
              <a:t>→ Relation linéaire entre le COT (variable dépendante = Y) et la fluorescence naturelle (variable explicative X) par les quatre optiques L1, L2, L3, L4</a:t>
            </a:r>
          </a:p>
        </p:txBody>
      </p:sp>
    </p:spTree>
    <p:extLst>
      <p:ext uri="{BB962C8B-B14F-4D97-AF65-F5344CB8AC3E}">
        <p14:creationId xmlns:p14="http://schemas.microsoft.com/office/powerpoint/2010/main" val="3083607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395094"/>
            <a:ext cx="17690506" cy="2084225"/>
          </a:xfrm>
          <a:prstGeom prst="rect">
            <a:avLst/>
          </a:prstGeom>
          <a:noFill/>
        </p:spPr>
        <p:txBody>
          <a:bodyPr wrap="square" rtlCol="0">
            <a:spAutoFit/>
          </a:bodyPr>
          <a:lstStyle/>
          <a:p>
            <a:pPr>
              <a:lnSpc>
                <a:spcPct val="150000"/>
              </a:lnSpc>
            </a:pPr>
            <a:r>
              <a:rPr lang="fr-FR" sz="3000" dirty="0">
                <a:solidFill>
                  <a:schemeClr val="bg2">
                    <a:lumMod val="75000"/>
                  </a:schemeClr>
                </a:solidFill>
                <a:ea typeface="Lato"/>
                <a:cs typeface="Lato"/>
              </a:rPr>
              <a:t>Méthodes de calibration :</a:t>
            </a:r>
          </a:p>
          <a:p>
            <a:pPr>
              <a:lnSpc>
                <a:spcPct val="150000"/>
              </a:lnSpc>
            </a:pPr>
            <a:r>
              <a:rPr lang="fr-FR" sz="3000" dirty="0">
                <a:solidFill>
                  <a:schemeClr val="bg2">
                    <a:lumMod val="75000"/>
                  </a:schemeClr>
                </a:solidFill>
                <a:ea typeface="Lato"/>
                <a:cs typeface="Lato"/>
                <a:sym typeface="Lato"/>
              </a:rPr>
              <a:t>→ Relation linéaire entre le COT (variable dépendante = Y) et la fluorescence naturelle (variable explicative X) par les quatre optiques L1, L2, L3, L4</a:t>
            </a:r>
          </a:p>
        </p:txBody>
      </p:sp>
      <p:pic>
        <p:nvPicPr>
          <p:cNvPr id="3" name="Image 2">
            <a:extLst>
              <a:ext uri="{FF2B5EF4-FFF2-40B4-BE49-F238E27FC236}">
                <a16:creationId xmlns:a16="http://schemas.microsoft.com/office/drawing/2014/main" id="{4F481EAE-6396-4D42-B8C8-0019451F428A}"/>
              </a:ext>
            </a:extLst>
          </p:cNvPr>
          <p:cNvPicPr>
            <a:picLocks noChangeAspect="1"/>
          </p:cNvPicPr>
          <p:nvPr/>
        </p:nvPicPr>
        <p:blipFill>
          <a:blip r:embed="rId3"/>
          <a:stretch>
            <a:fillRect/>
          </a:stretch>
        </p:blipFill>
        <p:spPr>
          <a:xfrm>
            <a:off x="1356913" y="3637834"/>
            <a:ext cx="7074487" cy="6649166"/>
          </a:xfrm>
          <a:prstGeom prst="rect">
            <a:avLst/>
          </a:prstGeom>
        </p:spPr>
      </p:pic>
      <p:sp>
        <p:nvSpPr>
          <p:cNvPr id="7" name="ZoneTexte 6">
            <a:extLst>
              <a:ext uri="{FF2B5EF4-FFF2-40B4-BE49-F238E27FC236}">
                <a16:creationId xmlns:a16="http://schemas.microsoft.com/office/drawing/2014/main" id="{F122D313-91B7-4441-A48D-8F45168D18C1}"/>
              </a:ext>
            </a:extLst>
          </p:cNvPr>
          <p:cNvSpPr txBox="1"/>
          <p:nvPr/>
        </p:nvSpPr>
        <p:spPr>
          <a:xfrm>
            <a:off x="8667095" y="3751772"/>
            <a:ext cx="9000531" cy="2776722"/>
          </a:xfrm>
          <a:prstGeom prst="rect">
            <a:avLst/>
          </a:prstGeom>
          <a:noFill/>
        </p:spPr>
        <p:txBody>
          <a:bodyPr wrap="square" rtlCol="0">
            <a:spAutoFit/>
          </a:bodyPr>
          <a:lstStyle/>
          <a:p>
            <a:pPr>
              <a:lnSpc>
                <a:spcPct val="150000"/>
              </a:lnSpc>
            </a:pPr>
            <a:r>
              <a:rPr lang="fr-FR" sz="3000" dirty="0">
                <a:solidFill>
                  <a:schemeClr val="bg2">
                    <a:lumMod val="75000"/>
                  </a:schemeClr>
                </a:solidFill>
                <a:ea typeface="Lato"/>
                <a:cs typeface="Lato"/>
                <a:sym typeface="Lato"/>
              </a:rPr>
              <a:t>→ Déterminer les variables explicatives (optiques) les plus représentatives des variables dépendantes (COT)</a:t>
            </a:r>
          </a:p>
          <a:p>
            <a:pPr>
              <a:lnSpc>
                <a:spcPct val="150000"/>
              </a:lnSpc>
            </a:pPr>
            <a:r>
              <a:rPr lang="fr-FR" sz="3000" dirty="0">
                <a:solidFill>
                  <a:schemeClr val="bg2">
                    <a:lumMod val="75000"/>
                  </a:schemeClr>
                </a:solidFill>
                <a:ea typeface="Lato"/>
                <a:cs typeface="Lato"/>
                <a:sym typeface="Lato"/>
              </a:rPr>
              <a:t>	Ici : L1 et L3 sont les plus représentatives</a:t>
            </a:r>
          </a:p>
        </p:txBody>
      </p:sp>
      <p:sp>
        <p:nvSpPr>
          <p:cNvPr id="4" name="ZoneTexte 3">
            <a:extLst>
              <a:ext uri="{FF2B5EF4-FFF2-40B4-BE49-F238E27FC236}">
                <a16:creationId xmlns:a16="http://schemas.microsoft.com/office/drawing/2014/main" id="{3E68AE3E-6815-4B93-B549-5884AA428102}"/>
              </a:ext>
            </a:extLst>
          </p:cNvPr>
          <p:cNvSpPr txBox="1"/>
          <p:nvPr/>
        </p:nvSpPr>
        <p:spPr>
          <a:xfrm>
            <a:off x="8431400" y="9705510"/>
            <a:ext cx="1835759" cy="400110"/>
          </a:xfrm>
          <a:prstGeom prst="rect">
            <a:avLst/>
          </a:prstGeom>
          <a:noFill/>
        </p:spPr>
        <p:txBody>
          <a:bodyPr wrap="none" rtlCol="0">
            <a:spAutoFit/>
          </a:bodyPr>
          <a:lstStyle/>
          <a:p>
            <a:r>
              <a:rPr lang="fr-FR" sz="2000" dirty="0"/>
              <a:t>(</a:t>
            </a:r>
            <a:r>
              <a:rPr lang="fr-FR" sz="2000" dirty="0" err="1"/>
              <a:t>Manza</a:t>
            </a:r>
            <a:r>
              <a:rPr lang="fr-FR" sz="2000" dirty="0"/>
              <a:t>, 2021)</a:t>
            </a:r>
          </a:p>
        </p:txBody>
      </p:sp>
    </p:spTree>
    <p:extLst>
      <p:ext uri="{BB962C8B-B14F-4D97-AF65-F5344CB8AC3E}">
        <p14:creationId xmlns:p14="http://schemas.microsoft.com/office/powerpoint/2010/main" val="2321894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395094"/>
            <a:ext cx="17690506" cy="2084225"/>
          </a:xfrm>
          <a:prstGeom prst="rect">
            <a:avLst/>
          </a:prstGeom>
          <a:noFill/>
        </p:spPr>
        <p:txBody>
          <a:bodyPr wrap="square" rtlCol="0">
            <a:spAutoFit/>
          </a:bodyPr>
          <a:lstStyle/>
          <a:p>
            <a:pPr>
              <a:lnSpc>
                <a:spcPct val="150000"/>
              </a:lnSpc>
            </a:pPr>
            <a:r>
              <a:rPr lang="fr-FR" sz="3000" dirty="0">
                <a:solidFill>
                  <a:schemeClr val="bg2">
                    <a:lumMod val="75000"/>
                  </a:schemeClr>
                </a:solidFill>
                <a:ea typeface="Lato"/>
                <a:cs typeface="Lato"/>
              </a:rPr>
              <a:t>Méthodes de calibration :</a:t>
            </a:r>
          </a:p>
          <a:p>
            <a:pPr>
              <a:lnSpc>
                <a:spcPct val="150000"/>
              </a:lnSpc>
            </a:pPr>
            <a:r>
              <a:rPr lang="fr-FR" sz="3000" dirty="0">
                <a:solidFill>
                  <a:schemeClr val="bg2">
                    <a:lumMod val="75000"/>
                  </a:schemeClr>
                </a:solidFill>
                <a:ea typeface="Lato"/>
                <a:cs typeface="Lato"/>
                <a:sym typeface="Lato"/>
              </a:rPr>
              <a:t>→ Relation linéaire entre le COT (variable dépendante = Y) et la fluorescence naturelle (variable explicative X) par les quatre optiques L1, L2, L3, L4</a:t>
            </a:r>
          </a:p>
        </p:txBody>
      </p:sp>
      <p:sp>
        <p:nvSpPr>
          <p:cNvPr id="4" name="ZoneTexte 3">
            <a:extLst>
              <a:ext uri="{FF2B5EF4-FFF2-40B4-BE49-F238E27FC236}">
                <a16:creationId xmlns:a16="http://schemas.microsoft.com/office/drawing/2014/main" id="{3E68AE3E-6815-4B93-B549-5884AA428102}"/>
              </a:ext>
            </a:extLst>
          </p:cNvPr>
          <p:cNvSpPr txBox="1"/>
          <p:nvPr/>
        </p:nvSpPr>
        <p:spPr>
          <a:xfrm>
            <a:off x="8431400" y="9705510"/>
            <a:ext cx="1835759" cy="400110"/>
          </a:xfrm>
          <a:prstGeom prst="rect">
            <a:avLst/>
          </a:prstGeom>
          <a:noFill/>
        </p:spPr>
        <p:txBody>
          <a:bodyPr wrap="none" rtlCol="0">
            <a:spAutoFit/>
          </a:bodyPr>
          <a:lstStyle/>
          <a:p>
            <a:r>
              <a:rPr lang="fr-FR" sz="2000" dirty="0"/>
              <a:t>(</a:t>
            </a:r>
            <a:r>
              <a:rPr lang="fr-FR" sz="2000" dirty="0" err="1"/>
              <a:t>Manza</a:t>
            </a:r>
            <a:r>
              <a:rPr lang="fr-FR" sz="2000" dirty="0"/>
              <a:t>, 2021)</a:t>
            </a:r>
          </a:p>
        </p:txBody>
      </p:sp>
      <p:pic>
        <p:nvPicPr>
          <p:cNvPr id="5" name="Image 4">
            <a:extLst>
              <a:ext uri="{FF2B5EF4-FFF2-40B4-BE49-F238E27FC236}">
                <a16:creationId xmlns:a16="http://schemas.microsoft.com/office/drawing/2014/main" id="{183F409F-C319-492C-AE29-758EC036C870}"/>
              </a:ext>
            </a:extLst>
          </p:cNvPr>
          <p:cNvPicPr>
            <a:picLocks noChangeAspect="1"/>
          </p:cNvPicPr>
          <p:nvPr/>
        </p:nvPicPr>
        <p:blipFill rotWithShape="1">
          <a:blip r:embed="rId3"/>
          <a:srcRect l="16360"/>
          <a:stretch/>
        </p:blipFill>
        <p:spPr>
          <a:xfrm>
            <a:off x="9936480" y="4204882"/>
            <a:ext cx="8069160" cy="4854213"/>
          </a:xfrm>
          <a:prstGeom prst="rect">
            <a:avLst/>
          </a:prstGeom>
        </p:spPr>
      </p:pic>
      <p:sp>
        <p:nvSpPr>
          <p:cNvPr id="6" name="Rectangle 5">
            <a:extLst>
              <a:ext uri="{FF2B5EF4-FFF2-40B4-BE49-F238E27FC236}">
                <a16:creationId xmlns:a16="http://schemas.microsoft.com/office/drawing/2014/main" id="{B3FD6BEF-200C-4CD4-92E1-9C65DA1DC6BC}"/>
              </a:ext>
            </a:extLst>
          </p:cNvPr>
          <p:cNvSpPr/>
          <p:nvPr/>
        </p:nvSpPr>
        <p:spPr>
          <a:xfrm>
            <a:off x="585429" y="3835666"/>
            <a:ext cx="9351051" cy="4854214"/>
          </a:xfrm>
          <a:prstGeom prst="rect">
            <a:avLst/>
          </a:prstGeom>
        </p:spPr>
        <p:txBody>
          <a:bodyPr wrap="square">
            <a:spAutoFit/>
          </a:bodyPr>
          <a:lstStyle/>
          <a:p>
            <a:pPr>
              <a:lnSpc>
                <a:spcPct val="150000"/>
              </a:lnSpc>
            </a:pPr>
            <a:r>
              <a:rPr lang="fr-FR" sz="3000" dirty="0">
                <a:solidFill>
                  <a:schemeClr val="bg2">
                    <a:lumMod val="75000"/>
                  </a:schemeClr>
                </a:solidFill>
                <a:ea typeface="Lato"/>
                <a:cs typeface="Lato"/>
              </a:rPr>
              <a:t>L’équation correspond à une équation linéaire classique. </a:t>
            </a:r>
          </a:p>
          <a:p>
            <a:pPr>
              <a:lnSpc>
                <a:spcPct val="150000"/>
              </a:lnSpc>
            </a:pPr>
            <a:r>
              <a:rPr lang="fr-FR" sz="3000" dirty="0">
                <a:solidFill>
                  <a:schemeClr val="bg2">
                    <a:lumMod val="75000"/>
                  </a:schemeClr>
                </a:solidFill>
                <a:ea typeface="Lato"/>
                <a:cs typeface="Lato"/>
              </a:rPr>
              <a:t>Le nombre de facteurs dans l’équation dépend du nombre de variable explicative (4 variables X). L’équation de la régression est donc : </a:t>
            </a:r>
          </a:p>
          <a:p>
            <a:pPr>
              <a:lnSpc>
                <a:spcPct val="150000"/>
              </a:lnSpc>
            </a:pPr>
            <a:r>
              <a:rPr lang="fr-FR" sz="3000" dirty="0">
                <a:solidFill>
                  <a:schemeClr val="bg2">
                    <a:lumMod val="75000"/>
                  </a:schemeClr>
                </a:solidFill>
                <a:ea typeface="Lato"/>
                <a:cs typeface="Lato"/>
              </a:rPr>
              <a:t>	Y = aX1 + bX2 + cX3 + dX4 + e </a:t>
            </a:r>
          </a:p>
          <a:p>
            <a:pPr>
              <a:lnSpc>
                <a:spcPct val="150000"/>
              </a:lnSpc>
            </a:pPr>
            <a:r>
              <a:rPr lang="fr-FR" sz="3000" dirty="0">
                <a:solidFill>
                  <a:schemeClr val="bg2">
                    <a:lumMod val="75000"/>
                  </a:schemeClr>
                </a:solidFill>
                <a:ea typeface="Lato"/>
                <a:cs typeface="Lato"/>
              </a:rPr>
              <a:t>soit : COT = aL1 + bL2 + cL3 + dL4 + e </a:t>
            </a:r>
            <a:endParaRPr lang="fr-FR" sz="3000" dirty="0">
              <a:solidFill>
                <a:schemeClr val="bg2">
                  <a:lumMod val="75000"/>
                </a:schemeClr>
              </a:solidFill>
              <a:ea typeface="Lato"/>
              <a:cs typeface="Lato"/>
              <a:sym typeface="Lato"/>
            </a:endParaRPr>
          </a:p>
        </p:txBody>
      </p:sp>
    </p:spTree>
    <p:extLst>
      <p:ext uri="{BB962C8B-B14F-4D97-AF65-F5344CB8AC3E}">
        <p14:creationId xmlns:p14="http://schemas.microsoft.com/office/powerpoint/2010/main" val="3804667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395094"/>
            <a:ext cx="17690506" cy="1951496"/>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Méthodes de calibration :</a:t>
            </a:r>
          </a:p>
          <a:p>
            <a:pPr>
              <a:lnSpc>
                <a:spcPct val="150000"/>
              </a:lnSpc>
            </a:pPr>
            <a:r>
              <a:rPr lang="fr-FR" sz="2800" dirty="0">
                <a:solidFill>
                  <a:schemeClr val="bg2">
                    <a:lumMod val="75000"/>
                  </a:schemeClr>
                </a:solidFill>
                <a:ea typeface="Lato"/>
                <a:cs typeface="Lato"/>
                <a:sym typeface="Lato"/>
              </a:rPr>
              <a:t>→ Relation linéaire entre le COT (variable dépendante = Y) et la fluorescence naturelle (variable explicative X) par les quatre optiques L1, L2, L3, L4</a:t>
            </a:r>
          </a:p>
        </p:txBody>
      </p:sp>
      <p:sp>
        <p:nvSpPr>
          <p:cNvPr id="4" name="ZoneTexte 3">
            <a:extLst>
              <a:ext uri="{FF2B5EF4-FFF2-40B4-BE49-F238E27FC236}">
                <a16:creationId xmlns:a16="http://schemas.microsoft.com/office/drawing/2014/main" id="{3E68AE3E-6815-4B93-B549-5884AA428102}"/>
              </a:ext>
            </a:extLst>
          </p:cNvPr>
          <p:cNvSpPr txBox="1"/>
          <p:nvPr/>
        </p:nvSpPr>
        <p:spPr>
          <a:xfrm>
            <a:off x="16191920" y="8691851"/>
            <a:ext cx="1835759" cy="400110"/>
          </a:xfrm>
          <a:prstGeom prst="rect">
            <a:avLst/>
          </a:prstGeom>
          <a:noFill/>
        </p:spPr>
        <p:txBody>
          <a:bodyPr wrap="none" rtlCol="0">
            <a:spAutoFit/>
          </a:bodyPr>
          <a:lstStyle/>
          <a:p>
            <a:r>
              <a:rPr lang="fr-FR" sz="2000" dirty="0"/>
              <a:t>(</a:t>
            </a:r>
            <a:r>
              <a:rPr lang="fr-FR" sz="2000" dirty="0" err="1"/>
              <a:t>Manza</a:t>
            </a:r>
            <a:r>
              <a:rPr lang="fr-FR" sz="2000" dirty="0"/>
              <a:t>, 2021)</a:t>
            </a:r>
          </a:p>
        </p:txBody>
      </p:sp>
      <p:pic>
        <p:nvPicPr>
          <p:cNvPr id="3" name="Image 2">
            <a:extLst>
              <a:ext uri="{FF2B5EF4-FFF2-40B4-BE49-F238E27FC236}">
                <a16:creationId xmlns:a16="http://schemas.microsoft.com/office/drawing/2014/main" id="{DDE507F3-7C5C-4ACC-AA83-85F11FE0AB56}"/>
              </a:ext>
            </a:extLst>
          </p:cNvPr>
          <p:cNvPicPr>
            <a:picLocks noChangeAspect="1"/>
          </p:cNvPicPr>
          <p:nvPr/>
        </p:nvPicPr>
        <p:blipFill rotWithShape="1">
          <a:blip r:embed="rId3"/>
          <a:srcRect b="1137"/>
          <a:stretch/>
        </p:blipFill>
        <p:spPr>
          <a:xfrm>
            <a:off x="2332269" y="3346591"/>
            <a:ext cx="13611396" cy="6940410"/>
          </a:xfrm>
          <a:prstGeom prst="rect">
            <a:avLst/>
          </a:prstGeom>
        </p:spPr>
      </p:pic>
    </p:spTree>
    <p:extLst>
      <p:ext uri="{BB962C8B-B14F-4D97-AF65-F5344CB8AC3E}">
        <p14:creationId xmlns:p14="http://schemas.microsoft.com/office/powerpoint/2010/main" val="24785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27</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39509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Annexe 9 : Matrice 3D au spectrofluorimètre de laboratoire de l’eau d’Evian</a:t>
            </a:r>
            <a:endParaRPr lang="fr-FR" sz="2800" dirty="0">
              <a:solidFill>
                <a:schemeClr val="bg2">
                  <a:lumMod val="75000"/>
                </a:schemeClr>
              </a:solidFill>
              <a:ea typeface="Lato"/>
              <a:cs typeface="Lato"/>
              <a:sym typeface="Lato"/>
            </a:endParaRPr>
          </a:p>
        </p:txBody>
      </p:sp>
      <p:pic>
        <p:nvPicPr>
          <p:cNvPr id="6" name="Image 5">
            <a:extLst>
              <a:ext uri="{FF2B5EF4-FFF2-40B4-BE49-F238E27FC236}">
                <a16:creationId xmlns:a16="http://schemas.microsoft.com/office/drawing/2014/main" id="{AE2F188F-2D93-4A5B-A7C4-F445ABF7D2AD}"/>
              </a:ext>
            </a:extLst>
          </p:cNvPr>
          <p:cNvPicPr>
            <a:picLocks noChangeAspect="1"/>
          </p:cNvPicPr>
          <p:nvPr/>
        </p:nvPicPr>
        <p:blipFill rotWithShape="1">
          <a:blip r:embed="rId3"/>
          <a:srcRect l="9434" t="20949" r="18100" b="36065"/>
          <a:stretch/>
        </p:blipFill>
        <p:spPr>
          <a:xfrm>
            <a:off x="143468" y="2651760"/>
            <a:ext cx="18012449" cy="6461759"/>
          </a:xfrm>
          <a:prstGeom prst="rect">
            <a:avLst/>
          </a:prstGeom>
        </p:spPr>
      </p:pic>
    </p:spTree>
    <p:extLst>
      <p:ext uri="{BB962C8B-B14F-4D97-AF65-F5344CB8AC3E}">
        <p14:creationId xmlns:p14="http://schemas.microsoft.com/office/powerpoint/2010/main" val="223480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25793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Annexe 10 : Matrice 3D au spectrofluorimètre de laboratoire de l’eau MilliQ et de l’eau MilliQ + </a:t>
            </a:r>
            <a:r>
              <a:rPr lang="fr-FR" sz="2800" dirty="0" err="1">
                <a:solidFill>
                  <a:schemeClr val="bg2">
                    <a:lumMod val="75000"/>
                  </a:schemeClr>
                </a:solidFill>
                <a:ea typeface="Lato"/>
                <a:cs typeface="Lato"/>
              </a:rPr>
              <a:t>NaOH</a:t>
            </a:r>
            <a:endParaRPr lang="fr-FR" sz="2800" dirty="0">
              <a:solidFill>
                <a:schemeClr val="bg2">
                  <a:lumMod val="75000"/>
                </a:schemeClr>
              </a:solidFill>
              <a:ea typeface="Lato"/>
              <a:cs typeface="Lato"/>
              <a:sym typeface="Lato"/>
            </a:endParaRPr>
          </a:p>
        </p:txBody>
      </p:sp>
      <p:pic>
        <p:nvPicPr>
          <p:cNvPr id="4" name="Image 3">
            <a:extLst>
              <a:ext uri="{FF2B5EF4-FFF2-40B4-BE49-F238E27FC236}">
                <a16:creationId xmlns:a16="http://schemas.microsoft.com/office/drawing/2014/main" id="{700B2DB1-5E4A-4C33-A704-E3067068AD15}"/>
              </a:ext>
            </a:extLst>
          </p:cNvPr>
          <p:cNvPicPr>
            <a:picLocks noChangeAspect="1"/>
          </p:cNvPicPr>
          <p:nvPr/>
        </p:nvPicPr>
        <p:blipFill rotWithShape="1">
          <a:blip r:embed="rId3"/>
          <a:srcRect l="9625" t="20978" r="18005" b="35290"/>
          <a:stretch/>
        </p:blipFill>
        <p:spPr>
          <a:xfrm>
            <a:off x="2712720" y="5974081"/>
            <a:ext cx="11582400" cy="4191000"/>
          </a:xfrm>
          <a:prstGeom prst="rect">
            <a:avLst/>
          </a:prstGeom>
        </p:spPr>
      </p:pic>
      <p:pic>
        <p:nvPicPr>
          <p:cNvPr id="7" name="Image 6">
            <a:extLst>
              <a:ext uri="{FF2B5EF4-FFF2-40B4-BE49-F238E27FC236}">
                <a16:creationId xmlns:a16="http://schemas.microsoft.com/office/drawing/2014/main" id="{CB6FFCEA-7D49-4DD2-B6FF-910FA8A233B2}"/>
              </a:ext>
            </a:extLst>
          </p:cNvPr>
          <p:cNvPicPr>
            <a:picLocks noChangeAspect="1"/>
          </p:cNvPicPr>
          <p:nvPr/>
        </p:nvPicPr>
        <p:blipFill rotWithShape="1">
          <a:blip r:embed="rId4"/>
          <a:srcRect l="9625" t="20964" r="18005" b="35521"/>
          <a:stretch/>
        </p:blipFill>
        <p:spPr>
          <a:xfrm>
            <a:off x="2712720" y="1918505"/>
            <a:ext cx="11582400" cy="4191000"/>
          </a:xfrm>
          <a:prstGeom prst="rect">
            <a:avLst/>
          </a:prstGeom>
        </p:spPr>
      </p:pic>
    </p:spTree>
    <p:extLst>
      <p:ext uri="{BB962C8B-B14F-4D97-AF65-F5344CB8AC3E}">
        <p14:creationId xmlns:p14="http://schemas.microsoft.com/office/powerpoint/2010/main" val="3148832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25793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Annexe 11 : Matrice 3D au spectrofluorimètre de laboratoire de la quinine à 1 g/L</a:t>
            </a:r>
            <a:endParaRPr lang="fr-FR" sz="2800" dirty="0">
              <a:solidFill>
                <a:schemeClr val="bg2">
                  <a:lumMod val="75000"/>
                </a:schemeClr>
              </a:solidFill>
              <a:ea typeface="Lato"/>
              <a:cs typeface="Lato"/>
              <a:sym typeface="Lato"/>
            </a:endParaRPr>
          </a:p>
        </p:txBody>
      </p:sp>
      <p:pic>
        <p:nvPicPr>
          <p:cNvPr id="8" name="Image 7">
            <a:extLst>
              <a:ext uri="{FF2B5EF4-FFF2-40B4-BE49-F238E27FC236}">
                <a16:creationId xmlns:a16="http://schemas.microsoft.com/office/drawing/2014/main" id="{444E00D2-C4A6-487F-B828-BCCA766231B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85429" y="2423558"/>
            <a:ext cx="15727467" cy="6939898"/>
          </a:xfrm>
          <a:prstGeom prst="rect">
            <a:avLst/>
          </a:prstGeom>
          <a:noFill/>
          <a:ln>
            <a:noFill/>
          </a:ln>
        </p:spPr>
      </p:pic>
    </p:spTree>
    <p:extLst>
      <p:ext uri="{BB962C8B-B14F-4D97-AF65-F5344CB8AC3E}">
        <p14:creationId xmlns:p14="http://schemas.microsoft.com/office/powerpoint/2010/main" val="2438486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
        <p:nvSpPr>
          <p:cNvPr id="13" name="Google Shape;125;p6">
            <a:extLst>
              <a:ext uri="{FF2B5EF4-FFF2-40B4-BE49-F238E27FC236}">
                <a16:creationId xmlns:a16="http://schemas.microsoft.com/office/drawing/2014/main" id="{00C207A8-2693-4261-9CA7-EE5A500D1DDF}"/>
              </a:ext>
            </a:extLst>
          </p:cNvPr>
          <p:cNvSpPr txBox="1">
            <a:spLocks noGrp="1"/>
          </p:cNvSpPr>
          <p:nvPr>
            <p:ph type="title"/>
          </p:nvPr>
        </p:nvSpPr>
        <p:spPr>
          <a:xfrm>
            <a:off x="199483" y="347574"/>
            <a:ext cx="18489294" cy="689932"/>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4400" dirty="0">
                <a:solidFill>
                  <a:schemeClr val="bg1"/>
                </a:solidFill>
                <a:latin typeface="+mn-lt"/>
                <a:ea typeface="Oswald"/>
                <a:cs typeface="Oswald"/>
                <a:sym typeface="Oswald"/>
              </a:rPr>
              <a:t>II. Suivi de la fluorescence de la MON in situ et protocole expérimental </a:t>
            </a:r>
          </a:p>
        </p:txBody>
      </p:sp>
      <p:sp>
        <p:nvSpPr>
          <p:cNvPr id="2" name="ZoneTexte 1">
            <a:extLst>
              <a:ext uri="{FF2B5EF4-FFF2-40B4-BE49-F238E27FC236}">
                <a16:creationId xmlns:a16="http://schemas.microsoft.com/office/drawing/2014/main" id="{E9970960-AE6A-4391-BD3E-5AF3BFA8531F}"/>
              </a:ext>
            </a:extLst>
          </p:cNvPr>
          <p:cNvSpPr txBox="1"/>
          <p:nvPr/>
        </p:nvSpPr>
        <p:spPr>
          <a:xfrm>
            <a:off x="185148" y="1398618"/>
            <a:ext cx="17905637" cy="707886"/>
          </a:xfrm>
          <a:prstGeom prst="rect">
            <a:avLst/>
          </a:prstGeom>
          <a:noFill/>
        </p:spPr>
        <p:txBody>
          <a:bodyPr wrap="square" rtlCol="0">
            <a:spAutoFit/>
          </a:bodyPr>
          <a:lstStyle/>
          <a:p>
            <a:pPr algn="ctr">
              <a:buClr>
                <a:schemeClr val="bg2">
                  <a:lumMod val="75000"/>
                </a:schemeClr>
              </a:buClr>
            </a:pPr>
            <a:r>
              <a:rPr lang="fr-FR" sz="4000" dirty="0">
                <a:solidFill>
                  <a:schemeClr val="bg2">
                    <a:lumMod val="75000"/>
                  </a:schemeClr>
                </a:solidFill>
                <a:effectLst>
                  <a:outerShdw blurRad="38100" dist="38100" dir="2700000" algn="tl">
                    <a:srgbClr val="000000">
                      <a:alpha val="43137"/>
                    </a:srgbClr>
                  </a:outerShdw>
                </a:effectLst>
                <a:latin typeface="+mn-lt"/>
                <a:ea typeface="Lato"/>
                <a:cs typeface="Lato"/>
                <a:sym typeface="Lato"/>
              </a:rPr>
              <a:t>Principe de mesure d’un </a:t>
            </a:r>
            <a:r>
              <a:rPr lang="fr-FR" sz="4000" dirty="0" err="1">
                <a:solidFill>
                  <a:schemeClr val="bg2">
                    <a:lumMod val="75000"/>
                  </a:schemeClr>
                </a:solidFill>
                <a:effectLst>
                  <a:outerShdw blurRad="38100" dist="38100" dir="2700000" algn="tl">
                    <a:srgbClr val="000000">
                      <a:alpha val="43137"/>
                    </a:srgbClr>
                  </a:outerShdw>
                </a:effectLst>
                <a:latin typeface="+mn-lt"/>
                <a:ea typeface="Lato"/>
                <a:cs typeface="Lato"/>
                <a:sym typeface="Lato"/>
              </a:rPr>
              <a:t>fluorimètre</a:t>
            </a:r>
            <a:r>
              <a:rPr lang="fr-FR" sz="4000" dirty="0">
                <a:solidFill>
                  <a:schemeClr val="bg2">
                    <a:lumMod val="75000"/>
                  </a:schemeClr>
                </a:solidFill>
                <a:effectLst>
                  <a:outerShdw blurRad="38100" dist="38100" dir="2700000" algn="tl">
                    <a:srgbClr val="000000">
                      <a:alpha val="43137"/>
                    </a:srgbClr>
                  </a:outerShdw>
                </a:effectLst>
                <a:latin typeface="+mn-lt"/>
                <a:ea typeface="Lato"/>
                <a:cs typeface="Lato"/>
                <a:sym typeface="Lato"/>
              </a:rPr>
              <a:t> de terrain (GGUN)</a:t>
            </a:r>
          </a:p>
        </p:txBody>
      </p:sp>
      <p:pic>
        <p:nvPicPr>
          <p:cNvPr id="8" name="Google Shape;137;p7">
            <a:extLst>
              <a:ext uri="{FF2B5EF4-FFF2-40B4-BE49-F238E27FC236}">
                <a16:creationId xmlns:a16="http://schemas.microsoft.com/office/drawing/2014/main" id="{72C0D3DF-7784-4548-A63E-9362B93A73D4}"/>
              </a:ext>
            </a:extLst>
          </p:cNvPr>
          <p:cNvPicPr preferRelativeResize="0"/>
          <p:nvPr/>
        </p:nvPicPr>
        <p:blipFill rotWithShape="1">
          <a:blip r:embed="rId3">
            <a:alphaModFix/>
          </a:blip>
          <a:srcRect/>
          <a:stretch/>
        </p:blipFill>
        <p:spPr>
          <a:xfrm>
            <a:off x="0" y="2417872"/>
            <a:ext cx="11220449" cy="5762624"/>
          </a:xfrm>
          <a:prstGeom prst="rect">
            <a:avLst/>
          </a:prstGeom>
          <a:noFill/>
          <a:ln>
            <a:noFill/>
          </a:ln>
        </p:spPr>
      </p:pic>
      <p:sp>
        <p:nvSpPr>
          <p:cNvPr id="12" name="Google Shape;138;p7">
            <a:extLst>
              <a:ext uri="{FF2B5EF4-FFF2-40B4-BE49-F238E27FC236}">
                <a16:creationId xmlns:a16="http://schemas.microsoft.com/office/drawing/2014/main" id="{E4AF90CB-7E78-457B-9585-86451E803D0B}"/>
              </a:ext>
            </a:extLst>
          </p:cNvPr>
          <p:cNvSpPr txBox="1"/>
          <p:nvPr/>
        </p:nvSpPr>
        <p:spPr>
          <a:xfrm>
            <a:off x="-568411" y="2257217"/>
            <a:ext cx="19496491" cy="5719514"/>
          </a:xfrm>
          <a:prstGeom prst="rect">
            <a:avLst/>
          </a:prstGeom>
          <a:noFill/>
          <a:ln>
            <a:noFill/>
          </a:ln>
        </p:spPr>
        <p:txBody>
          <a:bodyPr spcFirstLastPara="1" wrap="square" lIns="0" tIns="12700" rIns="0" bIns="0" anchor="t" anchorCtr="0">
            <a:spAutoFit/>
          </a:bodyPr>
          <a:lstStyle/>
          <a:p>
            <a:pPr marL="12198985" marR="722630" lvl="0" indent="-661669" algn="l" rtl="0">
              <a:spcBef>
                <a:spcPts val="3215"/>
              </a:spcBef>
              <a:spcAft>
                <a:spcPts val="0"/>
              </a:spcAft>
              <a:buNone/>
            </a:pPr>
            <a:r>
              <a:rPr lang="fr-FR" sz="3000" dirty="0">
                <a:solidFill>
                  <a:schemeClr val="bg2">
                    <a:lumMod val="75000"/>
                  </a:schemeClr>
                </a:solidFill>
                <a:latin typeface="+mn-lt"/>
                <a:ea typeface="Lato"/>
                <a:cs typeface="Lato"/>
                <a:sym typeface="Lato"/>
              </a:rPr>
              <a:t>	Sonde immergeable</a:t>
            </a:r>
          </a:p>
          <a:p>
            <a:pPr marL="12198985" marR="722630" lvl="0" indent="-661669">
              <a:spcBef>
                <a:spcPts val="3215"/>
              </a:spcBef>
            </a:pPr>
            <a:r>
              <a:rPr lang="fr-FR" sz="3000" dirty="0">
                <a:solidFill>
                  <a:schemeClr val="bg2">
                    <a:lumMod val="75000"/>
                  </a:schemeClr>
                </a:solidFill>
                <a:latin typeface="+mn-lt"/>
                <a:ea typeface="Lato"/>
                <a:cs typeface="Lato"/>
                <a:sym typeface="Lato"/>
              </a:rPr>
              <a:t>Optiques spécifiques (Filtres ex/</a:t>
            </a:r>
            <a:r>
              <a:rPr lang="fr-FR" sz="3000" dirty="0" err="1">
                <a:solidFill>
                  <a:schemeClr val="bg2">
                    <a:lumMod val="75000"/>
                  </a:schemeClr>
                </a:solidFill>
                <a:latin typeface="+mn-lt"/>
                <a:ea typeface="Lato"/>
                <a:cs typeface="Lato"/>
                <a:sym typeface="Lato"/>
              </a:rPr>
              <a:t>em</a:t>
            </a:r>
            <a:r>
              <a:rPr lang="fr-FR" sz="3000" dirty="0">
                <a:solidFill>
                  <a:schemeClr val="bg2">
                    <a:lumMod val="75000"/>
                  </a:schemeClr>
                </a:solidFill>
                <a:latin typeface="+mn-lt"/>
                <a:ea typeface="Lato"/>
                <a:cs typeface="Lato"/>
                <a:sym typeface="Lato"/>
              </a:rPr>
              <a:t>)</a:t>
            </a:r>
          </a:p>
          <a:p>
            <a:pPr marL="12198985" marR="722630" lvl="0" indent="-661669" algn="l" rtl="0">
              <a:spcBef>
                <a:spcPts val="3215"/>
              </a:spcBef>
              <a:spcAft>
                <a:spcPts val="0"/>
              </a:spcAft>
              <a:buNone/>
            </a:pPr>
            <a:r>
              <a:rPr lang="fr-FR" sz="3000" dirty="0">
                <a:solidFill>
                  <a:schemeClr val="bg2">
                    <a:lumMod val="75000"/>
                  </a:schemeClr>
                </a:solidFill>
                <a:latin typeface="+mn-lt"/>
                <a:ea typeface="Lato"/>
                <a:cs typeface="Lato"/>
                <a:sym typeface="Lato"/>
              </a:rPr>
              <a:t> Turbidité (Effet Tyndall) </a:t>
            </a:r>
            <a:r>
              <a:rPr lang="fr-FR" sz="2000" dirty="0"/>
              <a:t>(Schnegg, 2002) </a:t>
            </a:r>
          </a:p>
          <a:p>
            <a:pPr marL="12198985" marR="722630" lvl="0" indent="-661669" algn="l" rtl="0">
              <a:spcBef>
                <a:spcPts val="3215"/>
              </a:spcBef>
              <a:spcAft>
                <a:spcPts val="0"/>
              </a:spcAft>
              <a:buNone/>
            </a:pPr>
            <a:endParaRPr lang="fr-FR" sz="2000" dirty="0"/>
          </a:p>
          <a:p>
            <a:pPr marL="12023725" marR="722630" lvl="0" indent="-561975">
              <a:spcBef>
                <a:spcPts val="3215"/>
              </a:spcBef>
            </a:pPr>
            <a:r>
              <a:rPr lang="fr-FR" sz="3000" dirty="0">
                <a:solidFill>
                  <a:schemeClr val="bg2">
                    <a:lumMod val="75000"/>
                  </a:schemeClr>
                </a:solidFill>
                <a:ea typeface="Lato"/>
                <a:cs typeface="Lato"/>
                <a:sym typeface="Lato"/>
              </a:rPr>
              <a:t>→ </a:t>
            </a:r>
            <a:r>
              <a:rPr lang="fr-FR" sz="3000" b="1" dirty="0">
                <a:solidFill>
                  <a:schemeClr val="bg2">
                    <a:lumMod val="75000"/>
                  </a:schemeClr>
                </a:solidFill>
                <a:ea typeface="Lato"/>
                <a:cs typeface="Lato"/>
                <a:sym typeface="Lato"/>
              </a:rPr>
              <a:t>Adapter</a:t>
            </a:r>
            <a:r>
              <a:rPr lang="fr-FR" sz="3000" dirty="0">
                <a:solidFill>
                  <a:schemeClr val="bg2">
                    <a:lumMod val="75000"/>
                  </a:schemeClr>
                </a:solidFill>
                <a:ea typeface="Lato"/>
                <a:cs typeface="Lato"/>
                <a:sym typeface="Lato"/>
              </a:rPr>
              <a:t> à un suivi de fluorescence 	naturelle </a:t>
            </a:r>
            <a:r>
              <a:rPr kumimoji="0" lang="fr-FR" sz="2000" b="0" i="0" u="none" strike="noStrike" kern="0" cap="none" spc="0" normalizeH="0" baseline="0" noProof="0" dirty="0">
                <a:ln>
                  <a:noFill/>
                </a:ln>
                <a:solidFill>
                  <a:srgbClr val="000000"/>
                </a:solidFill>
                <a:effectLst/>
                <a:uLnTx/>
                <a:uFillTx/>
                <a:latin typeface="Arial"/>
                <a:cs typeface="Arial"/>
                <a:sym typeface="Arial"/>
              </a:rPr>
              <a:t>(</a:t>
            </a:r>
            <a:r>
              <a:rPr kumimoji="0" lang="fr-FR" sz="2000" b="0" i="0" u="none" strike="noStrike" kern="0" cap="none" spc="0" normalizeH="0" baseline="0" noProof="0" dirty="0" err="1">
                <a:ln>
                  <a:noFill/>
                </a:ln>
                <a:solidFill>
                  <a:srgbClr val="000000"/>
                </a:solidFill>
                <a:effectLst/>
                <a:uLnTx/>
                <a:uFillTx/>
                <a:latin typeface="Arial"/>
                <a:cs typeface="Arial"/>
                <a:sym typeface="Arial"/>
              </a:rPr>
              <a:t>Batiot</a:t>
            </a:r>
            <a:r>
              <a:rPr kumimoji="0" lang="fr-FR" sz="2000" b="0" i="0" u="none" strike="noStrike" kern="0" cap="none" spc="0" normalizeH="0" baseline="0" noProof="0" dirty="0">
                <a:ln>
                  <a:noFill/>
                </a:ln>
                <a:solidFill>
                  <a:srgbClr val="000000"/>
                </a:solidFill>
                <a:effectLst/>
                <a:uLnTx/>
                <a:uFillTx/>
                <a:latin typeface="Arial"/>
                <a:cs typeface="Arial"/>
                <a:sym typeface="Arial"/>
              </a:rPr>
              <a:t> </a:t>
            </a:r>
            <a:r>
              <a:rPr kumimoji="0" lang="fr-FR" sz="2000" b="0" i="1" u="none" strike="noStrike" kern="0" cap="none" spc="0" normalizeH="0" baseline="0" noProof="0" dirty="0">
                <a:ln>
                  <a:noFill/>
                </a:ln>
                <a:solidFill>
                  <a:srgbClr val="000000"/>
                </a:solidFill>
                <a:effectLst/>
                <a:uLnTx/>
                <a:uFillTx/>
                <a:latin typeface="Arial"/>
                <a:cs typeface="Arial"/>
                <a:sym typeface="Arial"/>
              </a:rPr>
              <a:t>et al.</a:t>
            </a:r>
            <a:r>
              <a:rPr kumimoji="0" lang="fr-FR" sz="2000" b="0" i="0" u="none" strike="noStrike" kern="0" cap="none" spc="0" normalizeH="0" baseline="0" noProof="0" dirty="0">
                <a:ln>
                  <a:noFill/>
                </a:ln>
                <a:solidFill>
                  <a:srgbClr val="000000"/>
                </a:solidFill>
                <a:effectLst/>
                <a:uLnTx/>
                <a:uFillTx/>
                <a:latin typeface="Arial"/>
                <a:cs typeface="Arial"/>
                <a:sym typeface="Arial"/>
              </a:rPr>
              <a:t>, 2015) </a:t>
            </a:r>
          </a:p>
          <a:p>
            <a:pPr marL="11537315" lvl="0">
              <a:spcBef>
                <a:spcPts val="825"/>
              </a:spcBef>
            </a:pPr>
            <a:endParaRPr lang="fr-FR" sz="3000" dirty="0">
              <a:solidFill>
                <a:schemeClr val="bg2">
                  <a:lumMod val="75000"/>
                </a:schemeClr>
              </a:solidFill>
              <a:latin typeface="+mn-lt"/>
              <a:ea typeface="Lato"/>
              <a:cs typeface="Lato"/>
              <a:sym typeface="Lato"/>
            </a:endParaRPr>
          </a:p>
          <a:p>
            <a:pPr marL="0" marR="0" lvl="0" indent="0" algn="l" rtl="0">
              <a:lnSpc>
                <a:spcPct val="100000"/>
              </a:lnSpc>
              <a:spcBef>
                <a:spcPts val="50"/>
              </a:spcBef>
              <a:spcAft>
                <a:spcPts val="0"/>
              </a:spcAft>
              <a:buNone/>
            </a:pPr>
            <a:endParaRPr lang="fr-FR" sz="3000" dirty="0">
              <a:solidFill>
                <a:schemeClr val="bg2">
                  <a:lumMod val="75000"/>
                </a:schemeClr>
              </a:solidFill>
              <a:latin typeface="+mn-lt"/>
              <a:ea typeface="Lato"/>
              <a:cs typeface="Lato"/>
              <a:sym typeface="Lato"/>
            </a:endParaRPr>
          </a:p>
        </p:txBody>
      </p:sp>
      <p:sp>
        <p:nvSpPr>
          <p:cNvPr id="9" name="ZoneTexte 8">
            <a:extLst>
              <a:ext uri="{FF2B5EF4-FFF2-40B4-BE49-F238E27FC236}">
                <a16:creationId xmlns:a16="http://schemas.microsoft.com/office/drawing/2014/main" id="{4EE65AF2-C03C-48A4-8216-735676B6F6FF}"/>
              </a:ext>
            </a:extLst>
          </p:cNvPr>
          <p:cNvSpPr txBox="1"/>
          <p:nvPr/>
        </p:nvSpPr>
        <p:spPr>
          <a:xfrm>
            <a:off x="915763" y="8930129"/>
            <a:ext cx="7973658" cy="707886"/>
          </a:xfrm>
          <a:prstGeom prst="rect">
            <a:avLst/>
          </a:prstGeom>
          <a:noFill/>
        </p:spPr>
        <p:txBody>
          <a:bodyPr wrap="none" rtlCol="0">
            <a:spAutoFit/>
          </a:bodyPr>
          <a:lstStyle/>
          <a:p>
            <a:pPr algn="ctr"/>
            <a:r>
              <a:rPr lang="fr-FR" sz="2000" dirty="0">
                <a:solidFill>
                  <a:schemeClr val="tx1"/>
                </a:solidFill>
                <a:ea typeface="Lato"/>
                <a:cs typeface="Lato"/>
                <a:sym typeface="Lato"/>
              </a:rPr>
              <a:t>Schéma du montage optique du fluorimètre de terrain modèle FL-30 </a:t>
            </a:r>
            <a:br>
              <a:rPr lang="fr-FR" sz="2000" dirty="0">
                <a:solidFill>
                  <a:schemeClr val="tx1"/>
                </a:solidFill>
                <a:ea typeface="Lato"/>
                <a:cs typeface="Lato"/>
                <a:sym typeface="Lato"/>
              </a:rPr>
            </a:br>
            <a:r>
              <a:rPr lang="fr-FR" sz="2000" dirty="0">
                <a:solidFill>
                  <a:schemeClr val="tx1"/>
                </a:solidFill>
                <a:ea typeface="Lato"/>
                <a:cs typeface="Lato"/>
                <a:sym typeface="Lato"/>
              </a:rPr>
              <a:t>(Schnegg, 2002)</a:t>
            </a:r>
          </a:p>
        </p:txBody>
      </p:sp>
      <p:sp>
        <p:nvSpPr>
          <p:cNvPr id="10" name="ZoneTexte 9">
            <a:extLst>
              <a:ext uri="{FF2B5EF4-FFF2-40B4-BE49-F238E27FC236}">
                <a16:creationId xmlns:a16="http://schemas.microsoft.com/office/drawing/2014/main" id="{AFA00BB6-8CE5-4850-B7FE-B1E9EA8444D0}"/>
              </a:ext>
            </a:extLst>
          </p:cNvPr>
          <p:cNvSpPr txBox="1"/>
          <p:nvPr/>
        </p:nvSpPr>
        <p:spPr>
          <a:xfrm>
            <a:off x="9614590" y="8052589"/>
            <a:ext cx="8661345" cy="1708673"/>
          </a:xfrm>
          <a:prstGeom prst="rect">
            <a:avLst/>
          </a:prstGeom>
          <a:noFill/>
        </p:spPr>
        <p:txBody>
          <a:bodyPr wrap="none" rtlCol="0">
            <a:spAutoFit/>
          </a:bodyPr>
          <a:lstStyle/>
          <a:p>
            <a:pPr>
              <a:lnSpc>
                <a:spcPct val="150000"/>
              </a:lnSpc>
            </a:pPr>
            <a:r>
              <a:rPr lang="fr-FR" sz="2800" dirty="0" err="1">
                <a:solidFill>
                  <a:schemeClr val="bg2">
                    <a:lumMod val="75000"/>
                  </a:schemeClr>
                </a:solidFill>
                <a:ea typeface="Lato"/>
                <a:cs typeface="Lato"/>
              </a:rPr>
              <a:t>Humic</a:t>
            </a:r>
            <a:r>
              <a:rPr lang="fr-FR" sz="2800" dirty="0">
                <a:solidFill>
                  <a:schemeClr val="bg2">
                    <a:lumMod val="75000"/>
                  </a:schemeClr>
                </a:solidFill>
                <a:ea typeface="Lato"/>
                <a:cs typeface="Lato"/>
              </a:rPr>
              <a:t>-like : </a:t>
            </a:r>
            <a:r>
              <a:rPr lang="fr-FR" sz="2800" dirty="0" err="1">
                <a:solidFill>
                  <a:schemeClr val="bg2">
                    <a:lumMod val="75000"/>
                  </a:schemeClr>
                </a:solidFill>
                <a:ea typeface="Lato"/>
                <a:cs typeface="Lato"/>
              </a:rPr>
              <a:t>λex</a:t>
            </a:r>
            <a:r>
              <a:rPr lang="fr-FR" sz="2800" dirty="0">
                <a:solidFill>
                  <a:schemeClr val="bg2">
                    <a:lumMod val="75000"/>
                  </a:schemeClr>
                </a:solidFill>
                <a:ea typeface="Lato"/>
                <a:cs typeface="Lato"/>
              </a:rPr>
              <a:t> = 300-360 nm et </a:t>
            </a:r>
            <a:r>
              <a:rPr lang="el-GR" sz="2800" dirty="0">
                <a:solidFill>
                  <a:schemeClr val="bg2">
                    <a:lumMod val="75000"/>
                  </a:schemeClr>
                </a:solidFill>
                <a:ea typeface="Lato"/>
                <a:cs typeface="Lato"/>
              </a:rPr>
              <a:t>λ</a:t>
            </a:r>
            <a:r>
              <a:rPr lang="fr-FR" sz="2800" dirty="0" err="1">
                <a:solidFill>
                  <a:schemeClr val="bg2">
                    <a:lumMod val="75000"/>
                  </a:schemeClr>
                </a:solidFill>
                <a:ea typeface="Lato"/>
                <a:cs typeface="Lato"/>
              </a:rPr>
              <a:t>em</a:t>
            </a:r>
            <a:r>
              <a:rPr lang="fr-FR" sz="2800" dirty="0">
                <a:solidFill>
                  <a:schemeClr val="bg2">
                    <a:lumMod val="75000"/>
                  </a:schemeClr>
                </a:solidFill>
                <a:ea typeface="Lato"/>
                <a:cs typeface="Lato"/>
              </a:rPr>
              <a:t> = 400-460 nm </a:t>
            </a:r>
          </a:p>
          <a:p>
            <a:pPr>
              <a:lnSpc>
                <a:spcPct val="150000"/>
              </a:lnSpc>
            </a:pPr>
            <a:r>
              <a:rPr lang="fr-FR" sz="2800" dirty="0" err="1">
                <a:solidFill>
                  <a:schemeClr val="bg2">
                    <a:lumMod val="75000"/>
                  </a:schemeClr>
                </a:solidFill>
                <a:ea typeface="Lato"/>
                <a:cs typeface="Lato"/>
              </a:rPr>
              <a:t>Proteic</a:t>
            </a:r>
            <a:r>
              <a:rPr lang="fr-FR" sz="2800" dirty="0">
                <a:solidFill>
                  <a:schemeClr val="bg2">
                    <a:lumMod val="75000"/>
                  </a:schemeClr>
                </a:solidFill>
                <a:ea typeface="Lato"/>
                <a:cs typeface="Lato"/>
              </a:rPr>
              <a:t>-like : </a:t>
            </a:r>
            <a:r>
              <a:rPr lang="el-GR" sz="2800" dirty="0">
                <a:solidFill>
                  <a:schemeClr val="bg2">
                    <a:lumMod val="75000"/>
                  </a:schemeClr>
                </a:solidFill>
                <a:ea typeface="Lato"/>
                <a:cs typeface="Lato"/>
              </a:rPr>
              <a:t>λ</a:t>
            </a:r>
            <a:r>
              <a:rPr lang="fr-FR" sz="2800" dirty="0">
                <a:solidFill>
                  <a:schemeClr val="bg2">
                    <a:lumMod val="75000"/>
                  </a:schemeClr>
                </a:solidFill>
                <a:ea typeface="Lato"/>
                <a:cs typeface="Lato"/>
              </a:rPr>
              <a:t>ex = 230-260 nm et </a:t>
            </a:r>
            <a:r>
              <a:rPr lang="el-GR" sz="2800" dirty="0">
                <a:solidFill>
                  <a:schemeClr val="bg2">
                    <a:lumMod val="75000"/>
                  </a:schemeClr>
                </a:solidFill>
                <a:ea typeface="Lato"/>
                <a:cs typeface="Lato"/>
              </a:rPr>
              <a:t>λ</a:t>
            </a:r>
            <a:r>
              <a:rPr lang="fr-FR" sz="2800" dirty="0" err="1">
                <a:solidFill>
                  <a:schemeClr val="bg2">
                    <a:lumMod val="75000"/>
                  </a:schemeClr>
                </a:solidFill>
                <a:ea typeface="Lato"/>
                <a:cs typeface="Lato"/>
              </a:rPr>
              <a:t>em</a:t>
            </a:r>
            <a:r>
              <a:rPr lang="fr-FR" sz="2800" dirty="0">
                <a:solidFill>
                  <a:schemeClr val="bg2">
                    <a:lumMod val="75000"/>
                  </a:schemeClr>
                </a:solidFill>
                <a:ea typeface="Lato"/>
                <a:cs typeface="Lato"/>
              </a:rPr>
              <a:t> = 340-400 nm</a:t>
            </a:r>
          </a:p>
          <a:p>
            <a:pPr>
              <a:lnSpc>
                <a:spcPct val="150000"/>
              </a:lnSpc>
            </a:pPr>
            <a:r>
              <a:rPr lang="fr-FR" sz="1600" i="1" dirty="0"/>
              <a:t>Hudson </a:t>
            </a:r>
            <a:r>
              <a:rPr lang="fr-FR" sz="1600" dirty="0"/>
              <a:t>et al.</a:t>
            </a:r>
            <a:r>
              <a:rPr lang="fr-FR" sz="1600" i="1" dirty="0"/>
              <a:t> (2007), Quiers </a:t>
            </a:r>
            <a:r>
              <a:rPr lang="fr-FR" sz="1600" dirty="0"/>
              <a:t>et al.</a:t>
            </a:r>
            <a:r>
              <a:rPr lang="fr-FR" sz="1600" i="1" dirty="0"/>
              <a:t> (2013) et </a:t>
            </a:r>
            <a:r>
              <a:rPr lang="fr-FR" sz="1600" i="1" dirty="0" err="1"/>
              <a:t>Durepaire</a:t>
            </a:r>
            <a:r>
              <a:rPr lang="fr-FR" sz="1600" i="1" dirty="0"/>
              <a:t> (2014)</a:t>
            </a:r>
            <a:endParaRPr lang="fr-FR" sz="2800" dirty="0">
              <a:solidFill>
                <a:schemeClr val="tx1"/>
              </a:solidFill>
              <a:latin typeface="+mn-lt"/>
              <a:ea typeface="+mn-ea"/>
              <a:cs typeface="+mn-cs"/>
            </a:endParaRPr>
          </a:p>
        </p:txBody>
      </p:sp>
      <p:sp>
        <p:nvSpPr>
          <p:cNvPr id="3" name="ZoneTexte 2">
            <a:extLst>
              <a:ext uri="{FF2B5EF4-FFF2-40B4-BE49-F238E27FC236}">
                <a16:creationId xmlns:a16="http://schemas.microsoft.com/office/drawing/2014/main" id="{4745B0D3-D73D-466D-A652-A88AA1C013BA}"/>
              </a:ext>
            </a:extLst>
          </p:cNvPr>
          <p:cNvSpPr txBox="1"/>
          <p:nvPr/>
        </p:nvSpPr>
        <p:spPr>
          <a:xfrm>
            <a:off x="417884" y="7570529"/>
            <a:ext cx="3666436" cy="579487"/>
          </a:xfrm>
          <a:prstGeom prst="rect">
            <a:avLst/>
          </a:prstGeom>
          <a:solidFill>
            <a:schemeClr val="bg1"/>
          </a:solidFill>
          <a:ln>
            <a:noFill/>
          </a:ln>
        </p:spPr>
        <p:txBody>
          <a:bodyPr wrap="square" rtlCol="0">
            <a:spAutoFit/>
          </a:bodyPr>
          <a:lstStyle/>
          <a:p>
            <a:r>
              <a:rPr lang="fr-FR" sz="3200" dirty="0" err="1"/>
              <a:t>AminoG</a:t>
            </a:r>
            <a:endParaRPr lang="fr-FR" sz="3200" dirty="0"/>
          </a:p>
        </p:txBody>
      </p:sp>
    </p:spTree>
    <p:extLst>
      <p:ext uri="{BB962C8B-B14F-4D97-AF65-F5344CB8AC3E}">
        <p14:creationId xmlns:p14="http://schemas.microsoft.com/office/powerpoint/2010/main" val="3126466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30</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25793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Matrice 3D au spectrofluorimètre de laboratoire de la quinine à 1 g/L</a:t>
            </a:r>
            <a:endParaRPr lang="fr-FR" sz="2800" dirty="0">
              <a:solidFill>
                <a:schemeClr val="bg2">
                  <a:lumMod val="75000"/>
                </a:schemeClr>
              </a:solidFill>
              <a:ea typeface="Lato"/>
              <a:cs typeface="Lato"/>
              <a:sym typeface="Lato"/>
            </a:endParaRPr>
          </a:p>
        </p:txBody>
      </p:sp>
      <p:grpSp>
        <p:nvGrpSpPr>
          <p:cNvPr id="7" name="Groupe 6">
            <a:extLst>
              <a:ext uri="{FF2B5EF4-FFF2-40B4-BE49-F238E27FC236}">
                <a16:creationId xmlns:a16="http://schemas.microsoft.com/office/drawing/2014/main" id="{480E9E73-45E3-4069-ADAC-D226C6F5A952}"/>
              </a:ext>
            </a:extLst>
          </p:cNvPr>
          <p:cNvGrpSpPr/>
          <p:nvPr/>
        </p:nvGrpSpPr>
        <p:grpSpPr>
          <a:xfrm>
            <a:off x="-1" y="1286795"/>
            <a:ext cx="8821103" cy="4273601"/>
            <a:chOff x="-1" y="1286795"/>
            <a:chExt cx="8821103" cy="4273601"/>
          </a:xfrm>
        </p:grpSpPr>
        <p:pic>
          <p:nvPicPr>
            <p:cNvPr id="9" name="Image 8">
              <a:extLst>
                <a:ext uri="{FF2B5EF4-FFF2-40B4-BE49-F238E27FC236}">
                  <a16:creationId xmlns:a16="http://schemas.microsoft.com/office/drawing/2014/main" id="{C57C6CAA-8F0A-4832-93F7-0F3456A04A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 y="1286795"/>
              <a:ext cx="8821103" cy="3872390"/>
            </a:xfrm>
            <a:prstGeom prst="rect">
              <a:avLst/>
            </a:prstGeom>
            <a:noFill/>
            <a:ln>
              <a:noFill/>
            </a:ln>
          </p:spPr>
        </p:pic>
        <p:sp>
          <p:nvSpPr>
            <p:cNvPr id="10" name="ZoneTexte 9">
              <a:extLst>
                <a:ext uri="{FF2B5EF4-FFF2-40B4-BE49-F238E27FC236}">
                  <a16:creationId xmlns:a16="http://schemas.microsoft.com/office/drawing/2014/main" id="{B85C0BE1-6558-4BE0-B639-4AD0BA0718A3}"/>
                </a:ext>
              </a:extLst>
            </p:cNvPr>
            <p:cNvSpPr txBox="1"/>
            <p:nvPr/>
          </p:nvSpPr>
          <p:spPr>
            <a:xfrm>
              <a:off x="2243138" y="5144898"/>
              <a:ext cx="3068469" cy="415498"/>
            </a:xfrm>
            <a:prstGeom prst="rect">
              <a:avLst/>
            </a:prstGeom>
            <a:noFill/>
          </p:spPr>
          <p:txBody>
            <a:bodyPr wrap="none" rtlCol="0">
              <a:spAutoFit/>
            </a:bodyPr>
            <a:lstStyle/>
            <a:p>
              <a:r>
                <a:rPr lang="fr-FR" sz="2100" dirty="0"/>
                <a:t>Matrice 3D – Evian pure</a:t>
              </a:r>
            </a:p>
          </p:txBody>
        </p:sp>
      </p:grpSp>
      <p:grpSp>
        <p:nvGrpSpPr>
          <p:cNvPr id="12" name="Groupe 11">
            <a:extLst>
              <a:ext uri="{FF2B5EF4-FFF2-40B4-BE49-F238E27FC236}">
                <a16:creationId xmlns:a16="http://schemas.microsoft.com/office/drawing/2014/main" id="{F0607070-27FA-4349-A6D2-7FF2A07E8063}"/>
              </a:ext>
            </a:extLst>
          </p:cNvPr>
          <p:cNvGrpSpPr/>
          <p:nvPr/>
        </p:nvGrpSpPr>
        <p:grpSpPr>
          <a:xfrm>
            <a:off x="8821103" y="1286796"/>
            <a:ext cx="9466898" cy="4287886"/>
            <a:chOff x="8821103" y="1286796"/>
            <a:chExt cx="9466898" cy="4287886"/>
          </a:xfrm>
        </p:grpSpPr>
        <p:pic>
          <p:nvPicPr>
            <p:cNvPr id="13" name="Image 12">
              <a:extLst>
                <a:ext uri="{FF2B5EF4-FFF2-40B4-BE49-F238E27FC236}">
                  <a16:creationId xmlns:a16="http://schemas.microsoft.com/office/drawing/2014/main" id="{675366C6-DAFA-4DA7-B70B-36CC82B99DA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821103" y="1286796"/>
              <a:ext cx="9466898" cy="4000977"/>
            </a:xfrm>
            <a:prstGeom prst="rect">
              <a:avLst/>
            </a:prstGeom>
            <a:noFill/>
            <a:ln>
              <a:noFill/>
            </a:ln>
          </p:spPr>
        </p:pic>
        <p:sp>
          <p:nvSpPr>
            <p:cNvPr id="14" name="ZoneTexte 13">
              <a:extLst>
                <a:ext uri="{FF2B5EF4-FFF2-40B4-BE49-F238E27FC236}">
                  <a16:creationId xmlns:a16="http://schemas.microsoft.com/office/drawing/2014/main" id="{9F47B9B7-2410-4FC7-A753-0A646BB885C8}"/>
                </a:ext>
              </a:extLst>
            </p:cNvPr>
            <p:cNvSpPr txBox="1"/>
            <p:nvPr/>
          </p:nvSpPr>
          <p:spPr>
            <a:xfrm>
              <a:off x="11892920" y="5159184"/>
              <a:ext cx="3982180" cy="415498"/>
            </a:xfrm>
            <a:prstGeom prst="rect">
              <a:avLst/>
            </a:prstGeom>
            <a:noFill/>
          </p:spPr>
          <p:txBody>
            <a:bodyPr wrap="none" rtlCol="0">
              <a:spAutoFit/>
            </a:bodyPr>
            <a:lstStyle/>
            <a:p>
              <a:r>
                <a:rPr lang="fr-FR" sz="2100" dirty="0"/>
                <a:t>Matrice 3D – Aspartame 0.5 g/L</a:t>
              </a:r>
            </a:p>
          </p:txBody>
        </p:sp>
      </p:grpSp>
      <p:grpSp>
        <p:nvGrpSpPr>
          <p:cNvPr id="15" name="Groupe 14">
            <a:extLst>
              <a:ext uri="{FF2B5EF4-FFF2-40B4-BE49-F238E27FC236}">
                <a16:creationId xmlns:a16="http://schemas.microsoft.com/office/drawing/2014/main" id="{72ADE2D7-97BA-4435-9781-0E04A063E24A}"/>
              </a:ext>
            </a:extLst>
          </p:cNvPr>
          <p:cNvGrpSpPr/>
          <p:nvPr/>
        </p:nvGrpSpPr>
        <p:grpSpPr>
          <a:xfrm>
            <a:off x="1" y="5559710"/>
            <a:ext cx="8986838" cy="4507171"/>
            <a:chOff x="1" y="5559710"/>
            <a:chExt cx="8986838" cy="4507171"/>
          </a:xfrm>
        </p:grpSpPr>
        <p:pic>
          <p:nvPicPr>
            <p:cNvPr id="16" name="Image 15">
              <a:extLst>
                <a:ext uri="{FF2B5EF4-FFF2-40B4-BE49-F238E27FC236}">
                  <a16:creationId xmlns:a16="http://schemas.microsoft.com/office/drawing/2014/main" id="{AB518445-FD93-47C4-8DDA-59D1FF03F5D4}"/>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 y="5559710"/>
              <a:ext cx="8986838" cy="4142423"/>
            </a:xfrm>
            <a:prstGeom prst="rect">
              <a:avLst/>
            </a:prstGeom>
            <a:noFill/>
            <a:ln>
              <a:noFill/>
            </a:ln>
          </p:spPr>
        </p:pic>
        <p:sp>
          <p:nvSpPr>
            <p:cNvPr id="17" name="ZoneTexte 16">
              <a:extLst>
                <a:ext uri="{FF2B5EF4-FFF2-40B4-BE49-F238E27FC236}">
                  <a16:creationId xmlns:a16="http://schemas.microsoft.com/office/drawing/2014/main" id="{00FB24E6-AF9F-467A-8AAA-E6DF95FA03AD}"/>
                </a:ext>
              </a:extLst>
            </p:cNvPr>
            <p:cNvSpPr txBox="1"/>
            <p:nvPr/>
          </p:nvSpPr>
          <p:spPr>
            <a:xfrm>
              <a:off x="1711988" y="9651383"/>
              <a:ext cx="3757760" cy="415498"/>
            </a:xfrm>
            <a:prstGeom prst="rect">
              <a:avLst/>
            </a:prstGeom>
            <a:noFill/>
          </p:spPr>
          <p:txBody>
            <a:bodyPr wrap="none" rtlCol="0">
              <a:spAutoFit/>
            </a:bodyPr>
            <a:lstStyle/>
            <a:p>
              <a:r>
                <a:rPr lang="fr-FR" sz="2100" dirty="0"/>
                <a:t>Matrice 3D – Aspartame 1 g/L</a:t>
              </a:r>
            </a:p>
          </p:txBody>
        </p:sp>
      </p:grpSp>
      <p:grpSp>
        <p:nvGrpSpPr>
          <p:cNvPr id="18" name="Groupe 17">
            <a:extLst>
              <a:ext uri="{FF2B5EF4-FFF2-40B4-BE49-F238E27FC236}">
                <a16:creationId xmlns:a16="http://schemas.microsoft.com/office/drawing/2014/main" id="{41747D23-18DF-489B-8599-B22FCCBC0031}"/>
              </a:ext>
            </a:extLst>
          </p:cNvPr>
          <p:cNvGrpSpPr/>
          <p:nvPr/>
        </p:nvGrpSpPr>
        <p:grpSpPr>
          <a:xfrm>
            <a:off x="8821101" y="5559710"/>
            <a:ext cx="9466896" cy="4532558"/>
            <a:chOff x="8821101" y="5559710"/>
            <a:chExt cx="9466896" cy="4532558"/>
          </a:xfrm>
        </p:grpSpPr>
        <p:pic>
          <p:nvPicPr>
            <p:cNvPr id="19" name="Image 18">
              <a:extLst>
                <a:ext uri="{FF2B5EF4-FFF2-40B4-BE49-F238E27FC236}">
                  <a16:creationId xmlns:a16="http://schemas.microsoft.com/office/drawing/2014/main" id="{AD893D47-C123-4B10-86F3-F0FA504EF985}"/>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8821101" y="5559710"/>
              <a:ext cx="9466896" cy="4142421"/>
            </a:xfrm>
            <a:prstGeom prst="rect">
              <a:avLst/>
            </a:prstGeom>
            <a:noFill/>
            <a:ln>
              <a:noFill/>
            </a:ln>
          </p:spPr>
        </p:pic>
        <p:sp>
          <p:nvSpPr>
            <p:cNvPr id="20" name="ZoneTexte 19">
              <a:extLst>
                <a:ext uri="{FF2B5EF4-FFF2-40B4-BE49-F238E27FC236}">
                  <a16:creationId xmlns:a16="http://schemas.microsoft.com/office/drawing/2014/main" id="{0FEF93C3-97AD-4325-90C0-B4100183C53E}"/>
                </a:ext>
              </a:extLst>
            </p:cNvPr>
            <p:cNvSpPr txBox="1"/>
            <p:nvPr/>
          </p:nvSpPr>
          <p:spPr>
            <a:xfrm>
              <a:off x="11127451" y="9676770"/>
              <a:ext cx="3906839" cy="415498"/>
            </a:xfrm>
            <a:prstGeom prst="rect">
              <a:avLst/>
            </a:prstGeom>
            <a:noFill/>
          </p:spPr>
          <p:txBody>
            <a:bodyPr wrap="none" rtlCol="0">
              <a:spAutoFit/>
            </a:bodyPr>
            <a:lstStyle/>
            <a:p>
              <a:r>
                <a:rPr lang="fr-FR" sz="2100" dirty="0"/>
                <a:t>Matrice 3D – Aspartame 10 g/L</a:t>
              </a:r>
            </a:p>
          </p:txBody>
        </p:sp>
      </p:grpSp>
    </p:spTree>
    <p:extLst>
      <p:ext uri="{BB962C8B-B14F-4D97-AF65-F5344CB8AC3E}">
        <p14:creationId xmlns:p14="http://schemas.microsoft.com/office/powerpoint/2010/main" val="2141094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25793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Annexe 13 : Test en continu de l’eau MilliQ et l’eau Evian</a:t>
            </a:r>
            <a:endParaRPr lang="fr-FR" sz="2800" dirty="0">
              <a:solidFill>
                <a:schemeClr val="bg2">
                  <a:lumMod val="75000"/>
                </a:schemeClr>
              </a:solidFill>
              <a:ea typeface="Lato"/>
              <a:cs typeface="Lato"/>
              <a:sym typeface="Lato"/>
            </a:endParaRPr>
          </a:p>
        </p:txBody>
      </p:sp>
      <p:pic>
        <p:nvPicPr>
          <p:cNvPr id="3" name="Image 2">
            <a:extLst>
              <a:ext uri="{FF2B5EF4-FFF2-40B4-BE49-F238E27FC236}">
                <a16:creationId xmlns:a16="http://schemas.microsoft.com/office/drawing/2014/main" id="{3D1E593D-B810-4BF1-86C4-D2744D010449}"/>
              </a:ext>
            </a:extLst>
          </p:cNvPr>
          <p:cNvPicPr>
            <a:picLocks noChangeAspect="1"/>
          </p:cNvPicPr>
          <p:nvPr/>
        </p:nvPicPr>
        <p:blipFill>
          <a:blip r:embed="rId3"/>
          <a:stretch>
            <a:fillRect/>
          </a:stretch>
        </p:blipFill>
        <p:spPr>
          <a:xfrm>
            <a:off x="585429" y="1916769"/>
            <a:ext cx="15855483" cy="8049833"/>
          </a:xfrm>
          <a:prstGeom prst="rect">
            <a:avLst/>
          </a:prstGeom>
        </p:spPr>
      </p:pic>
    </p:spTree>
    <p:extLst>
      <p:ext uri="{BB962C8B-B14F-4D97-AF65-F5344CB8AC3E}">
        <p14:creationId xmlns:p14="http://schemas.microsoft.com/office/powerpoint/2010/main" val="4086597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32</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25793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Annexe 14 : Test de comparaison de la solution de turbidité Standard et de la solution de </a:t>
            </a:r>
            <a:r>
              <a:rPr lang="fr-FR" sz="2800" dirty="0" err="1">
                <a:solidFill>
                  <a:schemeClr val="bg2">
                    <a:lumMod val="75000"/>
                  </a:schemeClr>
                </a:solidFill>
                <a:ea typeface="Lato"/>
                <a:cs typeface="Lato"/>
              </a:rPr>
              <a:t>formazine</a:t>
            </a:r>
            <a:r>
              <a:rPr lang="fr-FR" sz="2800" dirty="0">
                <a:solidFill>
                  <a:schemeClr val="bg2">
                    <a:lumMod val="75000"/>
                  </a:schemeClr>
                </a:solidFill>
                <a:ea typeface="Lato"/>
                <a:cs typeface="Lato"/>
              </a:rPr>
              <a:t> </a:t>
            </a:r>
            <a:endParaRPr lang="fr-FR" sz="2800" dirty="0">
              <a:solidFill>
                <a:schemeClr val="bg2">
                  <a:lumMod val="75000"/>
                </a:schemeClr>
              </a:solidFill>
              <a:ea typeface="Lato"/>
              <a:cs typeface="Lato"/>
              <a:sym typeface="Lato"/>
            </a:endParaRPr>
          </a:p>
        </p:txBody>
      </p:sp>
      <p:pic>
        <p:nvPicPr>
          <p:cNvPr id="4" name="Image 3">
            <a:extLst>
              <a:ext uri="{FF2B5EF4-FFF2-40B4-BE49-F238E27FC236}">
                <a16:creationId xmlns:a16="http://schemas.microsoft.com/office/drawing/2014/main" id="{15DA633A-AF79-45E5-8509-4E2CAEF33E65}"/>
              </a:ext>
            </a:extLst>
          </p:cNvPr>
          <p:cNvPicPr>
            <a:picLocks noChangeAspect="1"/>
          </p:cNvPicPr>
          <p:nvPr/>
        </p:nvPicPr>
        <p:blipFill>
          <a:blip r:embed="rId3"/>
          <a:stretch>
            <a:fillRect/>
          </a:stretch>
        </p:blipFill>
        <p:spPr>
          <a:xfrm>
            <a:off x="183092" y="1832651"/>
            <a:ext cx="16385836" cy="8313401"/>
          </a:xfrm>
          <a:prstGeom prst="rect">
            <a:avLst/>
          </a:prstGeom>
        </p:spPr>
      </p:pic>
    </p:spTree>
    <p:extLst>
      <p:ext uri="{BB962C8B-B14F-4D97-AF65-F5344CB8AC3E}">
        <p14:creationId xmlns:p14="http://schemas.microsoft.com/office/powerpoint/2010/main" val="1198128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33</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sp>
        <p:nvSpPr>
          <p:cNvPr id="2" name="ZoneTexte 1">
            <a:extLst>
              <a:ext uri="{FF2B5EF4-FFF2-40B4-BE49-F238E27FC236}">
                <a16:creationId xmlns:a16="http://schemas.microsoft.com/office/drawing/2014/main" id="{1BDBCDC8-E8C2-4780-915B-E5AAFC589A8C}"/>
              </a:ext>
            </a:extLst>
          </p:cNvPr>
          <p:cNvSpPr txBox="1"/>
          <p:nvPr/>
        </p:nvSpPr>
        <p:spPr>
          <a:xfrm>
            <a:off x="585429" y="125793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rPr>
              <a:t>Annexe 15 : Test de comparaison de la solution de turbidité Standard et de la solution de </a:t>
            </a:r>
            <a:r>
              <a:rPr lang="fr-FR" sz="2800" dirty="0" err="1">
                <a:solidFill>
                  <a:schemeClr val="bg2">
                    <a:lumMod val="75000"/>
                  </a:schemeClr>
                </a:solidFill>
                <a:ea typeface="Lato"/>
                <a:cs typeface="Lato"/>
              </a:rPr>
              <a:t>formazine</a:t>
            </a:r>
            <a:r>
              <a:rPr lang="fr-FR" sz="2800" dirty="0">
                <a:solidFill>
                  <a:schemeClr val="bg2">
                    <a:lumMod val="75000"/>
                  </a:schemeClr>
                </a:solidFill>
                <a:ea typeface="Lato"/>
                <a:cs typeface="Lato"/>
              </a:rPr>
              <a:t> </a:t>
            </a:r>
            <a:endParaRPr lang="fr-FR" sz="2800" dirty="0">
              <a:solidFill>
                <a:schemeClr val="bg2">
                  <a:lumMod val="75000"/>
                </a:schemeClr>
              </a:solidFill>
              <a:ea typeface="Lato"/>
              <a:cs typeface="Lato"/>
              <a:sym typeface="Lato"/>
            </a:endParaRPr>
          </a:p>
        </p:txBody>
      </p:sp>
      <p:pic>
        <p:nvPicPr>
          <p:cNvPr id="7" name="Image 6">
            <a:extLst>
              <a:ext uri="{FF2B5EF4-FFF2-40B4-BE49-F238E27FC236}">
                <a16:creationId xmlns:a16="http://schemas.microsoft.com/office/drawing/2014/main" id="{91C4E99D-85A5-48E1-9645-86454E959B4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54390" y="2204380"/>
            <a:ext cx="7815644" cy="7853150"/>
          </a:xfrm>
          <a:prstGeom prst="rect">
            <a:avLst/>
          </a:prstGeom>
          <a:noFill/>
          <a:ln>
            <a:noFill/>
          </a:ln>
        </p:spPr>
      </p:pic>
      <p:sp>
        <p:nvSpPr>
          <p:cNvPr id="3" name="Rectangle 2">
            <a:extLst>
              <a:ext uri="{FF2B5EF4-FFF2-40B4-BE49-F238E27FC236}">
                <a16:creationId xmlns:a16="http://schemas.microsoft.com/office/drawing/2014/main" id="{AC003D16-F585-4334-94C6-DF9876F1CF6B}"/>
              </a:ext>
            </a:extLst>
          </p:cNvPr>
          <p:cNvSpPr/>
          <p:nvPr/>
        </p:nvSpPr>
        <p:spPr>
          <a:xfrm>
            <a:off x="8595361" y="4973233"/>
            <a:ext cx="9144000" cy="2677656"/>
          </a:xfrm>
          <a:prstGeom prst="rect">
            <a:avLst/>
          </a:prstGeom>
        </p:spPr>
        <p:txBody>
          <a:bodyPr>
            <a:spAutoFit/>
          </a:bodyPr>
          <a:lstStyle/>
          <a:p>
            <a:r>
              <a:rPr lang="fr-FR" sz="2800" dirty="0">
                <a:solidFill>
                  <a:schemeClr val="bg2">
                    <a:lumMod val="75000"/>
                  </a:schemeClr>
                </a:solidFill>
                <a:ea typeface="Lato"/>
                <a:cs typeface="Lato"/>
              </a:rPr>
              <a:t>- Ecart relatif élevé pour la solution à 1 NTU  = difficulté à distinguer cette solution faiblement concentrée du blanc</a:t>
            </a:r>
          </a:p>
          <a:p>
            <a:endParaRPr lang="fr-FR" sz="2800" dirty="0">
              <a:solidFill>
                <a:schemeClr val="bg2">
                  <a:lumMod val="75000"/>
                </a:schemeClr>
              </a:solidFill>
              <a:ea typeface="Lato"/>
              <a:cs typeface="Lato"/>
            </a:endParaRPr>
          </a:p>
          <a:p>
            <a:r>
              <a:rPr lang="fr-FR" sz="2800" dirty="0">
                <a:solidFill>
                  <a:schemeClr val="bg2">
                    <a:lumMod val="75000"/>
                  </a:schemeClr>
                </a:solidFill>
                <a:ea typeface="Lato"/>
                <a:cs typeface="Lato"/>
              </a:rPr>
              <a:t>- Ecart relatif de 30% pour les trois GGUN testés pour la solution à 10 NTU</a:t>
            </a:r>
          </a:p>
        </p:txBody>
      </p:sp>
    </p:spTree>
    <p:extLst>
      <p:ext uri="{BB962C8B-B14F-4D97-AF65-F5344CB8AC3E}">
        <p14:creationId xmlns:p14="http://schemas.microsoft.com/office/powerpoint/2010/main" val="39145853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34</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graphicFrame>
        <p:nvGraphicFramePr>
          <p:cNvPr id="3" name="Tableau 2">
            <a:extLst>
              <a:ext uri="{FF2B5EF4-FFF2-40B4-BE49-F238E27FC236}">
                <a16:creationId xmlns:a16="http://schemas.microsoft.com/office/drawing/2014/main" id="{0D97423C-6D9D-447E-AD2F-4AF90FD3ADD0}"/>
              </a:ext>
            </a:extLst>
          </p:cNvPr>
          <p:cNvGraphicFramePr>
            <a:graphicFrameLocks noGrp="1"/>
          </p:cNvGraphicFramePr>
          <p:nvPr>
            <p:extLst>
              <p:ext uri="{D42A27DB-BD31-4B8C-83A1-F6EECF244321}">
                <p14:modId xmlns:p14="http://schemas.microsoft.com/office/powerpoint/2010/main" val="1624778985"/>
              </p:ext>
            </p:extLst>
          </p:nvPr>
        </p:nvGraphicFramePr>
        <p:xfrm>
          <a:off x="634046" y="1398154"/>
          <a:ext cx="17029177" cy="8852515"/>
        </p:xfrm>
        <a:graphic>
          <a:graphicData uri="http://schemas.openxmlformats.org/drawingml/2006/table">
            <a:tbl>
              <a:tblPr firstRow="1" firstCol="1" bandRow="1">
                <a:tableStyleId>{5C22544A-7EE6-4342-B048-85BDC9FD1C3A}</a:tableStyleId>
              </a:tblPr>
              <a:tblGrid>
                <a:gridCol w="5568634">
                  <a:extLst>
                    <a:ext uri="{9D8B030D-6E8A-4147-A177-3AD203B41FA5}">
                      <a16:colId xmlns:a16="http://schemas.microsoft.com/office/drawing/2014/main" val="3021502769"/>
                    </a:ext>
                  </a:extLst>
                </a:gridCol>
                <a:gridCol w="4610266">
                  <a:extLst>
                    <a:ext uri="{9D8B030D-6E8A-4147-A177-3AD203B41FA5}">
                      <a16:colId xmlns:a16="http://schemas.microsoft.com/office/drawing/2014/main" val="1585368252"/>
                    </a:ext>
                  </a:extLst>
                </a:gridCol>
                <a:gridCol w="829561">
                  <a:extLst>
                    <a:ext uri="{9D8B030D-6E8A-4147-A177-3AD203B41FA5}">
                      <a16:colId xmlns:a16="http://schemas.microsoft.com/office/drawing/2014/main" val="3088471609"/>
                    </a:ext>
                  </a:extLst>
                </a:gridCol>
                <a:gridCol w="973939">
                  <a:extLst>
                    <a:ext uri="{9D8B030D-6E8A-4147-A177-3AD203B41FA5}">
                      <a16:colId xmlns:a16="http://schemas.microsoft.com/office/drawing/2014/main" val="3663934405"/>
                    </a:ext>
                  </a:extLst>
                </a:gridCol>
                <a:gridCol w="870642">
                  <a:extLst>
                    <a:ext uri="{9D8B030D-6E8A-4147-A177-3AD203B41FA5}">
                      <a16:colId xmlns:a16="http://schemas.microsoft.com/office/drawing/2014/main" val="548115954"/>
                    </a:ext>
                  </a:extLst>
                </a:gridCol>
                <a:gridCol w="900156">
                  <a:extLst>
                    <a:ext uri="{9D8B030D-6E8A-4147-A177-3AD203B41FA5}">
                      <a16:colId xmlns:a16="http://schemas.microsoft.com/office/drawing/2014/main" val="2060885850"/>
                    </a:ext>
                  </a:extLst>
                </a:gridCol>
                <a:gridCol w="944426">
                  <a:extLst>
                    <a:ext uri="{9D8B030D-6E8A-4147-A177-3AD203B41FA5}">
                      <a16:colId xmlns:a16="http://schemas.microsoft.com/office/drawing/2014/main" val="3556443406"/>
                    </a:ext>
                  </a:extLst>
                </a:gridCol>
                <a:gridCol w="2331553">
                  <a:extLst>
                    <a:ext uri="{9D8B030D-6E8A-4147-A177-3AD203B41FA5}">
                      <a16:colId xmlns:a16="http://schemas.microsoft.com/office/drawing/2014/main" val="985605277"/>
                    </a:ext>
                  </a:extLst>
                </a:gridCol>
              </a:tblGrid>
              <a:tr h="380070">
                <a:tc rowSpan="2">
                  <a:txBody>
                    <a:bodyPr/>
                    <a:lstStyle/>
                    <a:p>
                      <a:pPr algn="ctr">
                        <a:lnSpc>
                          <a:spcPct val="107000"/>
                        </a:lnSpc>
                        <a:spcAft>
                          <a:spcPts val="0"/>
                        </a:spcAft>
                      </a:pPr>
                      <a:r>
                        <a:rPr lang="fr-FR" sz="2000" b="1" dirty="0">
                          <a:effectLst>
                            <a:outerShdw blurRad="38100" dist="38100" dir="2700000" algn="tl">
                              <a:srgbClr val="000000">
                                <a:alpha val="43137"/>
                              </a:srgbClr>
                            </a:outerShdw>
                          </a:effectLst>
                          <a:latin typeface="+mn-lt"/>
                          <a:cs typeface="Times New Roman" panose="02020603050405020304" pitchFamily="18" charset="0"/>
                        </a:rPr>
                        <a:t>Objectif</a:t>
                      </a:r>
                      <a:endParaRPr lang="fr-FR" sz="20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rowSpan="2">
                  <a:txBody>
                    <a:bodyPr/>
                    <a:lstStyle/>
                    <a:p>
                      <a:pPr algn="ctr">
                        <a:lnSpc>
                          <a:spcPct val="107000"/>
                        </a:lnSpc>
                        <a:spcAft>
                          <a:spcPts val="0"/>
                        </a:spcAft>
                      </a:pPr>
                      <a:r>
                        <a:rPr lang="fr-FR" sz="2000" b="1" dirty="0">
                          <a:effectLst>
                            <a:outerShdw blurRad="38100" dist="38100" dir="2700000" algn="tl">
                              <a:srgbClr val="000000">
                                <a:alpha val="43137"/>
                              </a:srgbClr>
                            </a:outerShdw>
                          </a:effectLst>
                          <a:latin typeface="+mn-lt"/>
                          <a:cs typeface="Times New Roman" panose="02020603050405020304" pitchFamily="18" charset="0"/>
                        </a:rPr>
                        <a:t>Solutions testées</a:t>
                      </a:r>
                      <a:endParaRPr lang="fr-FR" sz="20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gridSpan="6">
                  <a:txBody>
                    <a:bodyPr/>
                    <a:lstStyle/>
                    <a:p>
                      <a:pPr algn="ctr">
                        <a:lnSpc>
                          <a:spcPct val="107000"/>
                        </a:lnSpc>
                        <a:spcAft>
                          <a:spcPts val="0"/>
                        </a:spcAft>
                      </a:pPr>
                      <a:r>
                        <a:rPr lang="fr-FR" sz="2000" b="1" dirty="0">
                          <a:effectLst>
                            <a:outerShdw blurRad="38100" dist="38100" dir="2700000" algn="tl">
                              <a:srgbClr val="000000">
                                <a:alpha val="43137"/>
                              </a:srgbClr>
                            </a:outerShdw>
                          </a:effectLst>
                          <a:latin typeface="+mn-lt"/>
                          <a:cs typeface="Times New Roman" panose="02020603050405020304" pitchFamily="18" charset="0"/>
                        </a:rPr>
                        <a:t>Appareils testés</a:t>
                      </a:r>
                      <a:endParaRPr lang="fr-FR" sz="20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719236513"/>
                  </a:ext>
                </a:extLst>
              </a:tr>
              <a:tr h="396240">
                <a:tc vMerge="1">
                  <a:txBody>
                    <a:bodyPr/>
                    <a:lstStyle/>
                    <a:p>
                      <a:endParaRPr lang="fr-FR"/>
                    </a:p>
                  </a:txBody>
                  <a:tcPr/>
                </a:tc>
                <a:tc vMerge="1">
                  <a:txBody>
                    <a:bodyPr/>
                    <a:lstStyle/>
                    <a:p>
                      <a:endParaRPr lang="fr-FR"/>
                    </a:p>
                  </a:txBody>
                  <a:tcPr/>
                </a:tc>
                <a:tc>
                  <a:txBody>
                    <a:bodyPr/>
                    <a:lstStyle/>
                    <a:p>
                      <a:pPr algn="ctr">
                        <a:lnSpc>
                          <a:spcPct val="107000"/>
                        </a:lnSpc>
                        <a:spcAft>
                          <a:spcPts val="0"/>
                        </a:spcAft>
                      </a:pPr>
                      <a:r>
                        <a:rPr lang="fr-FR" sz="2000" b="1" dirty="0">
                          <a:effectLst>
                            <a:outerShdw blurRad="38100" dist="38100" dir="2700000" algn="tl">
                              <a:srgbClr val="000000">
                                <a:alpha val="43137"/>
                              </a:srgbClr>
                            </a:outerShdw>
                          </a:effectLst>
                          <a:latin typeface="+mn-lt"/>
                          <a:cs typeface="Times New Roman" panose="02020603050405020304" pitchFamily="18" charset="0"/>
                        </a:rPr>
                        <a:t>453</a:t>
                      </a:r>
                      <a:endParaRPr lang="fr-FR" sz="20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b="1" dirty="0">
                          <a:effectLst>
                            <a:outerShdw blurRad="38100" dist="38100" dir="2700000" algn="tl">
                              <a:srgbClr val="000000">
                                <a:alpha val="43137"/>
                              </a:srgbClr>
                            </a:outerShdw>
                          </a:effectLst>
                          <a:latin typeface="+mn-lt"/>
                          <a:cs typeface="Times New Roman" panose="02020603050405020304" pitchFamily="18" charset="0"/>
                        </a:rPr>
                        <a:t>454</a:t>
                      </a:r>
                      <a:endParaRPr lang="fr-FR" sz="20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b="1">
                          <a:effectLst>
                            <a:outerShdw blurRad="38100" dist="38100" dir="2700000" algn="tl">
                              <a:srgbClr val="000000">
                                <a:alpha val="43137"/>
                              </a:srgbClr>
                            </a:outerShdw>
                          </a:effectLst>
                          <a:latin typeface="+mn-lt"/>
                          <a:cs typeface="Times New Roman" panose="02020603050405020304" pitchFamily="18" charset="0"/>
                        </a:rPr>
                        <a:t>468</a:t>
                      </a:r>
                      <a:endParaRPr lang="fr-FR" sz="2000" b="1">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b="1">
                          <a:effectLst>
                            <a:outerShdw blurRad="38100" dist="38100" dir="2700000" algn="tl">
                              <a:srgbClr val="000000">
                                <a:alpha val="43137"/>
                              </a:srgbClr>
                            </a:outerShdw>
                          </a:effectLst>
                          <a:latin typeface="+mn-lt"/>
                          <a:cs typeface="Times New Roman" panose="02020603050405020304" pitchFamily="18" charset="0"/>
                        </a:rPr>
                        <a:t>918</a:t>
                      </a:r>
                      <a:endParaRPr lang="fr-FR" sz="2000" b="1">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b="1">
                          <a:effectLst>
                            <a:outerShdw blurRad="38100" dist="38100" dir="2700000" algn="tl">
                              <a:srgbClr val="000000">
                                <a:alpha val="43137"/>
                              </a:srgbClr>
                            </a:outerShdw>
                          </a:effectLst>
                          <a:latin typeface="+mn-lt"/>
                          <a:cs typeface="Times New Roman" panose="02020603050405020304" pitchFamily="18" charset="0"/>
                        </a:rPr>
                        <a:t>467</a:t>
                      </a:r>
                      <a:endParaRPr lang="fr-FR" sz="2000" b="1">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b="1" dirty="0">
                          <a:effectLst>
                            <a:outerShdw blurRad="38100" dist="38100" dir="2700000" algn="tl">
                              <a:srgbClr val="000000">
                                <a:alpha val="43137"/>
                              </a:srgbClr>
                            </a:outerShdw>
                          </a:effectLst>
                          <a:latin typeface="+mn-lt"/>
                          <a:cs typeface="Times New Roman" panose="02020603050405020304" pitchFamily="18" charset="0"/>
                        </a:rPr>
                        <a:t>Spectrofluorimètre</a:t>
                      </a:r>
                      <a:endParaRPr lang="fr-FR" sz="2000" b="1" dirty="0">
                        <a:effectLst>
                          <a:outerShdw blurRad="38100" dist="38100" dir="2700000" algn="tl">
                            <a:srgbClr val="000000">
                              <a:alpha val="43137"/>
                            </a:srgbClr>
                          </a:outerShdw>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3679806577"/>
                  </a:ext>
                </a:extLst>
              </a:tr>
              <a:tr h="283629">
                <a:tc rowSpan="4">
                  <a:txBody>
                    <a:bodyPr/>
                    <a:lstStyle/>
                    <a:p>
                      <a:pPr>
                        <a:lnSpc>
                          <a:spcPct val="107000"/>
                        </a:lnSpc>
                        <a:spcAft>
                          <a:spcPts val="0"/>
                        </a:spcAft>
                      </a:pPr>
                      <a:r>
                        <a:rPr lang="fr-FR" sz="2000" dirty="0">
                          <a:effectLst/>
                          <a:latin typeface="+mn-lt"/>
                          <a:cs typeface="Times New Roman" panose="02020603050405020304" pitchFamily="18" charset="0"/>
                        </a:rPr>
                        <a:t>Trouver un solvant pour la dilution des traceurs, dont la fluorescence propre ne fait pas varier la mesure finale</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a:effectLst/>
                          <a:latin typeface="+mn-lt"/>
                          <a:cs typeface="Times New Roman" panose="02020603050405020304" pitchFamily="18" charset="0"/>
                        </a:rPr>
                        <a:t>Evian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274474099"/>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Eau MilliQ</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3803312718"/>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MilliQ + </a:t>
                      </a:r>
                      <a:r>
                        <a:rPr lang="fr-FR" sz="2000" dirty="0" err="1">
                          <a:effectLst/>
                          <a:latin typeface="+mn-lt"/>
                          <a:cs typeface="Times New Roman" panose="02020603050405020304" pitchFamily="18" charset="0"/>
                        </a:rPr>
                        <a:t>NaOH</a:t>
                      </a:r>
                      <a:r>
                        <a:rPr lang="fr-FR" sz="2000" dirty="0">
                          <a:effectLst/>
                          <a:latin typeface="+mn-lt"/>
                          <a:cs typeface="Times New Roman" panose="02020603050405020304" pitchFamily="18" charset="0"/>
                        </a:rPr>
                        <a:t> 0.1 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4115421383"/>
                  </a:ext>
                </a:extLst>
              </a:tr>
              <a:tr h="627210">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MilliQ + </a:t>
                      </a:r>
                      <a:r>
                        <a:rPr lang="fr-FR" sz="2000" dirty="0" err="1">
                          <a:effectLst/>
                          <a:latin typeface="+mn-lt"/>
                          <a:cs typeface="Times New Roman" panose="02020603050405020304" pitchFamily="18" charset="0"/>
                        </a:rPr>
                        <a:t>NaOH</a:t>
                      </a:r>
                      <a:r>
                        <a:rPr lang="fr-FR" sz="2000" dirty="0">
                          <a:effectLst/>
                          <a:latin typeface="+mn-lt"/>
                          <a:cs typeface="Times New Roman" panose="02020603050405020304" pitchFamily="18" charset="0"/>
                        </a:rPr>
                        <a:t> 0.01 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3623542500"/>
                  </a:ext>
                </a:extLst>
              </a:tr>
              <a:tr h="283629">
                <a:tc rowSpan="3">
                  <a:txBody>
                    <a:bodyPr/>
                    <a:lstStyle/>
                    <a:p>
                      <a:pPr>
                        <a:lnSpc>
                          <a:spcPct val="107000"/>
                        </a:lnSpc>
                        <a:spcAft>
                          <a:spcPts val="0"/>
                        </a:spcAft>
                      </a:pPr>
                      <a:r>
                        <a:rPr lang="fr-FR" sz="2000">
                          <a:effectLst/>
                          <a:latin typeface="+mn-lt"/>
                          <a:cs typeface="Times New Roman" panose="02020603050405020304" pitchFamily="18" charset="0"/>
                        </a:rPr>
                        <a:t>Impact du pH</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a:effectLst/>
                          <a:latin typeface="+mn-lt"/>
                          <a:cs typeface="Times New Roman" panose="02020603050405020304" pitchFamily="18" charset="0"/>
                        </a:rPr>
                        <a:t>Eau MilliQ</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33629672"/>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MilliQ + </a:t>
                      </a:r>
                      <a:r>
                        <a:rPr lang="fr-FR" sz="2000" dirty="0" err="1">
                          <a:effectLst/>
                          <a:latin typeface="+mn-lt"/>
                          <a:cs typeface="Times New Roman" panose="02020603050405020304" pitchFamily="18" charset="0"/>
                        </a:rPr>
                        <a:t>NaOH</a:t>
                      </a:r>
                      <a:r>
                        <a:rPr lang="fr-FR" sz="2000" dirty="0">
                          <a:effectLst/>
                          <a:latin typeface="+mn-lt"/>
                          <a:cs typeface="Times New Roman" panose="02020603050405020304" pitchFamily="18" charset="0"/>
                        </a:rPr>
                        <a:t> 0.1 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804165890"/>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MilliQ + </a:t>
                      </a:r>
                      <a:r>
                        <a:rPr lang="fr-FR" sz="2000" dirty="0" err="1">
                          <a:effectLst/>
                          <a:latin typeface="+mn-lt"/>
                          <a:cs typeface="Times New Roman" panose="02020603050405020304" pitchFamily="18" charset="0"/>
                        </a:rPr>
                        <a:t>NaOH</a:t>
                      </a:r>
                      <a:r>
                        <a:rPr lang="fr-FR" sz="2000" dirty="0">
                          <a:effectLst/>
                          <a:latin typeface="+mn-lt"/>
                          <a:cs typeface="Times New Roman" panose="02020603050405020304" pitchFamily="18" charset="0"/>
                        </a:rPr>
                        <a:t> 0.01 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085124473"/>
                  </a:ext>
                </a:extLst>
              </a:tr>
              <a:tr h="283629">
                <a:tc rowSpan="4">
                  <a:txBody>
                    <a:bodyPr/>
                    <a:lstStyle/>
                    <a:p>
                      <a:pPr>
                        <a:lnSpc>
                          <a:spcPct val="107000"/>
                        </a:lnSpc>
                        <a:spcAft>
                          <a:spcPts val="0"/>
                        </a:spcAft>
                      </a:pPr>
                      <a:r>
                        <a:rPr lang="fr-FR" sz="2000">
                          <a:effectLst/>
                          <a:latin typeface="+mn-lt"/>
                          <a:cs typeface="Times New Roman" panose="02020603050405020304" pitchFamily="18" charset="0"/>
                        </a:rPr>
                        <a:t>Comparaison de la stabilité de d’un solvant diluée avec un traceur, dans le temps</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a:effectLst/>
                          <a:latin typeface="+mn-lt"/>
                          <a:cs typeface="Times New Roman" panose="02020603050405020304" pitchFamily="18" charset="0"/>
                        </a:rPr>
                        <a:t>Fluorescéine + Evian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384883777"/>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Fluorescéine + MilliQ</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3387639488"/>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Evian pure</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2379582019"/>
                  </a:ext>
                </a:extLst>
              </a:tr>
              <a:tr h="328592">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MilliQ pure</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3958593297"/>
                  </a:ext>
                </a:extLst>
              </a:tr>
              <a:tr h="283629">
                <a:tc rowSpan="2">
                  <a:txBody>
                    <a:bodyPr/>
                    <a:lstStyle/>
                    <a:p>
                      <a:pPr>
                        <a:lnSpc>
                          <a:spcPct val="107000"/>
                        </a:lnSpc>
                        <a:spcAft>
                          <a:spcPts val="0"/>
                        </a:spcAft>
                      </a:pPr>
                      <a:r>
                        <a:rPr lang="fr-FR" sz="2000">
                          <a:effectLst/>
                          <a:latin typeface="+mn-lt"/>
                          <a:cs typeface="Times New Roman" panose="02020603050405020304" pitchFamily="18" charset="0"/>
                        </a:rPr>
                        <a:t>Solution étalon pour l’optique Uranine</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a:effectLst/>
                          <a:latin typeface="+mn-lt"/>
                          <a:cs typeface="Times New Roman" panose="02020603050405020304" pitchFamily="18" charset="0"/>
                        </a:rPr>
                        <a:t>Fluorescéine + Evian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2932079532"/>
                  </a:ext>
                </a:extLst>
              </a:tr>
              <a:tr h="298616">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Fluorescéine + MilliQ</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693683217"/>
                  </a:ext>
                </a:extLst>
              </a:tr>
              <a:tr h="880863">
                <a:tc>
                  <a:txBody>
                    <a:bodyPr/>
                    <a:lstStyle/>
                    <a:p>
                      <a:pPr>
                        <a:lnSpc>
                          <a:spcPct val="107000"/>
                        </a:lnSpc>
                        <a:spcAft>
                          <a:spcPts val="0"/>
                        </a:spcAft>
                      </a:pPr>
                      <a:r>
                        <a:rPr lang="fr-FR" sz="2000">
                          <a:effectLst/>
                          <a:latin typeface="+mn-lt"/>
                          <a:cs typeface="Times New Roman" panose="02020603050405020304" pitchFamily="18" charset="0"/>
                        </a:rPr>
                        <a:t>Solution étalon pour l’optique AminoG / Humic-like</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err="1">
                          <a:effectLst/>
                          <a:latin typeface="+mn-lt"/>
                          <a:cs typeface="Times New Roman" panose="02020603050405020304" pitchFamily="18" charset="0"/>
                        </a:rPr>
                        <a:t>AminoG</a:t>
                      </a:r>
                      <a:r>
                        <a:rPr lang="fr-FR" sz="2000" dirty="0">
                          <a:effectLst/>
                          <a:latin typeface="+mn-lt"/>
                          <a:cs typeface="Times New Roman" panose="02020603050405020304" pitchFamily="18" charset="0"/>
                        </a:rPr>
                        <a:t> + Evian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151630107"/>
                  </a:ext>
                </a:extLst>
              </a:tr>
              <a:tr h="283629">
                <a:tc rowSpan="3">
                  <a:txBody>
                    <a:bodyPr/>
                    <a:lstStyle/>
                    <a:p>
                      <a:pPr>
                        <a:lnSpc>
                          <a:spcPct val="107000"/>
                        </a:lnSpc>
                        <a:spcAft>
                          <a:spcPts val="0"/>
                        </a:spcAft>
                      </a:pPr>
                      <a:r>
                        <a:rPr lang="fr-FR" sz="2000">
                          <a:effectLst/>
                          <a:latin typeface="+mn-lt"/>
                          <a:cs typeface="Times New Roman" panose="02020603050405020304" pitchFamily="18" charset="0"/>
                        </a:rPr>
                        <a:t>Solution étalon non conventionnelle pour l’optique Proteic-like</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a:effectLst/>
                          <a:latin typeface="+mn-lt"/>
                          <a:cs typeface="Times New Roman" panose="02020603050405020304" pitchFamily="18" charset="0"/>
                        </a:rPr>
                        <a:t>Tryptophane + Evian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762507355"/>
                  </a:ext>
                </a:extLst>
              </a:tr>
              <a:tr h="283629">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Aspartame + Evian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1904549203"/>
                  </a:ext>
                </a:extLst>
              </a:tr>
              <a:tr h="313605">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Quinine + Evian</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823199201"/>
                  </a:ext>
                </a:extLst>
              </a:tr>
              <a:tr h="1179480">
                <a:tc rowSpan="2">
                  <a:txBody>
                    <a:bodyPr/>
                    <a:lstStyle/>
                    <a:p>
                      <a:pPr>
                        <a:lnSpc>
                          <a:spcPct val="107000"/>
                        </a:lnSpc>
                        <a:spcAft>
                          <a:spcPts val="0"/>
                        </a:spcAft>
                      </a:pPr>
                      <a:r>
                        <a:rPr lang="fr-FR" sz="2000">
                          <a:effectLst/>
                          <a:latin typeface="+mn-lt"/>
                          <a:cs typeface="Times New Roman" panose="02020603050405020304" pitchFamily="18" charset="0"/>
                        </a:rPr>
                        <a:t>Solution étalon pour l’optique turbidité + Comparaison entre deux types de solutions</a:t>
                      </a:r>
                    </a:p>
                    <a:p>
                      <a:pPr>
                        <a:lnSpc>
                          <a:spcPct val="107000"/>
                        </a:lnSpc>
                        <a:spcAft>
                          <a:spcPts val="0"/>
                        </a:spcAft>
                      </a:pPr>
                      <a:r>
                        <a:rPr lang="fr-FR" sz="20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2000" dirty="0">
                          <a:effectLst/>
                          <a:latin typeface="+mn-lt"/>
                          <a:cs typeface="Times New Roman" panose="02020603050405020304" pitchFamily="18" charset="0"/>
                        </a:rPr>
                        <a:t>Etalon de Turbidité </a:t>
                      </a:r>
                      <a:r>
                        <a:rPr lang="fr-FR" sz="2000" dirty="0" err="1">
                          <a:effectLst/>
                          <a:latin typeface="+mn-lt"/>
                          <a:cs typeface="Times New Roman" panose="02020603050405020304" pitchFamily="18" charset="0"/>
                        </a:rPr>
                        <a:t>Formazine</a:t>
                      </a:r>
                      <a:endParaRPr lang="fr-FR" sz="2000" dirty="0">
                        <a:effectLst/>
                        <a:latin typeface="+mn-lt"/>
                        <a:cs typeface="Times New Roman" panose="02020603050405020304" pitchFamily="18" charset="0"/>
                      </a:endParaRPr>
                    </a:p>
                    <a:p>
                      <a:pPr algn="ctr">
                        <a:lnSpc>
                          <a:spcPct val="107000"/>
                        </a:lnSpc>
                        <a:spcAft>
                          <a:spcPts val="0"/>
                        </a:spcAft>
                      </a:pPr>
                      <a:r>
                        <a:rPr lang="fr-FR" sz="2000" dirty="0">
                          <a:effectLst/>
                          <a:latin typeface="+mn-lt"/>
                          <a:cs typeface="Times New Roman" panose="02020603050405020304" pitchFamily="18" charset="0"/>
                        </a:rPr>
                        <a:t>(NH2)2.H2SO4 + (CH2)6N4 (à préparer soi-même)</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4151241467"/>
                  </a:ext>
                </a:extLst>
              </a:tr>
              <a:tr h="582245">
                <a:tc vMerge="1">
                  <a:txBody>
                    <a:bodyPr/>
                    <a:lstStyle/>
                    <a:p>
                      <a:endParaRPr lang="fr-FR"/>
                    </a:p>
                  </a:txBody>
                  <a:tcPr/>
                </a:tc>
                <a:tc>
                  <a:txBody>
                    <a:bodyPr/>
                    <a:lstStyle/>
                    <a:p>
                      <a:pPr algn="ctr">
                        <a:lnSpc>
                          <a:spcPct val="107000"/>
                        </a:lnSpc>
                        <a:spcAft>
                          <a:spcPts val="0"/>
                        </a:spcAft>
                      </a:pPr>
                      <a:r>
                        <a:rPr lang="fr-FR" sz="2000" dirty="0">
                          <a:effectLst/>
                          <a:latin typeface="+mn-lt"/>
                          <a:cs typeface="Times New Roman" panose="02020603050405020304" pitchFamily="18" charset="0"/>
                        </a:rPr>
                        <a:t>Etalon Standard commercial (</a:t>
                      </a:r>
                      <a:r>
                        <a:rPr lang="fr-FR" sz="2000" dirty="0" err="1">
                          <a:effectLst/>
                          <a:latin typeface="+mn-lt"/>
                          <a:cs typeface="Times New Roman" panose="02020603050405020304" pitchFamily="18" charset="0"/>
                        </a:rPr>
                        <a:t>Xylem</a:t>
                      </a:r>
                      <a:r>
                        <a:rPr lang="fr-FR" sz="20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a:effectLst/>
                          <a:latin typeface="+mn-lt"/>
                          <a:cs typeface="Times New Roman" panose="02020603050405020304" pitchFamily="18" charset="0"/>
                        </a:rPr>
                        <a:t> </a:t>
                      </a:r>
                      <a:endParaRPr lang="fr-FR" sz="2000">
                        <a:effectLst/>
                        <a:latin typeface="+mn-lt"/>
                        <a:ea typeface="Calibri" panose="020F0502020204030204" pitchFamily="34" charset="0"/>
                        <a:cs typeface="Times New Roman" panose="02020603050405020304" pitchFamily="18" charset="0"/>
                      </a:endParaRPr>
                    </a:p>
                  </a:txBody>
                  <a:tcPr marL="54446" marR="54446" marT="0" marB="0"/>
                </a:tc>
                <a:tc>
                  <a:txBody>
                    <a:bodyPr/>
                    <a:lstStyle/>
                    <a:p>
                      <a:pPr algn="ctr">
                        <a:lnSpc>
                          <a:spcPct val="107000"/>
                        </a:lnSpc>
                        <a:spcAft>
                          <a:spcPts val="0"/>
                        </a:spcAft>
                      </a:pPr>
                      <a:r>
                        <a:rPr lang="fr-FR" sz="1800" dirty="0">
                          <a:effectLst/>
                          <a:latin typeface="+mn-lt"/>
                          <a:cs typeface="Times New Roman" panose="02020603050405020304" pitchFamily="18" charset="0"/>
                        </a:rPr>
                        <a:t> </a:t>
                      </a:r>
                      <a:endParaRPr lang="fr-FR" sz="2000" dirty="0">
                        <a:effectLst/>
                        <a:latin typeface="+mn-lt"/>
                        <a:ea typeface="Calibri" panose="020F0502020204030204" pitchFamily="34" charset="0"/>
                        <a:cs typeface="Times New Roman" panose="02020603050405020304" pitchFamily="18" charset="0"/>
                      </a:endParaRPr>
                    </a:p>
                  </a:txBody>
                  <a:tcPr marL="54446" marR="54446" marT="0" marB="0"/>
                </a:tc>
                <a:extLst>
                  <a:ext uri="{0D108BD9-81ED-4DB2-BD59-A6C34878D82A}">
                    <a16:rowId xmlns:a16="http://schemas.microsoft.com/office/drawing/2014/main" val="2521304672"/>
                  </a:ext>
                </a:extLst>
              </a:tr>
            </a:tbl>
          </a:graphicData>
        </a:graphic>
      </p:graphicFrame>
    </p:spTree>
    <p:extLst>
      <p:ext uri="{BB962C8B-B14F-4D97-AF65-F5344CB8AC3E}">
        <p14:creationId xmlns:p14="http://schemas.microsoft.com/office/powerpoint/2010/main" val="231998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959841" y="991893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35</a:t>
            </a:fld>
            <a:endParaRPr dirty="0"/>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Annexes</a:t>
            </a:r>
          </a:p>
        </p:txBody>
      </p:sp>
      <p:pic>
        <p:nvPicPr>
          <p:cNvPr id="4" name="Image 3">
            <a:extLst>
              <a:ext uri="{FF2B5EF4-FFF2-40B4-BE49-F238E27FC236}">
                <a16:creationId xmlns:a16="http://schemas.microsoft.com/office/drawing/2014/main" id="{6029A06E-A1B3-4A3E-96EF-3D061ACA5D00}"/>
              </a:ext>
            </a:extLst>
          </p:cNvPr>
          <p:cNvPicPr>
            <a:picLocks noChangeAspect="1"/>
          </p:cNvPicPr>
          <p:nvPr/>
        </p:nvPicPr>
        <p:blipFill>
          <a:blip r:embed="rId3"/>
          <a:stretch>
            <a:fillRect/>
          </a:stretch>
        </p:blipFill>
        <p:spPr>
          <a:xfrm>
            <a:off x="597727" y="2290490"/>
            <a:ext cx="7634420" cy="5615511"/>
          </a:xfrm>
          <a:prstGeom prst="rect">
            <a:avLst/>
          </a:prstGeom>
        </p:spPr>
      </p:pic>
      <p:pic>
        <p:nvPicPr>
          <p:cNvPr id="5" name="Image 4">
            <a:extLst>
              <a:ext uri="{FF2B5EF4-FFF2-40B4-BE49-F238E27FC236}">
                <a16:creationId xmlns:a16="http://schemas.microsoft.com/office/drawing/2014/main" id="{847E2F3E-9FA8-400D-BA8D-740CFEDF367A}"/>
              </a:ext>
            </a:extLst>
          </p:cNvPr>
          <p:cNvPicPr>
            <a:picLocks noChangeAspect="1"/>
          </p:cNvPicPr>
          <p:nvPr/>
        </p:nvPicPr>
        <p:blipFill>
          <a:blip r:embed="rId4"/>
          <a:stretch>
            <a:fillRect/>
          </a:stretch>
        </p:blipFill>
        <p:spPr>
          <a:xfrm>
            <a:off x="9234271" y="2290490"/>
            <a:ext cx="7545009" cy="5615510"/>
          </a:xfrm>
          <a:prstGeom prst="rect">
            <a:avLst/>
          </a:prstGeom>
        </p:spPr>
      </p:pic>
      <p:sp>
        <p:nvSpPr>
          <p:cNvPr id="13" name="ZoneTexte 12">
            <a:extLst>
              <a:ext uri="{FF2B5EF4-FFF2-40B4-BE49-F238E27FC236}">
                <a16:creationId xmlns:a16="http://schemas.microsoft.com/office/drawing/2014/main" id="{CFC470B4-F6FA-4FC3-925A-9077E85E6291}"/>
              </a:ext>
            </a:extLst>
          </p:cNvPr>
          <p:cNvSpPr txBox="1"/>
          <p:nvPr/>
        </p:nvSpPr>
        <p:spPr>
          <a:xfrm>
            <a:off x="585429" y="1395094"/>
            <a:ext cx="17690506" cy="658835"/>
          </a:xfrm>
          <a:prstGeom prst="rect">
            <a:avLst/>
          </a:prstGeom>
          <a:noFill/>
        </p:spPr>
        <p:txBody>
          <a:bodyPr wrap="square" rtlCol="0">
            <a:spAutoFit/>
          </a:bodyPr>
          <a:lstStyle/>
          <a:p>
            <a:pPr>
              <a:lnSpc>
                <a:spcPct val="150000"/>
              </a:lnSpc>
            </a:pPr>
            <a:r>
              <a:rPr lang="fr-FR" sz="2800" dirty="0">
                <a:solidFill>
                  <a:schemeClr val="bg2">
                    <a:lumMod val="75000"/>
                  </a:schemeClr>
                </a:solidFill>
                <a:ea typeface="Lato"/>
                <a:cs typeface="Lato"/>
                <a:sym typeface="Lato"/>
              </a:rPr>
              <a:t>Annexe 17 : Concentration d’</a:t>
            </a:r>
            <a:r>
              <a:rPr lang="fr-FR" sz="2800" dirty="0" err="1">
                <a:solidFill>
                  <a:schemeClr val="bg2">
                    <a:lumMod val="75000"/>
                  </a:schemeClr>
                </a:solidFill>
                <a:ea typeface="Lato"/>
                <a:cs typeface="Lato"/>
                <a:sym typeface="Lato"/>
              </a:rPr>
              <a:t>AminoG</a:t>
            </a:r>
            <a:r>
              <a:rPr lang="fr-FR" sz="2800" dirty="0">
                <a:solidFill>
                  <a:schemeClr val="bg2">
                    <a:lumMod val="75000"/>
                  </a:schemeClr>
                </a:solidFill>
                <a:ea typeface="Lato"/>
                <a:cs typeface="Lato"/>
                <a:sym typeface="Lato"/>
              </a:rPr>
              <a:t> et méthode du « presque zéro »</a:t>
            </a:r>
          </a:p>
        </p:txBody>
      </p:sp>
      <p:sp>
        <p:nvSpPr>
          <p:cNvPr id="14" name="ZoneTexte 13">
            <a:extLst>
              <a:ext uri="{FF2B5EF4-FFF2-40B4-BE49-F238E27FC236}">
                <a16:creationId xmlns:a16="http://schemas.microsoft.com/office/drawing/2014/main" id="{C4517132-D36A-46BE-B6EC-5F990F22AB0D}"/>
              </a:ext>
            </a:extLst>
          </p:cNvPr>
          <p:cNvSpPr txBox="1"/>
          <p:nvPr/>
        </p:nvSpPr>
        <p:spPr>
          <a:xfrm>
            <a:off x="389017" y="8118538"/>
            <a:ext cx="17777123" cy="1938992"/>
          </a:xfrm>
          <a:prstGeom prst="rect">
            <a:avLst/>
          </a:prstGeom>
          <a:noFill/>
        </p:spPr>
        <p:txBody>
          <a:bodyPr wrap="square" rtlCol="0">
            <a:spAutoFit/>
          </a:bodyPr>
          <a:lstStyle/>
          <a:p>
            <a:r>
              <a:rPr lang="fr-FR" sz="2400" dirty="0">
                <a:solidFill>
                  <a:schemeClr val="bg2">
                    <a:lumMod val="75000"/>
                  </a:schemeClr>
                </a:solidFill>
                <a:ea typeface="Lato"/>
                <a:cs typeface="Lato"/>
              </a:rPr>
              <a:t>Une correction manuelle est donc réalisée, nommée le « presque zéro » qui oblige la courbe à se rapprocher le plus proche possible du 0. </a:t>
            </a:r>
          </a:p>
          <a:p>
            <a:r>
              <a:rPr lang="fr-FR" sz="2400" dirty="0">
                <a:solidFill>
                  <a:schemeClr val="bg2">
                    <a:lumMod val="75000"/>
                  </a:schemeClr>
                </a:solidFill>
                <a:ea typeface="Lato"/>
                <a:cs typeface="Lato"/>
              </a:rPr>
              <a:t>On rajoute une solution à 0.001 </a:t>
            </a:r>
            <a:r>
              <a:rPr lang="fr-FR" sz="2400" dirty="0" err="1">
                <a:solidFill>
                  <a:schemeClr val="bg2">
                    <a:lumMod val="75000"/>
                  </a:schemeClr>
                </a:solidFill>
                <a:ea typeface="Lato"/>
                <a:cs typeface="Lato"/>
              </a:rPr>
              <a:t>ppb</a:t>
            </a:r>
            <a:r>
              <a:rPr lang="fr-FR" sz="2400" dirty="0">
                <a:solidFill>
                  <a:schemeClr val="bg2">
                    <a:lumMod val="75000"/>
                  </a:schemeClr>
                </a:solidFill>
                <a:ea typeface="Lato"/>
                <a:cs typeface="Lato"/>
              </a:rPr>
              <a:t> ainsi qu’une mesure fictive en mV qui est égale au (blanc – 0.001). </a:t>
            </a:r>
          </a:p>
          <a:p>
            <a:r>
              <a:rPr lang="fr-FR" sz="2400" dirty="0">
                <a:solidFill>
                  <a:schemeClr val="bg2">
                    <a:lumMod val="75000"/>
                  </a:schemeClr>
                </a:solidFill>
                <a:ea typeface="Lato"/>
                <a:cs typeface="Lato"/>
              </a:rPr>
              <a:t>Cela donne une valeur corrigée à 10-3 mV, qui apparaît sur les graphiques avec la courbe rouge du « presque zéro » attirée par la valeur à 10-3 mV évitant cette extrapolation.</a:t>
            </a:r>
          </a:p>
        </p:txBody>
      </p:sp>
    </p:spTree>
    <p:extLst>
      <p:ext uri="{BB962C8B-B14F-4D97-AF65-F5344CB8AC3E}">
        <p14:creationId xmlns:p14="http://schemas.microsoft.com/office/powerpoint/2010/main" val="3179356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890519" y="9893668"/>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dirty="0"/>
          </a:p>
        </p:txBody>
      </p:sp>
      <p:sp>
        <p:nvSpPr>
          <p:cNvPr id="2" name="ZoneTexte 1">
            <a:extLst>
              <a:ext uri="{FF2B5EF4-FFF2-40B4-BE49-F238E27FC236}">
                <a16:creationId xmlns:a16="http://schemas.microsoft.com/office/drawing/2014/main" id="{E9970960-AE6A-4391-BD3E-5AF3BFA8531F}"/>
              </a:ext>
            </a:extLst>
          </p:cNvPr>
          <p:cNvSpPr txBox="1"/>
          <p:nvPr/>
        </p:nvSpPr>
        <p:spPr>
          <a:xfrm>
            <a:off x="72390" y="2459030"/>
            <a:ext cx="8412480" cy="6017032"/>
          </a:xfrm>
          <a:prstGeom prst="rect">
            <a:avLst/>
          </a:prstGeom>
          <a:noFill/>
        </p:spPr>
        <p:txBody>
          <a:bodyPr wrap="square" rtlCol="0">
            <a:spAutoFit/>
          </a:bodyPr>
          <a:lstStyle/>
          <a:p>
            <a:pPr>
              <a:buClr>
                <a:schemeClr val="bg2">
                  <a:lumMod val="75000"/>
                </a:schemeClr>
              </a:buClr>
            </a:pPr>
            <a:endParaRPr lang="fr-FR" sz="3500" b="1" dirty="0">
              <a:solidFill>
                <a:srgbClr val="003F66"/>
              </a:solidFill>
              <a:ea typeface="Lato"/>
              <a:cs typeface="Lato"/>
              <a:sym typeface="Lato"/>
            </a:endParaRPr>
          </a:p>
          <a:p>
            <a:pPr>
              <a:buClr>
                <a:schemeClr val="bg2">
                  <a:lumMod val="75000"/>
                </a:schemeClr>
              </a:buClr>
            </a:pPr>
            <a:r>
              <a:rPr lang="fr-FR" sz="3500" b="1" dirty="0">
                <a:solidFill>
                  <a:srgbClr val="003F66"/>
                </a:solidFill>
                <a:ea typeface="Lato"/>
                <a:cs typeface="Lato"/>
                <a:sym typeface="Lato"/>
              </a:rPr>
              <a:t>→ GGUN classiques testés au laboratoire : </a:t>
            </a:r>
          </a:p>
          <a:p>
            <a:pPr>
              <a:buClr>
                <a:schemeClr val="bg2">
                  <a:lumMod val="75000"/>
                </a:schemeClr>
              </a:buClr>
            </a:pPr>
            <a:r>
              <a:rPr lang="fr-FR" sz="3500" dirty="0">
                <a:solidFill>
                  <a:srgbClr val="003F66"/>
                </a:solidFill>
                <a:ea typeface="Lato"/>
                <a:cs typeface="Lato"/>
                <a:sym typeface="Lato"/>
              </a:rPr>
              <a:t>	FL30 - 453, 468 (de source)</a:t>
            </a:r>
          </a:p>
          <a:p>
            <a:pPr>
              <a:buClr>
                <a:schemeClr val="bg2">
                  <a:lumMod val="75000"/>
                </a:schemeClr>
              </a:buClr>
            </a:pPr>
            <a:r>
              <a:rPr lang="fr-FR" sz="3500" dirty="0">
                <a:solidFill>
                  <a:srgbClr val="003F66"/>
                </a:solidFill>
                <a:ea typeface="Lato"/>
                <a:cs typeface="Lato"/>
                <a:sym typeface="Lato"/>
              </a:rPr>
              <a:t>	FL24 - 454 (de forage) </a:t>
            </a:r>
          </a:p>
          <a:p>
            <a:pPr>
              <a:buClr>
                <a:schemeClr val="bg2">
                  <a:lumMod val="75000"/>
                </a:schemeClr>
              </a:buClr>
            </a:pPr>
            <a:endParaRPr lang="fr-FR" sz="3500" dirty="0">
              <a:solidFill>
                <a:srgbClr val="003F66"/>
              </a:solidFill>
              <a:ea typeface="Lato"/>
              <a:cs typeface="Lato"/>
              <a:sym typeface="Lato"/>
            </a:endParaRPr>
          </a:p>
          <a:p>
            <a:pPr>
              <a:buClr>
                <a:schemeClr val="bg2">
                  <a:lumMod val="75000"/>
                </a:schemeClr>
              </a:buClr>
            </a:pPr>
            <a:r>
              <a:rPr lang="fr-FR" sz="3500" dirty="0">
                <a:solidFill>
                  <a:srgbClr val="003F66"/>
                </a:solidFill>
                <a:ea typeface="Lato"/>
                <a:cs typeface="Lato"/>
                <a:sym typeface="Lato"/>
              </a:rPr>
              <a:t>4 optiques :</a:t>
            </a:r>
          </a:p>
          <a:p>
            <a:pPr>
              <a:buClr>
                <a:schemeClr val="bg2">
                  <a:lumMod val="75000"/>
                </a:schemeClr>
              </a:buClr>
            </a:pPr>
            <a:r>
              <a:rPr lang="fr-FR" sz="3500" dirty="0">
                <a:solidFill>
                  <a:srgbClr val="003F66"/>
                </a:solidFill>
                <a:ea typeface="Lato"/>
                <a:cs typeface="Lato"/>
                <a:sym typeface="Lato"/>
              </a:rPr>
              <a:t>	L1 – Uranine</a:t>
            </a:r>
          </a:p>
          <a:p>
            <a:pPr>
              <a:buClr>
                <a:schemeClr val="bg2">
                  <a:lumMod val="75000"/>
                </a:schemeClr>
              </a:buClr>
            </a:pPr>
            <a:r>
              <a:rPr lang="fr-FR" sz="3500" dirty="0">
                <a:solidFill>
                  <a:srgbClr val="003F66"/>
                </a:solidFill>
                <a:ea typeface="Lato"/>
                <a:cs typeface="Lato"/>
                <a:sym typeface="Lato"/>
              </a:rPr>
              <a:t>	L2 – Rhodamine </a:t>
            </a:r>
          </a:p>
          <a:p>
            <a:pPr>
              <a:buClr>
                <a:schemeClr val="bg2">
                  <a:lumMod val="75000"/>
                </a:schemeClr>
              </a:buClr>
            </a:pPr>
            <a:r>
              <a:rPr lang="fr-FR" sz="3500" dirty="0">
                <a:solidFill>
                  <a:srgbClr val="003F66"/>
                </a:solidFill>
                <a:ea typeface="Lato"/>
                <a:cs typeface="Lato"/>
                <a:sym typeface="Lato"/>
              </a:rPr>
              <a:t>	L3 – </a:t>
            </a:r>
            <a:r>
              <a:rPr lang="fr-FR" sz="3500" dirty="0" err="1">
                <a:solidFill>
                  <a:srgbClr val="003F66"/>
                </a:solidFill>
                <a:ea typeface="Lato"/>
                <a:cs typeface="Lato"/>
                <a:sym typeface="Lato"/>
              </a:rPr>
              <a:t>AminoG</a:t>
            </a:r>
            <a:endParaRPr lang="fr-FR" sz="3500" dirty="0">
              <a:solidFill>
                <a:srgbClr val="003F66"/>
              </a:solidFill>
              <a:ea typeface="Lato"/>
              <a:cs typeface="Lato"/>
              <a:sym typeface="Lato"/>
            </a:endParaRPr>
          </a:p>
          <a:p>
            <a:pPr>
              <a:buClr>
                <a:schemeClr val="bg2">
                  <a:lumMod val="75000"/>
                </a:schemeClr>
              </a:buClr>
            </a:pPr>
            <a:r>
              <a:rPr lang="fr-FR" sz="3500" dirty="0">
                <a:solidFill>
                  <a:srgbClr val="003F66"/>
                </a:solidFill>
                <a:ea typeface="Lato"/>
                <a:cs typeface="Lato"/>
                <a:sym typeface="Lato"/>
              </a:rPr>
              <a:t>	L4 – Turbidité</a:t>
            </a:r>
          </a:p>
        </p:txBody>
      </p:sp>
      <p:sp>
        <p:nvSpPr>
          <p:cNvPr id="10" name="ZoneTexte 9">
            <a:extLst>
              <a:ext uri="{FF2B5EF4-FFF2-40B4-BE49-F238E27FC236}">
                <a16:creationId xmlns:a16="http://schemas.microsoft.com/office/drawing/2014/main" id="{66CC9A7E-AB19-4A0B-B9AC-FEBF859E972A}"/>
              </a:ext>
            </a:extLst>
          </p:cNvPr>
          <p:cNvSpPr txBox="1"/>
          <p:nvPr/>
        </p:nvSpPr>
        <p:spPr>
          <a:xfrm>
            <a:off x="8877300" y="2449698"/>
            <a:ext cx="9345295" cy="6571030"/>
          </a:xfrm>
          <a:prstGeom prst="rect">
            <a:avLst/>
          </a:prstGeom>
          <a:noFill/>
        </p:spPr>
        <p:txBody>
          <a:bodyPr wrap="square" rtlCol="0">
            <a:spAutoFit/>
          </a:bodyPr>
          <a:lstStyle/>
          <a:p>
            <a:pPr>
              <a:buClr>
                <a:schemeClr val="bg2">
                  <a:lumMod val="75000"/>
                </a:schemeClr>
              </a:buClr>
            </a:pPr>
            <a:endParaRPr lang="fr-FR" sz="3500" dirty="0">
              <a:solidFill>
                <a:srgbClr val="003F66"/>
              </a:solidFill>
              <a:ea typeface="Lato"/>
              <a:cs typeface="Lato"/>
              <a:sym typeface="Lato"/>
            </a:endParaRPr>
          </a:p>
          <a:p>
            <a:pPr>
              <a:buClr>
                <a:schemeClr val="bg2">
                  <a:lumMod val="75000"/>
                </a:schemeClr>
              </a:buClr>
            </a:pPr>
            <a:r>
              <a:rPr lang="fr-FR" sz="3500" dirty="0">
                <a:solidFill>
                  <a:srgbClr val="003F66"/>
                </a:solidFill>
                <a:ea typeface="Lato"/>
                <a:cs typeface="Lato"/>
                <a:sym typeface="Lato"/>
              </a:rPr>
              <a:t>→ </a:t>
            </a:r>
            <a:r>
              <a:rPr lang="fr-FR" sz="3500" b="1" dirty="0">
                <a:solidFill>
                  <a:srgbClr val="003F66"/>
                </a:solidFill>
                <a:ea typeface="Lato"/>
                <a:cs typeface="Lato"/>
                <a:sym typeface="Lato"/>
              </a:rPr>
              <a:t>GGUN spécifique testé sur le terrain (source du Lez) : </a:t>
            </a:r>
          </a:p>
          <a:p>
            <a:pPr>
              <a:buClr>
                <a:schemeClr val="bg2">
                  <a:lumMod val="75000"/>
                </a:schemeClr>
              </a:buClr>
            </a:pPr>
            <a:r>
              <a:rPr lang="fr-FR" sz="3500" dirty="0">
                <a:solidFill>
                  <a:srgbClr val="003F66"/>
                </a:solidFill>
                <a:ea typeface="Lato"/>
                <a:cs typeface="Lato"/>
                <a:sym typeface="Lato"/>
              </a:rPr>
              <a:t>	FL30 - 918 (de source)</a:t>
            </a:r>
          </a:p>
          <a:p>
            <a:pPr>
              <a:buClr>
                <a:schemeClr val="bg2">
                  <a:lumMod val="75000"/>
                </a:schemeClr>
              </a:buClr>
            </a:pPr>
            <a:endParaRPr lang="fr-FR" sz="3500" dirty="0">
              <a:solidFill>
                <a:srgbClr val="003F66"/>
              </a:solidFill>
              <a:ea typeface="Lato"/>
              <a:cs typeface="Lato"/>
              <a:sym typeface="Lato"/>
            </a:endParaRPr>
          </a:p>
          <a:p>
            <a:pPr>
              <a:buClr>
                <a:schemeClr val="bg2">
                  <a:lumMod val="75000"/>
                </a:schemeClr>
              </a:buClr>
            </a:pPr>
            <a:endParaRPr lang="fr-FR" sz="3500" dirty="0">
              <a:solidFill>
                <a:srgbClr val="003F66"/>
              </a:solidFill>
              <a:ea typeface="Lato"/>
              <a:cs typeface="Lato"/>
              <a:sym typeface="Lato"/>
            </a:endParaRPr>
          </a:p>
          <a:p>
            <a:pPr>
              <a:buClr>
                <a:schemeClr val="bg2">
                  <a:lumMod val="75000"/>
                </a:schemeClr>
              </a:buClr>
            </a:pPr>
            <a:r>
              <a:rPr lang="fr-FR" sz="3500" dirty="0">
                <a:solidFill>
                  <a:srgbClr val="003F66"/>
                </a:solidFill>
                <a:ea typeface="Lato"/>
                <a:cs typeface="Lato"/>
                <a:sym typeface="Lato"/>
              </a:rPr>
              <a:t>4 optiques :</a:t>
            </a:r>
          </a:p>
          <a:p>
            <a:pPr>
              <a:buClr>
                <a:schemeClr val="bg2">
                  <a:lumMod val="75000"/>
                </a:schemeClr>
              </a:buClr>
            </a:pPr>
            <a:r>
              <a:rPr lang="fr-FR" sz="3500" dirty="0">
                <a:solidFill>
                  <a:srgbClr val="003F66"/>
                </a:solidFill>
                <a:ea typeface="Lato"/>
                <a:cs typeface="Lato"/>
                <a:sym typeface="Lato"/>
              </a:rPr>
              <a:t>	L1 – </a:t>
            </a:r>
            <a:r>
              <a:rPr lang="fr-FR" sz="3500" dirty="0" err="1">
                <a:solidFill>
                  <a:srgbClr val="003F66"/>
                </a:solidFill>
                <a:ea typeface="Lato"/>
                <a:cs typeface="Lato"/>
                <a:sym typeface="Lato"/>
              </a:rPr>
              <a:t>AminoG</a:t>
            </a:r>
            <a:endParaRPr lang="fr-FR" sz="3500" dirty="0">
              <a:solidFill>
                <a:srgbClr val="003F66"/>
              </a:solidFill>
              <a:ea typeface="Lato"/>
              <a:cs typeface="Lato"/>
              <a:sym typeface="Lato"/>
            </a:endParaRPr>
          </a:p>
          <a:p>
            <a:pPr>
              <a:buClr>
                <a:schemeClr val="bg2">
                  <a:lumMod val="75000"/>
                </a:schemeClr>
              </a:buClr>
            </a:pPr>
            <a:r>
              <a:rPr lang="fr-FR" sz="3500" dirty="0">
                <a:solidFill>
                  <a:srgbClr val="003F66"/>
                </a:solidFill>
                <a:ea typeface="Lato"/>
                <a:cs typeface="Lato"/>
                <a:sym typeface="Lato"/>
              </a:rPr>
              <a:t>	L2 – Uranine </a:t>
            </a:r>
          </a:p>
          <a:p>
            <a:pPr>
              <a:buClr>
                <a:schemeClr val="bg2">
                  <a:lumMod val="75000"/>
                </a:schemeClr>
              </a:buClr>
            </a:pPr>
            <a:r>
              <a:rPr lang="fr-FR" sz="3500" dirty="0">
                <a:solidFill>
                  <a:srgbClr val="003F66"/>
                </a:solidFill>
                <a:ea typeface="Lato"/>
                <a:cs typeface="Lato"/>
                <a:sym typeface="Lato"/>
              </a:rPr>
              <a:t>	L3 – </a:t>
            </a:r>
            <a:r>
              <a:rPr lang="fr-FR" sz="3500" b="1" dirty="0">
                <a:solidFill>
                  <a:srgbClr val="003F66"/>
                </a:solidFill>
                <a:ea typeface="Lato"/>
                <a:cs typeface="Lato"/>
                <a:sym typeface="Lato"/>
              </a:rPr>
              <a:t>Protéique</a:t>
            </a:r>
            <a:r>
              <a:rPr lang="fr-FR" sz="3500" dirty="0">
                <a:solidFill>
                  <a:srgbClr val="003F66"/>
                </a:solidFill>
                <a:ea typeface="Lato"/>
                <a:cs typeface="Lato"/>
                <a:sym typeface="Lato"/>
              </a:rPr>
              <a:t> </a:t>
            </a:r>
            <a:br>
              <a:rPr lang="fr-FR" sz="3500" dirty="0">
                <a:solidFill>
                  <a:srgbClr val="003F66"/>
                </a:solidFill>
                <a:ea typeface="Lato"/>
                <a:cs typeface="Lato"/>
                <a:sym typeface="Lato"/>
              </a:rPr>
            </a:br>
            <a:r>
              <a:rPr lang="fr-FR" sz="2000" dirty="0">
                <a:solidFill>
                  <a:srgbClr val="003F66"/>
                </a:solidFill>
                <a:ea typeface="Lato"/>
                <a:cs typeface="Lato"/>
              </a:rPr>
              <a:t>(</a:t>
            </a:r>
            <a:r>
              <a:rPr lang="fr-FR" sz="2000" dirty="0" err="1">
                <a:solidFill>
                  <a:srgbClr val="003F66"/>
                </a:solidFill>
                <a:ea typeface="Lato"/>
                <a:cs typeface="Lato"/>
              </a:rPr>
              <a:t>λex</a:t>
            </a:r>
            <a:r>
              <a:rPr lang="fr-FR" sz="2000" dirty="0">
                <a:solidFill>
                  <a:srgbClr val="003F66"/>
                </a:solidFill>
                <a:ea typeface="Lato"/>
                <a:cs typeface="Lato"/>
              </a:rPr>
              <a:t> = 280 nm, </a:t>
            </a:r>
            <a:r>
              <a:rPr lang="fr-FR" sz="2000" dirty="0" err="1">
                <a:solidFill>
                  <a:srgbClr val="003F66"/>
                </a:solidFill>
                <a:ea typeface="Lato"/>
                <a:cs typeface="Lato"/>
              </a:rPr>
              <a:t>λem</a:t>
            </a:r>
            <a:r>
              <a:rPr lang="fr-FR" sz="2000" dirty="0">
                <a:solidFill>
                  <a:srgbClr val="003F66"/>
                </a:solidFill>
                <a:ea typeface="Lato"/>
                <a:cs typeface="Lato"/>
              </a:rPr>
              <a:t> = 300-400 nm) </a:t>
            </a:r>
          </a:p>
          <a:p>
            <a:pPr>
              <a:buClr>
                <a:schemeClr val="bg2">
                  <a:lumMod val="75000"/>
                </a:schemeClr>
              </a:buClr>
            </a:pPr>
            <a:r>
              <a:rPr lang="fr-FR" sz="1600" dirty="0"/>
              <a:t>(</a:t>
            </a:r>
            <a:r>
              <a:rPr lang="fr-FR" sz="1600" dirty="0" err="1"/>
              <a:t>Durepaire</a:t>
            </a:r>
            <a:r>
              <a:rPr lang="fr-FR" sz="1600" dirty="0"/>
              <a:t>, 2014)</a:t>
            </a:r>
            <a:endParaRPr lang="fr-FR" sz="3500" dirty="0">
              <a:solidFill>
                <a:srgbClr val="003F66"/>
              </a:solidFill>
              <a:ea typeface="Lato"/>
              <a:cs typeface="Lato"/>
              <a:sym typeface="Lato"/>
            </a:endParaRPr>
          </a:p>
          <a:p>
            <a:pPr>
              <a:buClr>
                <a:schemeClr val="bg2">
                  <a:lumMod val="75000"/>
                </a:schemeClr>
              </a:buClr>
            </a:pPr>
            <a:r>
              <a:rPr lang="fr-FR" sz="3500" dirty="0">
                <a:solidFill>
                  <a:srgbClr val="003F66"/>
                </a:solidFill>
                <a:ea typeface="Lato"/>
                <a:cs typeface="Lato"/>
                <a:sym typeface="Lato"/>
              </a:rPr>
              <a:t>	L4 - Turbidité</a:t>
            </a:r>
          </a:p>
        </p:txBody>
      </p:sp>
      <p:cxnSp>
        <p:nvCxnSpPr>
          <p:cNvPr id="4" name="Connecteur droit 3">
            <a:extLst>
              <a:ext uri="{FF2B5EF4-FFF2-40B4-BE49-F238E27FC236}">
                <a16:creationId xmlns:a16="http://schemas.microsoft.com/office/drawing/2014/main" id="{BA971BDD-4AEA-4C21-9D30-195DC38624CF}"/>
              </a:ext>
            </a:extLst>
          </p:cNvPr>
          <p:cNvCxnSpPr/>
          <p:nvPr/>
        </p:nvCxnSpPr>
        <p:spPr>
          <a:xfrm>
            <a:off x="8625840" y="2438400"/>
            <a:ext cx="0" cy="6111240"/>
          </a:xfrm>
          <a:prstGeom prst="line">
            <a:avLst/>
          </a:prstGeom>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F4CF8827-083A-448F-AE2F-96B6DBD0FB9C}"/>
              </a:ext>
            </a:extLst>
          </p:cNvPr>
          <p:cNvSpPr txBox="1"/>
          <p:nvPr/>
        </p:nvSpPr>
        <p:spPr>
          <a:xfrm>
            <a:off x="191182" y="1426016"/>
            <a:ext cx="17905637" cy="707886"/>
          </a:xfrm>
          <a:prstGeom prst="rect">
            <a:avLst/>
          </a:prstGeom>
          <a:noFill/>
        </p:spPr>
        <p:txBody>
          <a:bodyPr wrap="square" rtlCol="0">
            <a:spAutoFit/>
          </a:bodyPr>
          <a:lstStyle/>
          <a:p>
            <a:pPr algn="ctr">
              <a:buClr>
                <a:schemeClr val="bg2">
                  <a:lumMod val="75000"/>
                </a:schemeClr>
              </a:buClr>
            </a:pPr>
            <a:r>
              <a:rPr lang="fr-FR" sz="4000" dirty="0">
                <a:solidFill>
                  <a:schemeClr val="bg2">
                    <a:lumMod val="75000"/>
                  </a:schemeClr>
                </a:solidFill>
                <a:effectLst>
                  <a:outerShdw blurRad="38100" dist="38100" dir="2700000" algn="tl">
                    <a:srgbClr val="000000">
                      <a:alpha val="43137"/>
                    </a:srgbClr>
                  </a:outerShdw>
                </a:effectLst>
                <a:ea typeface="Lato"/>
                <a:cs typeface="Lato"/>
                <a:sym typeface="Lato"/>
              </a:rPr>
              <a:t>Types de fluorimètres testés</a:t>
            </a:r>
          </a:p>
        </p:txBody>
      </p:sp>
      <p:pic>
        <p:nvPicPr>
          <p:cNvPr id="9" name="Image 8">
            <a:extLst>
              <a:ext uri="{FF2B5EF4-FFF2-40B4-BE49-F238E27FC236}">
                <a16:creationId xmlns:a16="http://schemas.microsoft.com/office/drawing/2014/main" id="{749A5E26-A481-40D7-A4C3-C37CD4326E61}"/>
              </a:ext>
            </a:extLst>
          </p:cNvPr>
          <p:cNvPicPr/>
          <p:nvPr/>
        </p:nvPicPr>
        <p:blipFill rotWithShape="1">
          <a:blip r:embed="rId3" cstate="print">
            <a:extLst>
              <a:ext uri="{28A0092B-C50C-407E-A947-70E740481C1C}">
                <a14:useLocalDpi xmlns:a14="http://schemas.microsoft.com/office/drawing/2010/main" val="0"/>
              </a:ext>
            </a:extLst>
          </a:blip>
          <a:srcRect t="19946" b="37401"/>
          <a:stretch/>
        </p:blipFill>
        <p:spPr bwMode="auto">
          <a:xfrm>
            <a:off x="4492031" y="5854772"/>
            <a:ext cx="3931910" cy="3287196"/>
          </a:xfrm>
          <a:prstGeom prst="rect">
            <a:avLst/>
          </a:prstGeom>
          <a:noFill/>
          <a:ln>
            <a:noFill/>
          </a:ln>
          <a:extLst>
            <a:ext uri="{53640926-AAD7-44D8-BBD7-CCE9431645EC}">
              <a14:shadowObscured xmlns:a14="http://schemas.microsoft.com/office/drawing/2010/main"/>
            </a:ext>
          </a:extLst>
        </p:spPr>
      </p:pic>
      <p:pic>
        <p:nvPicPr>
          <p:cNvPr id="11" name="Image 10">
            <a:extLst>
              <a:ext uri="{FF2B5EF4-FFF2-40B4-BE49-F238E27FC236}">
                <a16:creationId xmlns:a16="http://schemas.microsoft.com/office/drawing/2014/main" id="{A2464BA5-0959-424D-B75E-15453C659664}"/>
              </a:ext>
            </a:extLst>
          </p:cNvPr>
          <p:cNvPicPr/>
          <p:nvPr/>
        </p:nvPicPr>
        <p:blipFill rotWithShape="1">
          <a:blip r:embed="rId4" cstate="print">
            <a:extLst>
              <a:ext uri="{28A0092B-C50C-407E-A947-70E740481C1C}">
                <a14:useLocalDpi xmlns:a14="http://schemas.microsoft.com/office/drawing/2010/main" val="0"/>
              </a:ext>
            </a:extLst>
          </a:blip>
          <a:srcRect t="23566" b="33827"/>
          <a:stretch/>
        </p:blipFill>
        <p:spPr bwMode="auto">
          <a:xfrm>
            <a:off x="13729300" y="5732140"/>
            <a:ext cx="3931913" cy="3340247"/>
          </a:xfrm>
          <a:prstGeom prst="rect">
            <a:avLst/>
          </a:prstGeom>
          <a:noFill/>
          <a:ln>
            <a:noFill/>
          </a:ln>
          <a:extLst>
            <a:ext uri="{53640926-AAD7-44D8-BBD7-CCE9431645EC}">
              <a14:shadowObscured xmlns:a14="http://schemas.microsoft.com/office/drawing/2010/main"/>
            </a:ext>
          </a:extLst>
        </p:spPr>
      </p:pic>
      <p:sp>
        <p:nvSpPr>
          <p:cNvPr id="3" name="ZoneTexte 2">
            <a:extLst>
              <a:ext uri="{FF2B5EF4-FFF2-40B4-BE49-F238E27FC236}">
                <a16:creationId xmlns:a16="http://schemas.microsoft.com/office/drawing/2014/main" id="{AF1D85D1-8B0A-45AD-BB33-206A4F33E297}"/>
              </a:ext>
            </a:extLst>
          </p:cNvPr>
          <p:cNvSpPr txBox="1"/>
          <p:nvPr/>
        </p:nvSpPr>
        <p:spPr>
          <a:xfrm>
            <a:off x="4533871" y="9261924"/>
            <a:ext cx="4031040" cy="707886"/>
          </a:xfrm>
          <a:prstGeom prst="rect">
            <a:avLst/>
          </a:prstGeom>
          <a:noFill/>
        </p:spPr>
        <p:txBody>
          <a:bodyPr wrap="square" rtlCol="0">
            <a:spAutoFit/>
          </a:bodyPr>
          <a:lstStyle/>
          <a:p>
            <a:pPr algn="ctr"/>
            <a:r>
              <a:rPr lang="fr-FR" sz="2000" dirty="0" err="1"/>
              <a:t>Fluorimètre</a:t>
            </a:r>
            <a:r>
              <a:rPr lang="fr-FR" sz="2000" dirty="0"/>
              <a:t> GGUN FL24 </a:t>
            </a:r>
            <a:br>
              <a:rPr lang="fr-FR" sz="2000" dirty="0"/>
            </a:br>
            <a:r>
              <a:rPr lang="fr-FR" sz="2000" dirty="0"/>
              <a:t>(de forage) n°454</a:t>
            </a:r>
          </a:p>
        </p:txBody>
      </p:sp>
      <p:sp>
        <p:nvSpPr>
          <p:cNvPr id="12" name="ZoneTexte 11">
            <a:extLst>
              <a:ext uri="{FF2B5EF4-FFF2-40B4-BE49-F238E27FC236}">
                <a16:creationId xmlns:a16="http://schemas.microsoft.com/office/drawing/2014/main" id="{85398C17-CCD7-4C3B-903A-AAE79FEBF430}"/>
              </a:ext>
            </a:extLst>
          </p:cNvPr>
          <p:cNvSpPr txBox="1"/>
          <p:nvPr/>
        </p:nvSpPr>
        <p:spPr>
          <a:xfrm>
            <a:off x="13760979" y="9131501"/>
            <a:ext cx="4031040" cy="707886"/>
          </a:xfrm>
          <a:prstGeom prst="rect">
            <a:avLst/>
          </a:prstGeom>
          <a:noFill/>
        </p:spPr>
        <p:txBody>
          <a:bodyPr wrap="square" rtlCol="0">
            <a:spAutoFit/>
          </a:bodyPr>
          <a:lstStyle/>
          <a:p>
            <a:pPr algn="ctr"/>
            <a:r>
              <a:rPr lang="fr-FR" sz="2000" dirty="0" err="1"/>
              <a:t>Fluorimètre</a:t>
            </a:r>
            <a:r>
              <a:rPr lang="fr-FR" sz="2000" dirty="0"/>
              <a:t> GGUN FL30 </a:t>
            </a:r>
            <a:br>
              <a:rPr lang="fr-FR" sz="2000" dirty="0"/>
            </a:br>
            <a:r>
              <a:rPr lang="fr-FR" sz="2000" dirty="0"/>
              <a:t>(de source) n°453</a:t>
            </a:r>
          </a:p>
        </p:txBody>
      </p:sp>
      <p:sp>
        <p:nvSpPr>
          <p:cNvPr id="18" name="Google Shape;125;p6">
            <a:extLst>
              <a:ext uri="{FF2B5EF4-FFF2-40B4-BE49-F238E27FC236}">
                <a16:creationId xmlns:a16="http://schemas.microsoft.com/office/drawing/2014/main" id="{720A0F25-D60D-4CB4-98C4-8205E9884BFC}"/>
              </a:ext>
            </a:extLst>
          </p:cNvPr>
          <p:cNvSpPr txBox="1">
            <a:spLocks noGrp="1"/>
          </p:cNvSpPr>
          <p:nvPr>
            <p:ph type="title"/>
          </p:nvPr>
        </p:nvSpPr>
        <p:spPr>
          <a:xfrm>
            <a:off x="191182" y="295188"/>
            <a:ext cx="17913938" cy="689932"/>
          </a:xfrm>
          <a:prstGeom prst="rect">
            <a:avLst/>
          </a:prstGeom>
          <a:noFill/>
          <a:ln>
            <a:noFill/>
          </a:ln>
        </p:spPr>
        <p:txBody>
          <a:bodyPr spcFirstLastPara="1" wrap="square" lIns="0" tIns="12700" rIns="0" bIns="0" anchor="t" anchorCtr="0">
            <a:spAutoFit/>
          </a:bodyPr>
          <a:lstStyle/>
          <a:p>
            <a:pPr marL="12700" lvl="0" indent="0" algn="just" rtl="0">
              <a:lnSpc>
                <a:spcPct val="100000"/>
              </a:lnSpc>
              <a:spcBef>
                <a:spcPts val="0"/>
              </a:spcBef>
              <a:spcAft>
                <a:spcPts val="0"/>
              </a:spcAft>
              <a:buNone/>
            </a:pPr>
            <a:r>
              <a:rPr lang="fr-FR" sz="4400" dirty="0">
                <a:solidFill>
                  <a:schemeClr val="bg1"/>
                </a:solidFill>
                <a:latin typeface="+mn-lt"/>
                <a:ea typeface="Oswald"/>
                <a:cs typeface="Oswald"/>
                <a:sym typeface="Oswald"/>
              </a:rPr>
              <a:t>II. Suivi de la fluorescence de la MON in situ et protocole expérimental </a:t>
            </a:r>
          </a:p>
        </p:txBody>
      </p:sp>
    </p:spTree>
    <p:extLst>
      <p:ext uri="{BB962C8B-B14F-4D97-AF65-F5344CB8AC3E}">
        <p14:creationId xmlns:p14="http://schemas.microsoft.com/office/powerpoint/2010/main" val="1059508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
        <p:nvSpPr>
          <p:cNvPr id="14" name="Google Shape;156;p8">
            <a:extLst>
              <a:ext uri="{FF2B5EF4-FFF2-40B4-BE49-F238E27FC236}">
                <a16:creationId xmlns:a16="http://schemas.microsoft.com/office/drawing/2014/main" id="{74B6DBBA-8FC0-4291-A06C-82D57D751A10}"/>
              </a:ext>
            </a:extLst>
          </p:cNvPr>
          <p:cNvSpPr txBox="1"/>
          <p:nvPr/>
        </p:nvSpPr>
        <p:spPr>
          <a:xfrm>
            <a:off x="464138" y="2543651"/>
            <a:ext cx="17632680" cy="6568465"/>
          </a:xfrm>
          <a:prstGeom prst="rect">
            <a:avLst/>
          </a:prstGeom>
          <a:noFill/>
          <a:ln>
            <a:noFill/>
          </a:ln>
        </p:spPr>
        <p:txBody>
          <a:bodyPr spcFirstLastPara="1" wrap="square" lIns="0" tIns="12700" rIns="0" bIns="0" anchor="t" anchorCtr="0">
            <a:spAutoFit/>
          </a:bodyPr>
          <a:lstStyle/>
          <a:p>
            <a:pPr marL="457200" lvl="0" indent="-457200">
              <a:lnSpc>
                <a:spcPct val="150000"/>
              </a:lnSpc>
              <a:buClr>
                <a:schemeClr val="bg2">
                  <a:lumMod val="75000"/>
                </a:schemeClr>
              </a:buClr>
              <a:buSzPts val="4000"/>
              <a:buFont typeface="Arial" panose="020B0604020202020204" pitchFamily="34" charset="0"/>
              <a:buChar char="•"/>
            </a:pPr>
            <a:r>
              <a:rPr lang="fr-FR" sz="3200" b="1" dirty="0">
                <a:solidFill>
                  <a:schemeClr val="bg2">
                    <a:lumMod val="75000"/>
                  </a:schemeClr>
                </a:solidFill>
                <a:latin typeface="+mn-lt"/>
                <a:ea typeface="Lato"/>
                <a:cs typeface="Lato"/>
                <a:sym typeface="Lato"/>
              </a:rPr>
              <a:t>V</a:t>
            </a:r>
            <a:r>
              <a:rPr lang="fr-FR" sz="3200" b="1" dirty="0">
                <a:solidFill>
                  <a:schemeClr val="bg2">
                    <a:lumMod val="75000"/>
                  </a:schemeClr>
                </a:solidFill>
                <a:latin typeface="+mn-lt"/>
                <a:ea typeface="Lato"/>
                <a:cs typeface="Lato"/>
              </a:rPr>
              <a:t>érifier la fiabilité</a:t>
            </a:r>
            <a:r>
              <a:rPr lang="fr-FR" sz="3200" dirty="0">
                <a:solidFill>
                  <a:schemeClr val="bg2">
                    <a:lumMod val="75000"/>
                  </a:schemeClr>
                </a:solidFill>
                <a:latin typeface="+mn-lt"/>
                <a:ea typeface="Lato"/>
                <a:cs typeface="Lato"/>
              </a:rPr>
              <a:t> de la prise de mesure,</a:t>
            </a:r>
            <a:r>
              <a:rPr lang="fr-FR" sz="3200" dirty="0">
                <a:solidFill>
                  <a:schemeClr val="bg2">
                    <a:lumMod val="75000"/>
                  </a:schemeClr>
                </a:solidFill>
                <a:latin typeface="+mn-lt"/>
                <a:ea typeface="Lato"/>
                <a:cs typeface="Lato"/>
                <a:sym typeface="Lato"/>
              </a:rPr>
              <a:t> </a:t>
            </a:r>
            <a:r>
              <a:rPr lang="fr-FR" sz="3200" b="1" dirty="0">
                <a:solidFill>
                  <a:schemeClr val="bg2">
                    <a:lumMod val="75000"/>
                  </a:schemeClr>
                </a:solidFill>
                <a:latin typeface="+mn-lt"/>
                <a:ea typeface="Lato"/>
                <a:cs typeface="Lato"/>
              </a:rPr>
              <a:t>intercomparer</a:t>
            </a:r>
            <a:r>
              <a:rPr lang="fr-FR" sz="3200" dirty="0">
                <a:solidFill>
                  <a:schemeClr val="bg2">
                    <a:lumMod val="75000"/>
                  </a:schemeClr>
                </a:solidFill>
                <a:latin typeface="+mn-lt"/>
                <a:ea typeface="Lato"/>
                <a:cs typeface="Lato"/>
              </a:rPr>
              <a:t> des suivis entre divers sites </a:t>
            </a:r>
            <a:endParaRPr lang="fr-FR" sz="3200" dirty="0">
              <a:solidFill>
                <a:schemeClr val="bg2">
                  <a:lumMod val="75000"/>
                </a:schemeClr>
              </a:solidFill>
              <a:latin typeface="+mn-lt"/>
              <a:ea typeface="Lato"/>
              <a:cs typeface="Lato"/>
              <a:sym typeface="Lato"/>
            </a:endParaRPr>
          </a:p>
          <a:p>
            <a:pPr marL="12700" lvl="0">
              <a:lnSpc>
                <a:spcPct val="150000"/>
              </a:lnSpc>
              <a:spcBef>
                <a:spcPts val="5"/>
              </a:spcBef>
            </a:pPr>
            <a:r>
              <a:rPr lang="fr-FR" sz="2800" dirty="0">
                <a:solidFill>
                  <a:schemeClr val="bg2">
                    <a:lumMod val="75000"/>
                  </a:schemeClr>
                </a:solidFill>
                <a:latin typeface="+mn-lt"/>
                <a:ea typeface="Lato"/>
                <a:cs typeface="Lato"/>
                <a:sym typeface="Lato"/>
              </a:rPr>
              <a:t>→  Tests sur des solutions étalon classiques (Sulfate de quinine </a:t>
            </a:r>
            <a:r>
              <a:rPr lang="fr-FR" sz="2800" dirty="0" err="1">
                <a:solidFill>
                  <a:schemeClr val="bg2">
                    <a:lumMod val="75000"/>
                  </a:schemeClr>
                </a:solidFill>
                <a:latin typeface="+mn-lt"/>
                <a:ea typeface="Lato"/>
                <a:cs typeface="Lato"/>
                <a:sym typeface="Lato"/>
              </a:rPr>
              <a:t>dihydraté</a:t>
            </a:r>
            <a:r>
              <a:rPr lang="fr-FR" sz="2800" dirty="0">
                <a:solidFill>
                  <a:schemeClr val="bg2">
                    <a:lumMod val="75000"/>
                  </a:schemeClr>
                </a:solidFill>
                <a:latin typeface="+mn-lt"/>
                <a:ea typeface="Lato"/>
                <a:cs typeface="Lato"/>
                <a:sym typeface="Lato"/>
              </a:rPr>
              <a:t>….) </a:t>
            </a:r>
            <a:r>
              <a:rPr lang="fr-FR" sz="2000" dirty="0">
                <a:latin typeface="+mn-lt"/>
              </a:rPr>
              <a:t>(</a:t>
            </a:r>
            <a:r>
              <a:rPr lang="fr-FR" sz="2000" dirty="0" err="1">
                <a:latin typeface="+mn-lt"/>
              </a:rPr>
              <a:t>Earp</a:t>
            </a:r>
            <a:r>
              <a:rPr lang="fr-FR" sz="2000" dirty="0">
                <a:latin typeface="+mn-lt"/>
              </a:rPr>
              <a:t> </a:t>
            </a:r>
            <a:r>
              <a:rPr lang="fr-FR" sz="2000" i="1" dirty="0">
                <a:latin typeface="+mn-lt"/>
              </a:rPr>
              <a:t>et al.</a:t>
            </a:r>
            <a:r>
              <a:rPr lang="fr-FR" sz="2000" dirty="0">
                <a:latin typeface="+mn-lt"/>
              </a:rPr>
              <a:t>, 2011) </a:t>
            </a:r>
            <a:endParaRPr lang="fr-FR" sz="2000" dirty="0">
              <a:solidFill>
                <a:schemeClr val="bg2">
                  <a:lumMod val="75000"/>
                </a:schemeClr>
              </a:solidFill>
              <a:latin typeface="+mn-lt"/>
              <a:ea typeface="Lato"/>
              <a:cs typeface="Lato"/>
              <a:sym typeface="Lato"/>
            </a:endParaRPr>
          </a:p>
          <a:p>
            <a:pPr marL="12700" lvl="0">
              <a:lnSpc>
                <a:spcPct val="150000"/>
              </a:lnSpc>
              <a:spcBef>
                <a:spcPts val="5"/>
              </a:spcBef>
            </a:pPr>
            <a:r>
              <a:rPr lang="fr-FR" sz="2800" dirty="0">
                <a:solidFill>
                  <a:schemeClr val="bg2">
                    <a:lumMod val="75000"/>
                  </a:schemeClr>
                </a:solidFill>
                <a:latin typeface="+mn-lt"/>
                <a:ea typeface="Lato"/>
                <a:cs typeface="Lato"/>
                <a:sym typeface="Lato"/>
              </a:rPr>
              <a:t>→  Tests sur des solutions moins conventionnelle </a:t>
            </a:r>
            <a:r>
              <a:rPr lang="fr-FR" sz="2800" dirty="0">
                <a:solidFill>
                  <a:schemeClr val="bg2">
                    <a:lumMod val="75000"/>
                  </a:schemeClr>
                </a:solidFill>
                <a:latin typeface="+mn-lt"/>
              </a:rPr>
              <a:t>(Aspartame….) </a:t>
            </a:r>
            <a:r>
              <a:rPr lang="fr-FR" sz="2000" dirty="0">
                <a:solidFill>
                  <a:schemeClr val="tx1"/>
                </a:solidFill>
                <a:latin typeface="+mn-lt"/>
              </a:rPr>
              <a:t>(</a:t>
            </a:r>
            <a:r>
              <a:rPr lang="fr-FR" sz="2000" dirty="0" err="1">
                <a:solidFill>
                  <a:schemeClr val="tx1"/>
                </a:solidFill>
                <a:latin typeface="+mn-lt"/>
              </a:rPr>
              <a:t>Cetinić</a:t>
            </a:r>
            <a:r>
              <a:rPr lang="fr-FR" sz="2000" dirty="0">
                <a:solidFill>
                  <a:schemeClr val="tx1"/>
                </a:solidFill>
                <a:latin typeface="+mn-lt"/>
              </a:rPr>
              <a:t> </a:t>
            </a:r>
            <a:r>
              <a:rPr lang="fr-FR" sz="2000" i="1" dirty="0">
                <a:solidFill>
                  <a:schemeClr val="tx1"/>
                </a:solidFill>
                <a:latin typeface="+mn-lt"/>
              </a:rPr>
              <a:t>et al.</a:t>
            </a:r>
            <a:r>
              <a:rPr lang="fr-FR" sz="2000" dirty="0">
                <a:solidFill>
                  <a:schemeClr val="tx1"/>
                </a:solidFill>
                <a:latin typeface="+mn-lt"/>
              </a:rPr>
              <a:t>, 2009 ; </a:t>
            </a:r>
            <a:r>
              <a:rPr lang="fr-FR" sz="2000" dirty="0" err="1">
                <a:solidFill>
                  <a:schemeClr val="tx1"/>
                </a:solidFill>
                <a:latin typeface="+mn-lt"/>
              </a:rPr>
              <a:t>Earp</a:t>
            </a:r>
            <a:r>
              <a:rPr lang="fr-FR" sz="2000" dirty="0">
                <a:solidFill>
                  <a:schemeClr val="tx1"/>
                </a:solidFill>
                <a:latin typeface="+mn-lt"/>
              </a:rPr>
              <a:t> </a:t>
            </a:r>
            <a:r>
              <a:rPr lang="fr-FR" sz="2000" i="1" dirty="0">
                <a:solidFill>
                  <a:schemeClr val="tx1"/>
                </a:solidFill>
                <a:latin typeface="+mn-lt"/>
              </a:rPr>
              <a:t>et al.</a:t>
            </a:r>
            <a:r>
              <a:rPr lang="fr-FR" sz="2000" dirty="0">
                <a:solidFill>
                  <a:schemeClr val="tx1"/>
                </a:solidFill>
                <a:latin typeface="+mn-lt"/>
              </a:rPr>
              <a:t>, 2011) </a:t>
            </a:r>
          </a:p>
          <a:p>
            <a:pPr marL="12700" lvl="0">
              <a:lnSpc>
                <a:spcPct val="150000"/>
              </a:lnSpc>
              <a:spcBef>
                <a:spcPts val="5"/>
              </a:spcBef>
            </a:pPr>
            <a:endParaRPr lang="fr-FR" sz="2800" dirty="0">
              <a:solidFill>
                <a:schemeClr val="bg2">
                  <a:lumMod val="75000"/>
                </a:schemeClr>
              </a:solidFill>
              <a:latin typeface="+mn-lt"/>
              <a:ea typeface="Lato"/>
              <a:cs typeface="Lato"/>
              <a:sym typeface="Lato"/>
            </a:endParaRPr>
          </a:p>
          <a:p>
            <a:pPr marL="457200" marR="5080" indent="-457200">
              <a:lnSpc>
                <a:spcPct val="150000"/>
              </a:lnSpc>
              <a:buClr>
                <a:schemeClr val="bg2">
                  <a:lumMod val="75000"/>
                </a:schemeClr>
              </a:buClr>
              <a:buSzPts val="4000"/>
              <a:buFont typeface="Arial" panose="020B0604020202020204" pitchFamily="34" charset="0"/>
              <a:buChar char="•"/>
            </a:pPr>
            <a:r>
              <a:rPr lang="fr-FR" sz="3200" dirty="0">
                <a:solidFill>
                  <a:schemeClr val="bg2">
                    <a:lumMod val="75000"/>
                  </a:schemeClr>
                </a:solidFill>
                <a:latin typeface="+mn-lt"/>
                <a:ea typeface="Lato"/>
                <a:cs typeface="Lato"/>
                <a:sym typeface="Lato"/>
              </a:rPr>
              <a:t>Identifier l’impact du type d’eau utilisé pour les dilutions des étalons </a:t>
            </a:r>
          </a:p>
          <a:p>
            <a:pPr marR="5080">
              <a:lnSpc>
                <a:spcPct val="150000"/>
              </a:lnSpc>
              <a:buClr>
                <a:schemeClr val="bg2">
                  <a:lumMod val="75000"/>
                </a:schemeClr>
              </a:buClr>
              <a:buSzPts val="4000"/>
            </a:pPr>
            <a:r>
              <a:rPr lang="fr-FR" sz="2800" dirty="0">
                <a:solidFill>
                  <a:schemeClr val="bg2">
                    <a:lumMod val="75000"/>
                  </a:schemeClr>
                </a:solidFill>
                <a:ea typeface="Lato"/>
                <a:cs typeface="Lato"/>
                <a:sym typeface="Lato"/>
              </a:rPr>
              <a:t>→ Eau MilliQ / Eau de source</a:t>
            </a:r>
          </a:p>
          <a:p>
            <a:pPr marR="5080">
              <a:lnSpc>
                <a:spcPct val="150000"/>
              </a:lnSpc>
              <a:buClr>
                <a:schemeClr val="bg2">
                  <a:lumMod val="75000"/>
                </a:schemeClr>
              </a:buClr>
              <a:buSzPts val="4000"/>
            </a:pPr>
            <a:endParaRPr lang="fr-FR" sz="2000" dirty="0">
              <a:solidFill>
                <a:schemeClr val="tx1"/>
              </a:solidFill>
              <a:latin typeface="+mn-lt"/>
              <a:ea typeface="Lato"/>
              <a:cs typeface="Lato"/>
              <a:sym typeface="Lato"/>
            </a:endParaRPr>
          </a:p>
          <a:p>
            <a:pPr marL="457200" marR="167005" indent="-457200">
              <a:lnSpc>
                <a:spcPct val="150000"/>
              </a:lnSpc>
              <a:buClr>
                <a:schemeClr val="bg2">
                  <a:lumMod val="75000"/>
                </a:schemeClr>
              </a:buClr>
              <a:buSzPts val="4000"/>
              <a:buFont typeface="Arial" panose="020B0604020202020204" pitchFamily="34" charset="0"/>
              <a:buChar char="•"/>
            </a:pPr>
            <a:r>
              <a:rPr lang="fr-FR" sz="3200" dirty="0">
                <a:solidFill>
                  <a:schemeClr val="bg2">
                    <a:lumMod val="75000"/>
                  </a:schemeClr>
                </a:solidFill>
                <a:latin typeface="+mn-lt"/>
                <a:ea typeface="Lato"/>
                <a:cs typeface="Lato"/>
                <a:sym typeface="Lato"/>
              </a:rPr>
              <a:t>Convertir des signaux mV en concentrations et méthodes de corrections associées </a:t>
            </a:r>
          </a:p>
          <a:p>
            <a:pPr marR="167005" lvl="0">
              <a:lnSpc>
                <a:spcPct val="150000"/>
              </a:lnSpc>
              <a:buClr>
                <a:srgbClr val="FFFFFF"/>
              </a:buClr>
              <a:buSzPts val="4000"/>
            </a:pPr>
            <a:r>
              <a:rPr lang="fr-FR" sz="2800" dirty="0">
                <a:solidFill>
                  <a:schemeClr val="bg2">
                    <a:lumMod val="75000"/>
                  </a:schemeClr>
                </a:solidFill>
                <a:ea typeface="Lato"/>
                <a:cs typeface="Lato"/>
                <a:sym typeface="Lato"/>
              </a:rPr>
              <a:t>→ </a:t>
            </a:r>
            <a:r>
              <a:rPr lang="fr-FR" sz="2800" b="1" dirty="0">
                <a:solidFill>
                  <a:schemeClr val="bg2">
                    <a:lumMod val="75000"/>
                  </a:schemeClr>
                </a:solidFill>
                <a:ea typeface="Lato"/>
                <a:cs typeface="Lato"/>
                <a:sym typeface="Lato"/>
              </a:rPr>
              <a:t>Identifier</a:t>
            </a:r>
            <a:r>
              <a:rPr lang="fr-FR" sz="2800" dirty="0">
                <a:solidFill>
                  <a:schemeClr val="bg2">
                    <a:lumMod val="75000"/>
                  </a:schemeClr>
                </a:solidFill>
                <a:ea typeface="Lato"/>
                <a:cs typeface="Lato"/>
                <a:sym typeface="Lato"/>
              </a:rPr>
              <a:t> les éventuelles interférences entre les optiques</a:t>
            </a:r>
          </a:p>
          <a:p>
            <a:pPr marR="167005" lvl="0">
              <a:lnSpc>
                <a:spcPct val="150000"/>
              </a:lnSpc>
              <a:buClr>
                <a:srgbClr val="FFFFFF"/>
              </a:buClr>
              <a:buSzPts val="4000"/>
            </a:pPr>
            <a:r>
              <a:rPr lang="fr-FR" sz="2800" dirty="0">
                <a:solidFill>
                  <a:schemeClr val="bg2">
                    <a:lumMod val="75000"/>
                  </a:schemeClr>
                </a:solidFill>
                <a:ea typeface="Lato"/>
                <a:cs typeface="Lato"/>
                <a:sym typeface="Lato"/>
              </a:rPr>
              <a:t>→ </a:t>
            </a:r>
            <a:r>
              <a:rPr lang="fr-FR" sz="2800" b="1" dirty="0">
                <a:solidFill>
                  <a:schemeClr val="bg2">
                    <a:lumMod val="75000"/>
                  </a:schemeClr>
                </a:solidFill>
                <a:ea typeface="Lato"/>
                <a:cs typeface="Lato"/>
                <a:sym typeface="Lato"/>
              </a:rPr>
              <a:t>C</a:t>
            </a:r>
            <a:r>
              <a:rPr lang="fr-FR" sz="2800" b="1" dirty="0">
                <a:solidFill>
                  <a:schemeClr val="bg2">
                    <a:lumMod val="75000"/>
                  </a:schemeClr>
                </a:solidFill>
                <a:latin typeface="+mn-lt"/>
                <a:ea typeface="Lato"/>
                <a:cs typeface="Lato"/>
                <a:sym typeface="Lato"/>
              </a:rPr>
              <a:t>orriger</a:t>
            </a:r>
            <a:r>
              <a:rPr lang="fr-FR" sz="2800" dirty="0">
                <a:solidFill>
                  <a:schemeClr val="bg2">
                    <a:lumMod val="75000"/>
                  </a:schemeClr>
                </a:solidFill>
                <a:latin typeface="+mn-lt"/>
                <a:ea typeface="Lato"/>
                <a:cs typeface="Lato"/>
                <a:sym typeface="Lato"/>
              </a:rPr>
              <a:t> l'effet de la turbidité ou autres traceurs sur les signaux bruts</a:t>
            </a:r>
          </a:p>
        </p:txBody>
      </p:sp>
      <p:sp>
        <p:nvSpPr>
          <p:cNvPr id="8" name="Google Shape;125;p6">
            <a:extLst>
              <a:ext uri="{FF2B5EF4-FFF2-40B4-BE49-F238E27FC236}">
                <a16:creationId xmlns:a16="http://schemas.microsoft.com/office/drawing/2014/main" id="{E385C557-C77C-41B6-985E-52EFD59514FF}"/>
              </a:ext>
            </a:extLst>
          </p:cNvPr>
          <p:cNvSpPr txBox="1">
            <a:spLocks noGrp="1"/>
          </p:cNvSpPr>
          <p:nvPr>
            <p:ph type="title"/>
          </p:nvPr>
        </p:nvSpPr>
        <p:spPr>
          <a:xfrm>
            <a:off x="191182" y="352581"/>
            <a:ext cx="18489294" cy="689932"/>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4400" dirty="0">
                <a:solidFill>
                  <a:schemeClr val="bg1"/>
                </a:solidFill>
                <a:latin typeface="+mn-lt"/>
                <a:ea typeface="Oswald"/>
                <a:cs typeface="Oswald"/>
                <a:sym typeface="Oswald"/>
              </a:rPr>
              <a:t>II. Suivi de la fluorescence de la MON in situ et protocole expérimental </a:t>
            </a:r>
          </a:p>
        </p:txBody>
      </p:sp>
      <p:sp>
        <p:nvSpPr>
          <p:cNvPr id="9" name="ZoneTexte 8">
            <a:extLst>
              <a:ext uri="{FF2B5EF4-FFF2-40B4-BE49-F238E27FC236}">
                <a16:creationId xmlns:a16="http://schemas.microsoft.com/office/drawing/2014/main" id="{0812C386-237D-4D63-BF18-A6F8C1E12D7B}"/>
              </a:ext>
            </a:extLst>
          </p:cNvPr>
          <p:cNvSpPr txBox="1"/>
          <p:nvPr/>
        </p:nvSpPr>
        <p:spPr>
          <a:xfrm>
            <a:off x="191182" y="1545491"/>
            <a:ext cx="17905637" cy="707886"/>
          </a:xfrm>
          <a:prstGeom prst="rect">
            <a:avLst/>
          </a:prstGeom>
          <a:noFill/>
        </p:spPr>
        <p:txBody>
          <a:bodyPr wrap="square" rtlCol="0">
            <a:spAutoFit/>
          </a:bodyPr>
          <a:lstStyle/>
          <a:p>
            <a:pPr algn="ctr">
              <a:buClr>
                <a:schemeClr val="bg2">
                  <a:lumMod val="75000"/>
                </a:schemeClr>
              </a:buClr>
            </a:pPr>
            <a:r>
              <a:rPr lang="fr-FR" sz="4000" dirty="0">
                <a:solidFill>
                  <a:schemeClr val="bg2">
                    <a:lumMod val="75000"/>
                  </a:schemeClr>
                </a:solidFill>
                <a:effectLst>
                  <a:outerShdw blurRad="38100" dist="38100" dir="2700000" algn="tl">
                    <a:srgbClr val="000000">
                      <a:alpha val="43137"/>
                    </a:srgbClr>
                  </a:outerShdw>
                </a:effectLst>
                <a:ea typeface="Lato"/>
                <a:cs typeface="Lato"/>
                <a:sym typeface="Lato"/>
              </a:rPr>
              <a:t>Objectifs des tests réalisés</a:t>
            </a:r>
          </a:p>
        </p:txBody>
      </p:sp>
    </p:spTree>
    <p:extLst>
      <p:ext uri="{BB962C8B-B14F-4D97-AF65-F5344CB8AC3E}">
        <p14:creationId xmlns:p14="http://schemas.microsoft.com/office/powerpoint/2010/main" val="289126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
        <p:nvSpPr>
          <p:cNvPr id="11" name="Google Shape;146;p8">
            <a:extLst>
              <a:ext uri="{FF2B5EF4-FFF2-40B4-BE49-F238E27FC236}">
                <a16:creationId xmlns:a16="http://schemas.microsoft.com/office/drawing/2014/main" id="{46634F66-9219-48A3-BF02-CC08B184EAB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III. Résultats</a:t>
            </a:r>
          </a:p>
        </p:txBody>
      </p:sp>
      <p:sp>
        <p:nvSpPr>
          <p:cNvPr id="14" name="Google Shape;156;p8">
            <a:extLst>
              <a:ext uri="{FF2B5EF4-FFF2-40B4-BE49-F238E27FC236}">
                <a16:creationId xmlns:a16="http://schemas.microsoft.com/office/drawing/2014/main" id="{74B6DBBA-8FC0-4291-A06C-82D57D751A10}"/>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sp>
        <p:nvSpPr>
          <p:cNvPr id="6" name="Google Shape;156;p8">
            <a:extLst>
              <a:ext uri="{FF2B5EF4-FFF2-40B4-BE49-F238E27FC236}">
                <a16:creationId xmlns:a16="http://schemas.microsoft.com/office/drawing/2014/main" id="{D50C5633-0855-4EC7-B0C0-77EE4BA641BC}"/>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sp>
        <p:nvSpPr>
          <p:cNvPr id="4" name="ZoneTexte 3">
            <a:extLst>
              <a:ext uri="{FF2B5EF4-FFF2-40B4-BE49-F238E27FC236}">
                <a16:creationId xmlns:a16="http://schemas.microsoft.com/office/drawing/2014/main" id="{92F5698C-F572-4BC3-889C-1FDA6C0341D0}"/>
              </a:ext>
            </a:extLst>
          </p:cNvPr>
          <p:cNvSpPr txBox="1"/>
          <p:nvPr/>
        </p:nvSpPr>
        <p:spPr>
          <a:xfrm flipH="1">
            <a:off x="601979" y="2432838"/>
            <a:ext cx="17282161" cy="739754"/>
          </a:xfrm>
          <a:prstGeom prst="rect">
            <a:avLst/>
          </a:prstGeom>
          <a:noFill/>
        </p:spPr>
        <p:txBody>
          <a:bodyPr wrap="square" rtlCol="0">
            <a:spAutoFit/>
          </a:bodyPr>
          <a:lstStyle/>
          <a:p>
            <a:pPr>
              <a:lnSpc>
                <a:spcPct val="150000"/>
              </a:lnSpc>
            </a:pPr>
            <a:r>
              <a:rPr lang="fr-FR" sz="3200" dirty="0">
                <a:solidFill>
                  <a:schemeClr val="bg2">
                    <a:lumMod val="75000"/>
                  </a:schemeClr>
                </a:solidFill>
                <a:ea typeface="Lato"/>
                <a:cs typeface="Lato"/>
                <a:sym typeface="Lato"/>
              </a:rPr>
              <a:t>→ </a:t>
            </a:r>
            <a:r>
              <a:rPr lang="fr-FR" altLang="fr-FR" sz="3200" dirty="0">
                <a:solidFill>
                  <a:schemeClr val="bg2">
                    <a:lumMod val="75000"/>
                  </a:schemeClr>
                </a:solidFill>
              </a:rPr>
              <a:t>Eau MilliQ										</a:t>
            </a:r>
            <a:r>
              <a:rPr lang="fr-FR" sz="3200" dirty="0">
                <a:solidFill>
                  <a:schemeClr val="bg2">
                    <a:lumMod val="75000"/>
                  </a:schemeClr>
                </a:solidFill>
                <a:ea typeface="Lato"/>
                <a:cs typeface="Lato"/>
                <a:sym typeface="Lato"/>
              </a:rPr>
              <a:t>→ Eau de source : Evian</a:t>
            </a:r>
            <a:endParaRPr lang="fr-FR" sz="3200" dirty="0">
              <a:latin typeface="+mn-lt"/>
            </a:endParaRPr>
          </a:p>
        </p:txBody>
      </p:sp>
      <p:sp>
        <p:nvSpPr>
          <p:cNvPr id="10" name="ZoneTexte 9">
            <a:extLst>
              <a:ext uri="{FF2B5EF4-FFF2-40B4-BE49-F238E27FC236}">
                <a16:creationId xmlns:a16="http://schemas.microsoft.com/office/drawing/2014/main" id="{D9EB1F94-7606-4BF6-B5FF-1390DEA9231C}"/>
              </a:ext>
            </a:extLst>
          </p:cNvPr>
          <p:cNvSpPr txBox="1"/>
          <p:nvPr/>
        </p:nvSpPr>
        <p:spPr>
          <a:xfrm>
            <a:off x="199483" y="1606466"/>
            <a:ext cx="17905637" cy="630942"/>
          </a:xfrm>
          <a:prstGeom prst="rect">
            <a:avLst/>
          </a:prstGeom>
          <a:noFill/>
        </p:spPr>
        <p:txBody>
          <a:bodyPr wrap="square" rtlCol="0">
            <a:spAutoFit/>
          </a:bodyPr>
          <a:lstStyle/>
          <a:p>
            <a:pPr algn="ctr">
              <a:buClr>
                <a:schemeClr val="bg2">
                  <a:lumMod val="75000"/>
                </a:schemeClr>
              </a:buClr>
            </a:pPr>
            <a:r>
              <a:rPr lang="fr-FR" sz="3500" dirty="0">
                <a:solidFill>
                  <a:schemeClr val="bg2">
                    <a:lumMod val="75000"/>
                  </a:schemeClr>
                </a:solidFill>
                <a:effectLst>
                  <a:outerShdw blurRad="38100" dist="38100" dir="2700000" algn="tl">
                    <a:srgbClr val="000000">
                      <a:alpha val="43137"/>
                    </a:srgbClr>
                  </a:outerShdw>
                </a:effectLst>
                <a:ea typeface="Lato"/>
                <a:cs typeface="Lato"/>
                <a:sym typeface="Lato"/>
              </a:rPr>
              <a:t>Quel est le meilleur solvant pour la préparation des solutions étalons ?</a:t>
            </a:r>
          </a:p>
        </p:txBody>
      </p:sp>
      <p:pic>
        <p:nvPicPr>
          <p:cNvPr id="2" name="Image 1">
            <a:extLst>
              <a:ext uri="{FF2B5EF4-FFF2-40B4-BE49-F238E27FC236}">
                <a16:creationId xmlns:a16="http://schemas.microsoft.com/office/drawing/2014/main" id="{552BC0AE-26EB-49FC-8C2A-2DBC330559BC}"/>
              </a:ext>
            </a:extLst>
          </p:cNvPr>
          <p:cNvPicPr>
            <a:picLocks noChangeAspect="1"/>
          </p:cNvPicPr>
          <p:nvPr/>
        </p:nvPicPr>
        <p:blipFill>
          <a:blip r:embed="rId3"/>
          <a:stretch>
            <a:fillRect/>
          </a:stretch>
        </p:blipFill>
        <p:spPr>
          <a:xfrm>
            <a:off x="1" y="3212372"/>
            <a:ext cx="8915328" cy="5358681"/>
          </a:xfrm>
          <a:prstGeom prst="rect">
            <a:avLst/>
          </a:prstGeom>
        </p:spPr>
      </p:pic>
      <p:pic>
        <p:nvPicPr>
          <p:cNvPr id="3" name="Image 2">
            <a:extLst>
              <a:ext uri="{FF2B5EF4-FFF2-40B4-BE49-F238E27FC236}">
                <a16:creationId xmlns:a16="http://schemas.microsoft.com/office/drawing/2014/main" id="{C126399A-A49B-45A3-907C-F039949598A2}"/>
              </a:ext>
            </a:extLst>
          </p:cNvPr>
          <p:cNvPicPr>
            <a:picLocks noChangeAspect="1"/>
          </p:cNvPicPr>
          <p:nvPr/>
        </p:nvPicPr>
        <p:blipFill>
          <a:blip r:embed="rId4"/>
          <a:stretch>
            <a:fillRect/>
          </a:stretch>
        </p:blipFill>
        <p:spPr>
          <a:xfrm>
            <a:off x="9290865" y="3199575"/>
            <a:ext cx="8915327" cy="5358681"/>
          </a:xfrm>
          <a:prstGeom prst="rect">
            <a:avLst/>
          </a:prstGeom>
        </p:spPr>
      </p:pic>
      <p:sp>
        <p:nvSpPr>
          <p:cNvPr id="5" name="ZoneTexte 4">
            <a:extLst>
              <a:ext uri="{FF2B5EF4-FFF2-40B4-BE49-F238E27FC236}">
                <a16:creationId xmlns:a16="http://schemas.microsoft.com/office/drawing/2014/main" id="{2270BFA1-6CB3-4813-8B67-0F6B978F2E7A}"/>
              </a:ext>
            </a:extLst>
          </p:cNvPr>
          <p:cNvSpPr txBox="1"/>
          <p:nvPr/>
        </p:nvSpPr>
        <p:spPr>
          <a:xfrm>
            <a:off x="3616441" y="8655716"/>
            <a:ext cx="11910633" cy="400110"/>
          </a:xfrm>
          <a:prstGeom prst="rect">
            <a:avLst/>
          </a:prstGeom>
          <a:noFill/>
        </p:spPr>
        <p:txBody>
          <a:bodyPr wrap="none" rtlCol="0">
            <a:spAutoFit/>
          </a:bodyPr>
          <a:lstStyle/>
          <a:p>
            <a:r>
              <a:rPr lang="fr-FR" sz="2000" dirty="0">
                <a:solidFill>
                  <a:schemeClr val="tx1"/>
                </a:solidFill>
              </a:rPr>
              <a:t>Comparaison de la stabilité des solvants Eau MilliQ et Eau d’Evian au cours du temps, uranine 200 </a:t>
            </a:r>
            <a:r>
              <a:rPr lang="fr-FR" sz="2000" dirty="0" err="1">
                <a:solidFill>
                  <a:schemeClr val="tx1"/>
                </a:solidFill>
              </a:rPr>
              <a:t>ppb</a:t>
            </a:r>
            <a:endParaRPr lang="fr-FR" sz="2000" dirty="0">
              <a:solidFill>
                <a:schemeClr val="tx1"/>
              </a:solidFill>
            </a:endParaRPr>
          </a:p>
        </p:txBody>
      </p:sp>
      <p:sp>
        <p:nvSpPr>
          <p:cNvPr id="7" name="ZoneTexte 6">
            <a:extLst>
              <a:ext uri="{FF2B5EF4-FFF2-40B4-BE49-F238E27FC236}">
                <a16:creationId xmlns:a16="http://schemas.microsoft.com/office/drawing/2014/main" id="{C991178A-F0E3-4F7F-94C9-7597D0E92657}"/>
              </a:ext>
            </a:extLst>
          </p:cNvPr>
          <p:cNvSpPr txBox="1"/>
          <p:nvPr/>
        </p:nvSpPr>
        <p:spPr>
          <a:xfrm>
            <a:off x="1496654" y="9360098"/>
            <a:ext cx="15629801" cy="584775"/>
          </a:xfrm>
          <a:prstGeom prst="rect">
            <a:avLst/>
          </a:prstGeom>
          <a:noFill/>
        </p:spPr>
        <p:txBody>
          <a:bodyPr wrap="square" rtlCol="0">
            <a:spAutoFit/>
          </a:bodyPr>
          <a:lstStyle/>
          <a:p>
            <a:r>
              <a:rPr lang="fr-FR" sz="3200" b="1" dirty="0"/>
              <a:t>Instabilité du signal de fluorescence pour l’</a:t>
            </a:r>
            <a:r>
              <a:rPr lang="fr-FR" sz="3200" b="1" dirty="0" err="1"/>
              <a:t>uranine</a:t>
            </a:r>
            <a:r>
              <a:rPr lang="fr-FR" sz="3200" b="1" dirty="0"/>
              <a:t> diluée dans de l’eau </a:t>
            </a:r>
            <a:r>
              <a:rPr lang="fr-FR" sz="3200" b="1" dirty="0" err="1"/>
              <a:t>MilliQ</a:t>
            </a:r>
            <a:endParaRPr lang="fr-FR" sz="3200" b="1" dirty="0"/>
          </a:p>
        </p:txBody>
      </p:sp>
      <p:sp>
        <p:nvSpPr>
          <p:cNvPr id="8" name="Flèche : droite 7">
            <a:extLst>
              <a:ext uri="{FF2B5EF4-FFF2-40B4-BE49-F238E27FC236}">
                <a16:creationId xmlns:a16="http://schemas.microsoft.com/office/drawing/2014/main" id="{85EB882F-38A7-4EE4-8C7A-A3B062A58359}"/>
              </a:ext>
            </a:extLst>
          </p:cNvPr>
          <p:cNvSpPr/>
          <p:nvPr/>
        </p:nvSpPr>
        <p:spPr>
          <a:xfrm>
            <a:off x="436791" y="9421653"/>
            <a:ext cx="955095" cy="52322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39456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
        <p:nvSpPr>
          <p:cNvPr id="14" name="Google Shape;156;p8">
            <a:extLst>
              <a:ext uri="{FF2B5EF4-FFF2-40B4-BE49-F238E27FC236}">
                <a16:creationId xmlns:a16="http://schemas.microsoft.com/office/drawing/2014/main" id="{74B6DBBA-8FC0-4291-A06C-82D57D751A10}"/>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sp>
        <p:nvSpPr>
          <p:cNvPr id="6" name="Google Shape;156;p8">
            <a:extLst>
              <a:ext uri="{FF2B5EF4-FFF2-40B4-BE49-F238E27FC236}">
                <a16:creationId xmlns:a16="http://schemas.microsoft.com/office/drawing/2014/main" id="{D50C5633-0855-4EC7-B0C0-77EE4BA641BC}"/>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sp>
        <p:nvSpPr>
          <p:cNvPr id="4" name="ZoneTexte 3">
            <a:extLst>
              <a:ext uri="{FF2B5EF4-FFF2-40B4-BE49-F238E27FC236}">
                <a16:creationId xmlns:a16="http://schemas.microsoft.com/office/drawing/2014/main" id="{92F5698C-F572-4BC3-889C-1FDA6C0341D0}"/>
              </a:ext>
            </a:extLst>
          </p:cNvPr>
          <p:cNvSpPr txBox="1"/>
          <p:nvPr/>
        </p:nvSpPr>
        <p:spPr>
          <a:xfrm flipH="1">
            <a:off x="496884" y="1873984"/>
            <a:ext cx="17282161" cy="4785926"/>
          </a:xfrm>
          <a:prstGeom prst="rect">
            <a:avLst/>
          </a:prstGeom>
          <a:noFill/>
        </p:spPr>
        <p:txBody>
          <a:bodyPr wrap="square" rtlCol="0">
            <a:spAutoFit/>
          </a:bodyPr>
          <a:lstStyle/>
          <a:p>
            <a:pPr>
              <a:lnSpc>
                <a:spcPct val="150000"/>
              </a:lnSpc>
            </a:pPr>
            <a:r>
              <a:rPr lang="fr-FR" sz="3600" dirty="0">
                <a:solidFill>
                  <a:schemeClr val="bg2">
                    <a:lumMod val="75000"/>
                  </a:schemeClr>
                </a:solidFill>
                <a:ea typeface="Lato"/>
                <a:cs typeface="Lato"/>
                <a:sym typeface="Lato"/>
              </a:rPr>
              <a:t>→ </a:t>
            </a:r>
            <a:r>
              <a:rPr lang="fr-FR" altLang="fr-FR" sz="3500" dirty="0">
                <a:solidFill>
                  <a:schemeClr val="bg2">
                    <a:lumMod val="75000"/>
                  </a:schemeClr>
                </a:solidFill>
              </a:rPr>
              <a:t>300 mesures </a:t>
            </a:r>
          </a:p>
          <a:p>
            <a:pPr>
              <a:lnSpc>
                <a:spcPct val="150000"/>
              </a:lnSpc>
            </a:pPr>
            <a:r>
              <a:rPr lang="fr-FR" sz="3600" dirty="0">
                <a:solidFill>
                  <a:schemeClr val="bg2">
                    <a:lumMod val="75000"/>
                  </a:schemeClr>
                </a:solidFill>
                <a:ea typeface="Lato"/>
                <a:cs typeface="Lato"/>
                <a:sym typeface="Lato"/>
              </a:rPr>
              <a:t>→ </a:t>
            </a:r>
            <a:r>
              <a:rPr lang="fr-FR" altLang="fr-FR" sz="3500" dirty="0">
                <a:solidFill>
                  <a:schemeClr val="bg2">
                    <a:lumMod val="75000"/>
                  </a:schemeClr>
                </a:solidFill>
              </a:rPr>
              <a:t>5 GGUN différents et un spectrofluorimètre de laboratoire</a:t>
            </a:r>
          </a:p>
          <a:p>
            <a:pPr>
              <a:lnSpc>
                <a:spcPct val="150000"/>
              </a:lnSpc>
            </a:pPr>
            <a:r>
              <a:rPr lang="fr-FR" sz="3600" dirty="0">
                <a:solidFill>
                  <a:schemeClr val="bg2">
                    <a:lumMod val="75000"/>
                  </a:schemeClr>
                </a:solidFill>
                <a:ea typeface="Lato"/>
                <a:cs typeface="Lato"/>
                <a:sym typeface="Lato"/>
              </a:rPr>
              <a:t>→ </a:t>
            </a:r>
            <a:r>
              <a:rPr lang="fr-FR" altLang="fr-FR" sz="3500" dirty="0">
                <a:solidFill>
                  <a:schemeClr val="bg2">
                    <a:lumMod val="75000"/>
                  </a:schemeClr>
                </a:solidFill>
              </a:rPr>
              <a:t>17 gammes étalons testées</a:t>
            </a:r>
          </a:p>
          <a:p>
            <a:pPr>
              <a:lnSpc>
                <a:spcPct val="150000"/>
              </a:lnSpc>
            </a:pPr>
            <a:r>
              <a:rPr lang="fr-FR" sz="3600" dirty="0">
                <a:solidFill>
                  <a:schemeClr val="bg2">
                    <a:lumMod val="75000"/>
                  </a:schemeClr>
                </a:solidFill>
                <a:ea typeface="Lato"/>
                <a:cs typeface="Lato"/>
                <a:sym typeface="Lato"/>
              </a:rPr>
              <a:t>→ U</a:t>
            </a:r>
            <a:r>
              <a:rPr lang="fr-FR" altLang="fr-FR" sz="3500" dirty="0">
                <a:solidFill>
                  <a:schemeClr val="bg2">
                    <a:lumMod val="75000"/>
                  </a:schemeClr>
                </a:solidFill>
              </a:rPr>
              <a:t>ne cinquantaine de litres d’eau Evian pour les dilutions</a:t>
            </a:r>
          </a:p>
          <a:p>
            <a:pPr>
              <a:lnSpc>
                <a:spcPct val="150000"/>
              </a:lnSpc>
            </a:pPr>
            <a:r>
              <a:rPr lang="fr-FR" sz="3600" dirty="0">
                <a:solidFill>
                  <a:schemeClr val="bg2">
                    <a:lumMod val="75000"/>
                  </a:schemeClr>
                </a:solidFill>
                <a:ea typeface="Lato"/>
                <a:cs typeface="Lato"/>
                <a:sym typeface="Lato"/>
              </a:rPr>
              <a:t>→ </a:t>
            </a:r>
            <a:r>
              <a:rPr lang="fr-FR" altLang="fr-FR" sz="3500" dirty="0">
                <a:solidFill>
                  <a:schemeClr val="bg2">
                    <a:lumMod val="75000"/>
                  </a:schemeClr>
                </a:solidFill>
              </a:rPr>
              <a:t>Une mesure : moyenne de 12 mesures laissées en continu pour une solution</a:t>
            </a:r>
          </a:p>
          <a:p>
            <a:endParaRPr lang="fr-FR" sz="3500" dirty="0">
              <a:latin typeface="+mn-lt"/>
            </a:endParaRPr>
          </a:p>
        </p:txBody>
      </p:sp>
      <p:sp>
        <p:nvSpPr>
          <p:cNvPr id="10" name="ZoneTexte 9">
            <a:extLst>
              <a:ext uri="{FF2B5EF4-FFF2-40B4-BE49-F238E27FC236}">
                <a16:creationId xmlns:a16="http://schemas.microsoft.com/office/drawing/2014/main" id="{D9EB1F94-7606-4BF6-B5FF-1390DEA9231C}"/>
              </a:ext>
            </a:extLst>
          </p:cNvPr>
          <p:cNvSpPr txBox="1"/>
          <p:nvPr/>
        </p:nvSpPr>
        <p:spPr>
          <a:xfrm>
            <a:off x="185147" y="1340878"/>
            <a:ext cx="17905637" cy="707886"/>
          </a:xfrm>
          <a:prstGeom prst="rect">
            <a:avLst/>
          </a:prstGeom>
          <a:noFill/>
        </p:spPr>
        <p:txBody>
          <a:bodyPr wrap="square" rtlCol="0">
            <a:spAutoFit/>
          </a:bodyPr>
          <a:lstStyle/>
          <a:p>
            <a:pPr algn="ctr">
              <a:buClr>
                <a:schemeClr val="bg2">
                  <a:lumMod val="75000"/>
                </a:schemeClr>
              </a:buClr>
            </a:pPr>
            <a:r>
              <a:rPr lang="fr-FR" sz="4000" b="1" dirty="0">
                <a:solidFill>
                  <a:schemeClr val="bg2">
                    <a:lumMod val="75000"/>
                  </a:schemeClr>
                </a:solidFill>
                <a:effectLst>
                  <a:outerShdw blurRad="38100" dist="38100" dir="2700000" algn="tl">
                    <a:srgbClr val="000000">
                      <a:alpha val="43137"/>
                    </a:srgbClr>
                  </a:outerShdw>
                </a:effectLst>
                <a:ea typeface="Lato"/>
                <a:cs typeface="Lato"/>
                <a:sym typeface="Lato"/>
              </a:rPr>
              <a:t>Quelques chiffres…</a:t>
            </a:r>
          </a:p>
        </p:txBody>
      </p:sp>
      <p:pic>
        <p:nvPicPr>
          <p:cNvPr id="3" name="Image 2">
            <a:extLst>
              <a:ext uri="{FF2B5EF4-FFF2-40B4-BE49-F238E27FC236}">
                <a16:creationId xmlns:a16="http://schemas.microsoft.com/office/drawing/2014/main" id="{B8CC2873-080C-4C05-A0D2-D5097C134569}"/>
              </a:ext>
            </a:extLst>
          </p:cNvPr>
          <p:cNvPicPr>
            <a:picLocks noChangeAspect="1"/>
          </p:cNvPicPr>
          <p:nvPr/>
        </p:nvPicPr>
        <p:blipFill rotWithShape="1">
          <a:blip r:embed="rId3"/>
          <a:srcRect l="8701" t="33968" r="11169" b="15256"/>
          <a:stretch/>
        </p:blipFill>
        <p:spPr>
          <a:xfrm>
            <a:off x="4981100" y="6081630"/>
            <a:ext cx="11798180" cy="4205370"/>
          </a:xfrm>
          <a:prstGeom prst="rect">
            <a:avLst/>
          </a:prstGeom>
        </p:spPr>
      </p:pic>
      <p:sp>
        <p:nvSpPr>
          <p:cNvPr id="5" name="ZoneTexte 4">
            <a:extLst>
              <a:ext uri="{FF2B5EF4-FFF2-40B4-BE49-F238E27FC236}">
                <a16:creationId xmlns:a16="http://schemas.microsoft.com/office/drawing/2014/main" id="{7D8A6623-68C7-449D-8C30-61AF8D545B9C}"/>
              </a:ext>
            </a:extLst>
          </p:cNvPr>
          <p:cNvSpPr txBox="1"/>
          <p:nvPr/>
        </p:nvSpPr>
        <p:spPr>
          <a:xfrm>
            <a:off x="185147" y="8810533"/>
            <a:ext cx="4554380" cy="1015663"/>
          </a:xfrm>
          <a:prstGeom prst="rect">
            <a:avLst/>
          </a:prstGeom>
          <a:noFill/>
        </p:spPr>
        <p:txBody>
          <a:bodyPr wrap="square" rtlCol="0">
            <a:spAutoFit/>
          </a:bodyPr>
          <a:lstStyle/>
          <a:p>
            <a:r>
              <a:rPr lang="fr-FR" sz="2000" dirty="0"/>
              <a:t>Collection des bouteilles d’eau Evian utilisées pour la préparation des tests de solutions étalons</a:t>
            </a:r>
          </a:p>
        </p:txBody>
      </p:sp>
      <p:sp>
        <p:nvSpPr>
          <p:cNvPr id="13" name="Google Shape;125;p6">
            <a:extLst>
              <a:ext uri="{FF2B5EF4-FFF2-40B4-BE49-F238E27FC236}">
                <a16:creationId xmlns:a16="http://schemas.microsoft.com/office/drawing/2014/main" id="{CD82A558-1B57-478B-9A88-E6F875BC8E34}"/>
              </a:ext>
            </a:extLst>
          </p:cNvPr>
          <p:cNvSpPr txBox="1">
            <a:spLocks noGrp="1"/>
          </p:cNvSpPr>
          <p:nvPr>
            <p:ph type="title"/>
          </p:nvPr>
        </p:nvSpPr>
        <p:spPr>
          <a:xfrm>
            <a:off x="185147" y="352581"/>
            <a:ext cx="18489294" cy="689932"/>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4400" dirty="0">
                <a:solidFill>
                  <a:schemeClr val="bg1"/>
                </a:solidFill>
                <a:latin typeface="+mn-lt"/>
                <a:ea typeface="Oswald"/>
                <a:cs typeface="Oswald"/>
                <a:sym typeface="Oswald"/>
              </a:rPr>
              <a:t>II. Suivi de la fluorescence de la MON in situ et protocole expérimental </a:t>
            </a:r>
          </a:p>
        </p:txBody>
      </p:sp>
    </p:spTree>
    <p:extLst>
      <p:ext uri="{BB962C8B-B14F-4D97-AF65-F5344CB8AC3E}">
        <p14:creationId xmlns:p14="http://schemas.microsoft.com/office/powerpoint/2010/main" val="2177972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853100" y="991893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
        <p:nvSpPr>
          <p:cNvPr id="14" name="Google Shape;156;p8">
            <a:extLst>
              <a:ext uri="{FF2B5EF4-FFF2-40B4-BE49-F238E27FC236}">
                <a16:creationId xmlns:a16="http://schemas.microsoft.com/office/drawing/2014/main" id="{74B6DBBA-8FC0-4291-A06C-82D57D751A10}"/>
              </a:ext>
            </a:extLst>
          </p:cNvPr>
          <p:cNvSpPr txBox="1"/>
          <p:nvPr/>
        </p:nvSpPr>
        <p:spPr>
          <a:xfrm>
            <a:off x="426720" y="1973650"/>
            <a:ext cx="17632680" cy="1356269"/>
          </a:xfrm>
          <a:prstGeom prst="rect">
            <a:avLst/>
          </a:prstGeom>
          <a:noFill/>
          <a:ln>
            <a:noFill/>
          </a:ln>
        </p:spPr>
        <p:txBody>
          <a:bodyPr spcFirstLastPara="1" wrap="square" lIns="0" tIns="12700" rIns="0" bIns="0" anchor="t" anchorCtr="0">
            <a:spAutoFit/>
          </a:bodyPr>
          <a:lstStyle/>
          <a:p>
            <a:pPr marR="167005" lvl="0">
              <a:buClr>
                <a:srgbClr val="FFFFFF"/>
              </a:buClr>
              <a:buSzPts val="4000"/>
            </a:pPr>
            <a:endParaRPr lang="fr-FR" sz="3000" dirty="0">
              <a:solidFill>
                <a:schemeClr val="bg2">
                  <a:lumMod val="75000"/>
                </a:schemeClr>
              </a:solidFill>
              <a:latin typeface="+mn-lt"/>
              <a:ea typeface="Lato"/>
              <a:cs typeface="Lato"/>
              <a:sym typeface="Lato"/>
            </a:endParaRPr>
          </a:p>
          <a:p>
            <a:pPr marL="457200" marR="167005" lvl="0" indent="-482600" algn="l" rtl="0">
              <a:lnSpc>
                <a:spcPct val="190600"/>
              </a:lnSpc>
              <a:spcBef>
                <a:spcPts val="0"/>
              </a:spcBef>
              <a:spcAft>
                <a:spcPts val="0"/>
              </a:spcAft>
              <a:buClr>
                <a:srgbClr val="FFFFFF"/>
              </a:buClr>
              <a:buSzPts val="4000"/>
              <a:buFont typeface="Lato"/>
              <a:buAutoNum type="arabicPeriod"/>
            </a:pPr>
            <a:endParaRPr lang="fr-FR" sz="3000" dirty="0">
              <a:solidFill>
                <a:schemeClr val="bg2">
                  <a:lumMod val="75000"/>
                </a:schemeClr>
              </a:solidFill>
              <a:latin typeface="+mn-lt"/>
              <a:ea typeface="Lato"/>
              <a:cs typeface="Lato"/>
              <a:sym typeface="Lato"/>
            </a:endParaRPr>
          </a:p>
        </p:txBody>
      </p:sp>
      <p:graphicFrame>
        <p:nvGraphicFramePr>
          <p:cNvPr id="7" name="Tableau 6">
            <a:extLst>
              <a:ext uri="{FF2B5EF4-FFF2-40B4-BE49-F238E27FC236}">
                <a16:creationId xmlns:a16="http://schemas.microsoft.com/office/drawing/2014/main" id="{D2684EA2-5CB9-482F-81D0-D8A8061DA38F}"/>
              </a:ext>
            </a:extLst>
          </p:cNvPr>
          <p:cNvGraphicFramePr>
            <a:graphicFrameLocks noGrp="1"/>
          </p:cNvGraphicFramePr>
          <p:nvPr>
            <p:extLst>
              <p:ext uri="{D42A27DB-BD31-4B8C-83A1-F6EECF244321}">
                <p14:modId xmlns:p14="http://schemas.microsoft.com/office/powerpoint/2010/main" val="2213990790"/>
              </p:ext>
            </p:extLst>
          </p:nvPr>
        </p:nvGraphicFramePr>
        <p:xfrm>
          <a:off x="10391542" y="2705503"/>
          <a:ext cx="5910574" cy="3371432"/>
        </p:xfrm>
        <a:graphic>
          <a:graphicData uri="http://schemas.openxmlformats.org/drawingml/2006/table">
            <a:tbl>
              <a:tblPr firstRow="1" bandRow="1">
                <a:tableStyleId>{BC89EF96-8CEA-46FF-86C4-4CE0E7609802}</a:tableStyleId>
              </a:tblPr>
              <a:tblGrid>
                <a:gridCol w="5910574">
                  <a:extLst>
                    <a:ext uri="{9D8B030D-6E8A-4147-A177-3AD203B41FA5}">
                      <a16:colId xmlns:a16="http://schemas.microsoft.com/office/drawing/2014/main" val="2148406742"/>
                    </a:ext>
                  </a:extLst>
                </a:gridCol>
              </a:tblGrid>
              <a:tr h="666446">
                <a:tc>
                  <a:txBody>
                    <a:bodyPr/>
                    <a:lstStyle/>
                    <a:p>
                      <a:pPr algn="ctr"/>
                      <a:r>
                        <a:rPr lang="fr-FR" sz="2800" b="1" i="0" u="none" strike="noStrike" cap="none" dirty="0">
                          <a:solidFill>
                            <a:schemeClr val="tx1"/>
                          </a:solidFill>
                          <a:effectLst>
                            <a:outerShdw blurRad="38100" dist="38100" dir="2700000" algn="tl">
                              <a:srgbClr val="000000">
                                <a:alpha val="43137"/>
                              </a:srgbClr>
                            </a:outerShdw>
                          </a:effectLst>
                          <a:latin typeface="+mn-lt"/>
                          <a:ea typeface="+mn-ea"/>
                          <a:cs typeface="+mn-cs"/>
                          <a:sym typeface="Arial"/>
                        </a:rPr>
                        <a:t>Solutions testées</a:t>
                      </a:r>
                    </a:p>
                  </a:txBody>
                  <a:tcPr/>
                </a:tc>
                <a:extLst>
                  <a:ext uri="{0D108BD9-81ED-4DB2-BD59-A6C34878D82A}">
                    <a16:rowId xmlns:a16="http://schemas.microsoft.com/office/drawing/2014/main" val="2283712973"/>
                  </a:ext>
                </a:extLst>
              </a:tr>
              <a:tr h="588040">
                <a:tc>
                  <a:txBody>
                    <a:bodyPr/>
                    <a:lstStyle/>
                    <a:p>
                      <a:pPr algn="ctr"/>
                      <a:r>
                        <a:rPr lang="fr-FR" sz="2400" b="0" i="0" u="none" strike="noStrike" cap="none" dirty="0" err="1">
                          <a:solidFill>
                            <a:schemeClr val="tx1"/>
                          </a:solidFill>
                          <a:latin typeface="Arial"/>
                          <a:ea typeface="Lato"/>
                          <a:cs typeface="Lato"/>
                          <a:sym typeface="Arial"/>
                        </a:rPr>
                        <a:t>AminoG</a:t>
                      </a:r>
                      <a:endParaRPr lang="fr-FR" sz="2400" b="0" i="0" u="none" strike="noStrike" cap="none" dirty="0">
                        <a:solidFill>
                          <a:schemeClr val="tx1"/>
                        </a:solidFill>
                        <a:latin typeface="Arial"/>
                        <a:ea typeface="Lato"/>
                        <a:cs typeface="Lato"/>
                        <a:sym typeface="Arial"/>
                      </a:endParaRPr>
                    </a:p>
                  </a:txBody>
                  <a:tcPr/>
                </a:tc>
                <a:extLst>
                  <a:ext uri="{0D108BD9-81ED-4DB2-BD59-A6C34878D82A}">
                    <a16:rowId xmlns:a16="http://schemas.microsoft.com/office/drawing/2014/main" val="3650574668"/>
                  </a:ext>
                </a:extLst>
              </a:tr>
              <a:tr h="58804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400" b="0" i="0" u="none" strike="noStrike" cap="none" dirty="0">
                          <a:solidFill>
                            <a:schemeClr val="tx1"/>
                          </a:solidFill>
                          <a:latin typeface="+mn-lt"/>
                          <a:ea typeface="Lato"/>
                          <a:cs typeface="Lato"/>
                          <a:sym typeface="Arial"/>
                        </a:rPr>
                        <a:t>Tryptophane</a:t>
                      </a:r>
                    </a:p>
                  </a:txBody>
                  <a:tcPr/>
                </a:tc>
                <a:extLst>
                  <a:ext uri="{0D108BD9-81ED-4DB2-BD59-A6C34878D82A}">
                    <a16:rowId xmlns:a16="http://schemas.microsoft.com/office/drawing/2014/main" val="2673586092"/>
                  </a:ext>
                </a:extLst>
              </a:tr>
              <a:tr h="764453">
                <a:tc>
                  <a:txBody>
                    <a:bodyPr/>
                    <a:lstStyle/>
                    <a:p>
                      <a:pPr algn="ctr"/>
                      <a:r>
                        <a:rPr lang="fr-FR" sz="2400" b="0" i="0" u="none" strike="noStrike" cap="none" dirty="0">
                          <a:solidFill>
                            <a:schemeClr val="tx1"/>
                          </a:solidFill>
                          <a:latin typeface="Arial"/>
                          <a:ea typeface="Lato"/>
                          <a:cs typeface="Lato"/>
                          <a:sym typeface="Arial"/>
                        </a:rPr>
                        <a:t>Aspartame</a:t>
                      </a:r>
                    </a:p>
                  </a:txBody>
                  <a:tcPr/>
                </a:tc>
                <a:extLst>
                  <a:ext uri="{0D108BD9-81ED-4DB2-BD59-A6C34878D82A}">
                    <a16:rowId xmlns:a16="http://schemas.microsoft.com/office/drawing/2014/main" val="331749378"/>
                  </a:ext>
                </a:extLst>
              </a:tr>
              <a:tr h="764453">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fr-FR" sz="2400" b="0" i="0" u="none" strike="noStrike" cap="none" dirty="0">
                          <a:solidFill>
                            <a:schemeClr val="tx1"/>
                          </a:solidFill>
                          <a:latin typeface="+mn-lt"/>
                          <a:ea typeface="Lato"/>
                          <a:cs typeface="Lato"/>
                          <a:sym typeface="Arial"/>
                        </a:rPr>
                        <a:t>Quinine</a:t>
                      </a:r>
                    </a:p>
                  </a:txBody>
                  <a:tcPr/>
                </a:tc>
                <a:extLst>
                  <a:ext uri="{0D108BD9-81ED-4DB2-BD59-A6C34878D82A}">
                    <a16:rowId xmlns:a16="http://schemas.microsoft.com/office/drawing/2014/main" val="3166211343"/>
                  </a:ext>
                </a:extLst>
              </a:tr>
            </a:tbl>
          </a:graphicData>
        </a:graphic>
      </p:graphicFrame>
      <p:pic>
        <p:nvPicPr>
          <p:cNvPr id="9" name="Image 8">
            <a:extLst>
              <a:ext uri="{FF2B5EF4-FFF2-40B4-BE49-F238E27FC236}">
                <a16:creationId xmlns:a16="http://schemas.microsoft.com/office/drawing/2014/main" id="{47180988-38B3-4071-9A8C-44FC58DEB81D}"/>
              </a:ext>
            </a:extLst>
          </p:cNvPr>
          <p:cNvPicPr>
            <a:picLocks noChangeAspect="1"/>
          </p:cNvPicPr>
          <p:nvPr/>
        </p:nvPicPr>
        <p:blipFill>
          <a:blip r:embed="rId3"/>
          <a:stretch>
            <a:fillRect/>
          </a:stretch>
        </p:blipFill>
        <p:spPr>
          <a:xfrm>
            <a:off x="0" y="1973651"/>
            <a:ext cx="9964823" cy="8313350"/>
          </a:xfrm>
          <a:prstGeom prst="rect">
            <a:avLst/>
          </a:prstGeom>
        </p:spPr>
      </p:pic>
      <p:sp>
        <p:nvSpPr>
          <p:cNvPr id="13" name="ZoneTexte 12">
            <a:extLst>
              <a:ext uri="{FF2B5EF4-FFF2-40B4-BE49-F238E27FC236}">
                <a16:creationId xmlns:a16="http://schemas.microsoft.com/office/drawing/2014/main" id="{C98D29AA-A968-4724-A26A-1CB28A424168}"/>
              </a:ext>
            </a:extLst>
          </p:cNvPr>
          <p:cNvSpPr txBox="1"/>
          <p:nvPr/>
        </p:nvSpPr>
        <p:spPr>
          <a:xfrm>
            <a:off x="9464040" y="6745709"/>
            <a:ext cx="8661345" cy="1708673"/>
          </a:xfrm>
          <a:prstGeom prst="rect">
            <a:avLst/>
          </a:prstGeom>
          <a:noFill/>
        </p:spPr>
        <p:txBody>
          <a:bodyPr wrap="none" rtlCol="0">
            <a:spAutoFit/>
          </a:bodyPr>
          <a:lstStyle/>
          <a:p>
            <a:pPr>
              <a:lnSpc>
                <a:spcPct val="150000"/>
              </a:lnSpc>
            </a:pPr>
            <a:r>
              <a:rPr lang="fr-FR" sz="2800" dirty="0" err="1">
                <a:solidFill>
                  <a:schemeClr val="bg2">
                    <a:lumMod val="75000"/>
                  </a:schemeClr>
                </a:solidFill>
                <a:ea typeface="Lato"/>
                <a:cs typeface="Lato"/>
              </a:rPr>
              <a:t>Humic</a:t>
            </a:r>
            <a:r>
              <a:rPr lang="fr-FR" sz="2800" dirty="0">
                <a:solidFill>
                  <a:schemeClr val="bg2">
                    <a:lumMod val="75000"/>
                  </a:schemeClr>
                </a:solidFill>
                <a:ea typeface="Lato"/>
                <a:cs typeface="Lato"/>
              </a:rPr>
              <a:t>-like : </a:t>
            </a:r>
            <a:r>
              <a:rPr lang="fr-FR" sz="2800" dirty="0" err="1">
                <a:solidFill>
                  <a:schemeClr val="bg2">
                    <a:lumMod val="75000"/>
                  </a:schemeClr>
                </a:solidFill>
                <a:ea typeface="Lato"/>
                <a:cs typeface="Lato"/>
              </a:rPr>
              <a:t>λex</a:t>
            </a:r>
            <a:r>
              <a:rPr lang="fr-FR" sz="2800" dirty="0">
                <a:solidFill>
                  <a:schemeClr val="bg2">
                    <a:lumMod val="75000"/>
                  </a:schemeClr>
                </a:solidFill>
                <a:ea typeface="Lato"/>
                <a:cs typeface="Lato"/>
              </a:rPr>
              <a:t> = 300-360 nm et </a:t>
            </a:r>
            <a:r>
              <a:rPr lang="el-GR" sz="2800" dirty="0">
                <a:solidFill>
                  <a:schemeClr val="bg2">
                    <a:lumMod val="75000"/>
                  </a:schemeClr>
                </a:solidFill>
                <a:ea typeface="Lato"/>
                <a:cs typeface="Lato"/>
              </a:rPr>
              <a:t>λ</a:t>
            </a:r>
            <a:r>
              <a:rPr lang="fr-FR" sz="2800" dirty="0" err="1">
                <a:solidFill>
                  <a:schemeClr val="bg2">
                    <a:lumMod val="75000"/>
                  </a:schemeClr>
                </a:solidFill>
                <a:ea typeface="Lato"/>
                <a:cs typeface="Lato"/>
              </a:rPr>
              <a:t>em</a:t>
            </a:r>
            <a:r>
              <a:rPr lang="fr-FR" sz="2800" dirty="0">
                <a:solidFill>
                  <a:schemeClr val="bg2">
                    <a:lumMod val="75000"/>
                  </a:schemeClr>
                </a:solidFill>
                <a:ea typeface="Lato"/>
                <a:cs typeface="Lato"/>
              </a:rPr>
              <a:t> = 400-460 nm </a:t>
            </a:r>
          </a:p>
          <a:p>
            <a:pPr>
              <a:lnSpc>
                <a:spcPct val="150000"/>
              </a:lnSpc>
            </a:pPr>
            <a:r>
              <a:rPr lang="fr-FR" sz="2800" dirty="0" err="1">
                <a:solidFill>
                  <a:schemeClr val="bg2">
                    <a:lumMod val="75000"/>
                  </a:schemeClr>
                </a:solidFill>
                <a:ea typeface="Lato"/>
                <a:cs typeface="Lato"/>
              </a:rPr>
              <a:t>Proteic</a:t>
            </a:r>
            <a:r>
              <a:rPr lang="fr-FR" sz="2800" dirty="0">
                <a:solidFill>
                  <a:schemeClr val="bg2">
                    <a:lumMod val="75000"/>
                  </a:schemeClr>
                </a:solidFill>
                <a:ea typeface="Lato"/>
                <a:cs typeface="Lato"/>
              </a:rPr>
              <a:t>-like : </a:t>
            </a:r>
            <a:r>
              <a:rPr lang="el-GR" sz="2800" dirty="0">
                <a:solidFill>
                  <a:schemeClr val="bg2">
                    <a:lumMod val="75000"/>
                  </a:schemeClr>
                </a:solidFill>
                <a:ea typeface="Lato"/>
                <a:cs typeface="Lato"/>
              </a:rPr>
              <a:t>λ</a:t>
            </a:r>
            <a:r>
              <a:rPr lang="fr-FR" sz="2800" dirty="0">
                <a:solidFill>
                  <a:schemeClr val="bg2">
                    <a:lumMod val="75000"/>
                  </a:schemeClr>
                </a:solidFill>
                <a:ea typeface="Lato"/>
                <a:cs typeface="Lato"/>
              </a:rPr>
              <a:t>ex = 230-260 nm et </a:t>
            </a:r>
            <a:r>
              <a:rPr lang="el-GR" sz="2800" dirty="0">
                <a:solidFill>
                  <a:schemeClr val="bg2">
                    <a:lumMod val="75000"/>
                  </a:schemeClr>
                </a:solidFill>
                <a:ea typeface="Lato"/>
                <a:cs typeface="Lato"/>
              </a:rPr>
              <a:t>λ</a:t>
            </a:r>
            <a:r>
              <a:rPr lang="fr-FR" sz="2800" dirty="0" err="1">
                <a:solidFill>
                  <a:schemeClr val="bg2">
                    <a:lumMod val="75000"/>
                  </a:schemeClr>
                </a:solidFill>
                <a:ea typeface="Lato"/>
                <a:cs typeface="Lato"/>
              </a:rPr>
              <a:t>em</a:t>
            </a:r>
            <a:r>
              <a:rPr lang="fr-FR" sz="2800" dirty="0">
                <a:solidFill>
                  <a:schemeClr val="bg2">
                    <a:lumMod val="75000"/>
                  </a:schemeClr>
                </a:solidFill>
                <a:ea typeface="Lato"/>
                <a:cs typeface="Lato"/>
              </a:rPr>
              <a:t> = 340-400 nm</a:t>
            </a:r>
          </a:p>
          <a:p>
            <a:pPr>
              <a:lnSpc>
                <a:spcPct val="150000"/>
              </a:lnSpc>
            </a:pPr>
            <a:r>
              <a:rPr lang="fr-FR" sz="1600" i="1" dirty="0"/>
              <a:t>Hudson </a:t>
            </a:r>
            <a:r>
              <a:rPr lang="fr-FR" sz="1600" dirty="0"/>
              <a:t>et al.</a:t>
            </a:r>
            <a:r>
              <a:rPr lang="fr-FR" sz="1600" i="1" dirty="0"/>
              <a:t> (2007), Quiers </a:t>
            </a:r>
            <a:r>
              <a:rPr lang="fr-FR" sz="1600" dirty="0"/>
              <a:t>et al.</a:t>
            </a:r>
            <a:r>
              <a:rPr lang="fr-FR" sz="1600" i="1" dirty="0"/>
              <a:t> (2013) et </a:t>
            </a:r>
            <a:r>
              <a:rPr lang="fr-FR" sz="1600" i="1" dirty="0" err="1"/>
              <a:t>Durepaire</a:t>
            </a:r>
            <a:r>
              <a:rPr lang="fr-FR" sz="1600" i="1" dirty="0"/>
              <a:t> (2014)</a:t>
            </a:r>
            <a:endParaRPr lang="fr-FR" sz="2800" dirty="0">
              <a:solidFill>
                <a:schemeClr val="tx1"/>
              </a:solidFill>
              <a:latin typeface="+mn-lt"/>
              <a:ea typeface="+mn-ea"/>
              <a:cs typeface="+mn-cs"/>
            </a:endParaRPr>
          </a:p>
        </p:txBody>
      </p:sp>
      <p:sp>
        <p:nvSpPr>
          <p:cNvPr id="15" name="ZoneTexte 14">
            <a:extLst>
              <a:ext uri="{FF2B5EF4-FFF2-40B4-BE49-F238E27FC236}">
                <a16:creationId xmlns:a16="http://schemas.microsoft.com/office/drawing/2014/main" id="{528EC148-A377-45BA-AFBC-28F89BDE4EDA}"/>
              </a:ext>
            </a:extLst>
          </p:cNvPr>
          <p:cNvSpPr txBox="1"/>
          <p:nvPr/>
        </p:nvSpPr>
        <p:spPr>
          <a:xfrm>
            <a:off x="7918703" y="9534870"/>
            <a:ext cx="10140697" cy="707886"/>
          </a:xfrm>
          <a:prstGeom prst="rect">
            <a:avLst/>
          </a:prstGeom>
          <a:noFill/>
        </p:spPr>
        <p:txBody>
          <a:bodyPr wrap="square" rtlCol="0">
            <a:spAutoFit/>
          </a:bodyPr>
          <a:lstStyle/>
          <a:p>
            <a:r>
              <a:rPr lang="fr-FR" sz="2000" dirty="0">
                <a:solidFill>
                  <a:schemeClr val="tx1"/>
                </a:solidFill>
              </a:rPr>
              <a:t>Matrice 3D représentant les domaines </a:t>
            </a:r>
            <a:r>
              <a:rPr lang="fr-FR" sz="2000" dirty="0" err="1">
                <a:solidFill>
                  <a:schemeClr val="tx1"/>
                </a:solidFill>
              </a:rPr>
              <a:t>Humic</a:t>
            </a:r>
            <a:r>
              <a:rPr lang="fr-FR" sz="2000" dirty="0">
                <a:solidFill>
                  <a:schemeClr val="tx1"/>
                </a:solidFill>
              </a:rPr>
              <a:t>-like et </a:t>
            </a:r>
            <a:r>
              <a:rPr lang="fr-FR" sz="2000" dirty="0" err="1">
                <a:solidFill>
                  <a:schemeClr val="tx1"/>
                </a:solidFill>
              </a:rPr>
              <a:t>Proteic</a:t>
            </a:r>
            <a:r>
              <a:rPr lang="fr-FR" sz="2000" dirty="0">
                <a:solidFill>
                  <a:schemeClr val="tx1"/>
                </a:solidFill>
              </a:rPr>
              <a:t>-like avec les fenêtres de mesures théoriques (Justy, 2023)</a:t>
            </a:r>
          </a:p>
        </p:txBody>
      </p:sp>
      <p:sp>
        <p:nvSpPr>
          <p:cNvPr id="10" name="ZoneTexte 9">
            <a:extLst>
              <a:ext uri="{FF2B5EF4-FFF2-40B4-BE49-F238E27FC236}">
                <a16:creationId xmlns:a16="http://schemas.microsoft.com/office/drawing/2014/main" id="{D9EB1F94-7606-4BF6-B5FF-1390DEA9231C}"/>
              </a:ext>
            </a:extLst>
          </p:cNvPr>
          <p:cNvSpPr txBox="1"/>
          <p:nvPr/>
        </p:nvSpPr>
        <p:spPr>
          <a:xfrm>
            <a:off x="12066" y="1435166"/>
            <a:ext cx="18275934" cy="646331"/>
          </a:xfrm>
          <a:prstGeom prst="rect">
            <a:avLst/>
          </a:prstGeom>
          <a:noFill/>
        </p:spPr>
        <p:txBody>
          <a:bodyPr wrap="square" rtlCol="0">
            <a:spAutoFit/>
          </a:bodyPr>
          <a:lstStyle/>
          <a:p>
            <a:pPr lvl="2" algn="ctr"/>
            <a:r>
              <a:rPr lang="fr-FR" sz="3600" dirty="0">
                <a:solidFill>
                  <a:schemeClr val="bg2">
                    <a:lumMod val="75000"/>
                  </a:schemeClr>
                </a:solidFill>
                <a:effectLst>
                  <a:outerShdw blurRad="38100" dist="38100" dir="2700000" algn="tl">
                    <a:srgbClr val="000000">
                      <a:alpha val="43137"/>
                    </a:srgbClr>
                  </a:outerShdw>
                </a:effectLst>
                <a:ea typeface="Lato"/>
                <a:cs typeface="Lato"/>
              </a:rPr>
              <a:t>Quelles sont les optiques utilisables pour caractériser la MON ?</a:t>
            </a:r>
          </a:p>
        </p:txBody>
      </p:sp>
      <p:cxnSp>
        <p:nvCxnSpPr>
          <p:cNvPr id="3" name="Connecteur droit 2">
            <a:extLst>
              <a:ext uri="{FF2B5EF4-FFF2-40B4-BE49-F238E27FC236}">
                <a16:creationId xmlns:a16="http://schemas.microsoft.com/office/drawing/2014/main" id="{9B15F2E0-26BB-4412-945F-9425BE3B9EA8}"/>
              </a:ext>
            </a:extLst>
          </p:cNvPr>
          <p:cNvCxnSpPr/>
          <p:nvPr/>
        </p:nvCxnSpPr>
        <p:spPr>
          <a:xfrm flipV="1">
            <a:off x="3115340" y="8313349"/>
            <a:ext cx="191386" cy="415981"/>
          </a:xfrm>
          <a:prstGeom prst="line">
            <a:avLst/>
          </a:prstGeom>
          <a:ln w="19050"/>
        </p:spPr>
        <p:style>
          <a:lnRef idx="1">
            <a:schemeClr val="dk1"/>
          </a:lnRef>
          <a:fillRef idx="0">
            <a:schemeClr val="dk1"/>
          </a:fillRef>
          <a:effectRef idx="0">
            <a:schemeClr val="dk1"/>
          </a:effectRef>
          <a:fontRef idx="minor">
            <a:schemeClr val="tx1"/>
          </a:fontRef>
        </p:style>
      </p:cxnSp>
      <p:cxnSp>
        <p:nvCxnSpPr>
          <p:cNvPr id="5" name="Connecteur droit 4">
            <a:extLst>
              <a:ext uri="{FF2B5EF4-FFF2-40B4-BE49-F238E27FC236}">
                <a16:creationId xmlns:a16="http://schemas.microsoft.com/office/drawing/2014/main" id="{B486C655-5458-4496-A55E-EC816EC3E1CF}"/>
              </a:ext>
            </a:extLst>
          </p:cNvPr>
          <p:cNvCxnSpPr/>
          <p:nvPr/>
        </p:nvCxnSpPr>
        <p:spPr>
          <a:xfrm>
            <a:off x="4284921" y="7219507"/>
            <a:ext cx="233916" cy="510363"/>
          </a:xfrm>
          <a:prstGeom prst="line">
            <a:avLst/>
          </a:prstGeom>
          <a:ln w="19050"/>
        </p:spPr>
        <p:style>
          <a:lnRef idx="1">
            <a:schemeClr val="dk1"/>
          </a:lnRef>
          <a:fillRef idx="0">
            <a:schemeClr val="dk1"/>
          </a:fillRef>
          <a:effectRef idx="0">
            <a:schemeClr val="dk1"/>
          </a:effectRef>
          <a:fontRef idx="minor">
            <a:schemeClr val="tx1"/>
          </a:fontRef>
        </p:style>
      </p:cxnSp>
      <p:sp>
        <p:nvSpPr>
          <p:cNvPr id="6" name="ZoneTexte 5">
            <a:extLst>
              <a:ext uri="{FF2B5EF4-FFF2-40B4-BE49-F238E27FC236}">
                <a16:creationId xmlns:a16="http://schemas.microsoft.com/office/drawing/2014/main" id="{6314A722-392C-4159-9B1A-A22AD36336B9}"/>
              </a:ext>
            </a:extLst>
          </p:cNvPr>
          <p:cNvSpPr txBox="1"/>
          <p:nvPr/>
        </p:nvSpPr>
        <p:spPr>
          <a:xfrm>
            <a:off x="4401879" y="7729870"/>
            <a:ext cx="1465466" cy="461665"/>
          </a:xfrm>
          <a:prstGeom prst="rect">
            <a:avLst/>
          </a:prstGeom>
          <a:noFill/>
        </p:spPr>
        <p:txBody>
          <a:bodyPr wrap="none" rtlCol="0">
            <a:spAutoFit/>
          </a:bodyPr>
          <a:lstStyle/>
          <a:p>
            <a:r>
              <a:rPr lang="fr-FR" sz="2400" b="1" dirty="0" err="1">
                <a:solidFill>
                  <a:schemeClr val="tx1"/>
                </a:solidFill>
              </a:rPr>
              <a:t>Amino</a:t>
            </a:r>
            <a:r>
              <a:rPr lang="fr-FR" sz="2400" b="1" dirty="0">
                <a:solidFill>
                  <a:schemeClr val="tx1"/>
                </a:solidFill>
              </a:rPr>
              <a:t> G</a:t>
            </a:r>
          </a:p>
        </p:txBody>
      </p:sp>
      <p:sp>
        <p:nvSpPr>
          <p:cNvPr id="16" name="ZoneTexte 15">
            <a:extLst>
              <a:ext uri="{FF2B5EF4-FFF2-40B4-BE49-F238E27FC236}">
                <a16:creationId xmlns:a16="http://schemas.microsoft.com/office/drawing/2014/main" id="{00B80611-E7D4-47E8-88C8-169508FBD0F7}"/>
              </a:ext>
            </a:extLst>
          </p:cNvPr>
          <p:cNvSpPr txBox="1"/>
          <p:nvPr/>
        </p:nvSpPr>
        <p:spPr>
          <a:xfrm>
            <a:off x="2728587" y="7957815"/>
            <a:ext cx="1739579" cy="400110"/>
          </a:xfrm>
          <a:prstGeom prst="rect">
            <a:avLst/>
          </a:prstGeom>
          <a:noFill/>
        </p:spPr>
        <p:txBody>
          <a:bodyPr wrap="none" rtlCol="0">
            <a:spAutoFit/>
          </a:bodyPr>
          <a:lstStyle/>
          <a:p>
            <a:r>
              <a:rPr lang="fr-FR" sz="2000" b="1" dirty="0">
                <a:solidFill>
                  <a:schemeClr val="tx1"/>
                </a:solidFill>
              </a:rPr>
              <a:t>Tryptophane</a:t>
            </a:r>
          </a:p>
        </p:txBody>
      </p:sp>
      <p:sp>
        <p:nvSpPr>
          <p:cNvPr id="18" name="Google Shape;146;p8">
            <a:extLst>
              <a:ext uri="{FF2B5EF4-FFF2-40B4-BE49-F238E27FC236}">
                <a16:creationId xmlns:a16="http://schemas.microsoft.com/office/drawing/2014/main" id="{FDC0ACAE-8530-436B-AE8F-0D349F3B188E}"/>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III. Résultats</a:t>
            </a:r>
          </a:p>
        </p:txBody>
      </p:sp>
    </p:spTree>
    <p:extLst>
      <p:ext uri="{BB962C8B-B14F-4D97-AF65-F5344CB8AC3E}">
        <p14:creationId xmlns:p14="http://schemas.microsoft.com/office/powerpoint/2010/main" val="1556983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
          <p:cNvSpPr/>
          <p:nvPr/>
        </p:nvSpPr>
        <p:spPr>
          <a:xfrm>
            <a:off x="0" y="0"/>
            <a:ext cx="18275935" cy="1395095"/>
          </a:xfrm>
          <a:custGeom>
            <a:avLst/>
            <a:gdLst/>
            <a:ahLst/>
            <a:cxnLst/>
            <a:rect l="l" t="t" r="r" b="b"/>
            <a:pathLst>
              <a:path w="18275935" h="1395095" extrusionOk="0">
                <a:moveTo>
                  <a:pt x="0" y="0"/>
                </a:moveTo>
                <a:lnTo>
                  <a:pt x="18275497" y="0"/>
                </a:lnTo>
                <a:lnTo>
                  <a:pt x="18275497" y="1394596"/>
                </a:lnTo>
                <a:lnTo>
                  <a:pt x="0" y="1394596"/>
                </a:lnTo>
                <a:lnTo>
                  <a:pt x="0" y="0"/>
                </a:lnTo>
                <a:close/>
              </a:path>
            </a:pathLst>
          </a:custGeom>
          <a:solidFill>
            <a:srgbClr val="0093C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txBox="1">
            <a:spLocks noGrp="1"/>
          </p:cNvSpPr>
          <p:nvPr>
            <p:ph type="sldNum" idx="12"/>
          </p:nvPr>
        </p:nvSpPr>
        <p:spPr>
          <a:xfrm>
            <a:off x="13167361" y="9566910"/>
            <a:ext cx="42063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
        <p:nvSpPr>
          <p:cNvPr id="10" name="ZoneTexte 9">
            <a:extLst>
              <a:ext uri="{FF2B5EF4-FFF2-40B4-BE49-F238E27FC236}">
                <a16:creationId xmlns:a16="http://schemas.microsoft.com/office/drawing/2014/main" id="{D9EB1F94-7606-4BF6-B5FF-1390DEA9231C}"/>
              </a:ext>
            </a:extLst>
          </p:cNvPr>
          <p:cNvSpPr txBox="1"/>
          <p:nvPr/>
        </p:nvSpPr>
        <p:spPr>
          <a:xfrm>
            <a:off x="182880" y="1682803"/>
            <a:ext cx="17876520" cy="646331"/>
          </a:xfrm>
          <a:prstGeom prst="rect">
            <a:avLst/>
          </a:prstGeom>
          <a:noFill/>
        </p:spPr>
        <p:txBody>
          <a:bodyPr wrap="square" rtlCol="0">
            <a:spAutoFit/>
          </a:bodyPr>
          <a:lstStyle/>
          <a:p>
            <a:pPr lvl="2" algn="ctr">
              <a:buClr>
                <a:schemeClr val="bg2"/>
              </a:buClr>
            </a:pPr>
            <a:r>
              <a:rPr lang="fr-FR" sz="3600" dirty="0">
                <a:solidFill>
                  <a:schemeClr val="bg2">
                    <a:lumMod val="75000"/>
                  </a:schemeClr>
                </a:solidFill>
                <a:effectLst>
                  <a:outerShdw blurRad="38100" dist="38100" dir="2700000" algn="tl">
                    <a:srgbClr val="000000">
                      <a:alpha val="43137"/>
                    </a:srgbClr>
                  </a:outerShdw>
                </a:effectLst>
                <a:ea typeface="Lato"/>
                <a:cs typeface="Lato"/>
              </a:rPr>
              <a:t>Tryptophane : étalon pour la MON de type protéique </a:t>
            </a:r>
          </a:p>
        </p:txBody>
      </p:sp>
      <p:sp>
        <p:nvSpPr>
          <p:cNvPr id="4" name="ZoneTexte 3">
            <a:extLst>
              <a:ext uri="{FF2B5EF4-FFF2-40B4-BE49-F238E27FC236}">
                <a16:creationId xmlns:a16="http://schemas.microsoft.com/office/drawing/2014/main" id="{FDFA93AB-7937-4545-A7A5-7C7F4569456A}"/>
              </a:ext>
            </a:extLst>
          </p:cNvPr>
          <p:cNvSpPr txBox="1"/>
          <p:nvPr/>
        </p:nvSpPr>
        <p:spPr>
          <a:xfrm>
            <a:off x="0" y="8746650"/>
            <a:ext cx="9719187" cy="707886"/>
          </a:xfrm>
          <a:prstGeom prst="rect">
            <a:avLst/>
          </a:prstGeom>
          <a:noFill/>
        </p:spPr>
        <p:txBody>
          <a:bodyPr wrap="square" rtlCol="0">
            <a:spAutoFit/>
          </a:bodyPr>
          <a:lstStyle/>
          <a:p>
            <a:pPr algn="ctr"/>
            <a:r>
              <a:rPr lang="fr-FR" sz="2000" dirty="0">
                <a:solidFill>
                  <a:schemeClr val="tx1"/>
                </a:solidFill>
              </a:rPr>
              <a:t>Courbe d’étalonnage des solutions de tryptophane mesurées par l’optique protéique du GGUN FL30 918 de la source du Lez</a:t>
            </a:r>
          </a:p>
        </p:txBody>
      </p:sp>
      <p:sp>
        <p:nvSpPr>
          <p:cNvPr id="5" name="ZoneTexte 4">
            <a:extLst>
              <a:ext uri="{FF2B5EF4-FFF2-40B4-BE49-F238E27FC236}">
                <a16:creationId xmlns:a16="http://schemas.microsoft.com/office/drawing/2014/main" id="{167FB559-5797-48EE-8021-49C0E341C4FA}"/>
              </a:ext>
            </a:extLst>
          </p:cNvPr>
          <p:cNvSpPr txBox="1"/>
          <p:nvPr/>
        </p:nvSpPr>
        <p:spPr>
          <a:xfrm flipH="1">
            <a:off x="10599420" y="3387472"/>
            <a:ext cx="7505700" cy="4854214"/>
          </a:xfrm>
          <a:prstGeom prst="rect">
            <a:avLst/>
          </a:prstGeom>
          <a:noFill/>
        </p:spPr>
        <p:txBody>
          <a:bodyPr wrap="square" rtlCol="0">
            <a:spAutoFit/>
          </a:bodyPr>
          <a:lstStyle/>
          <a:p>
            <a:pPr>
              <a:lnSpc>
                <a:spcPct val="150000"/>
              </a:lnSpc>
            </a:pPr>
            <a:r>
              <a:rPr lang="fr-FR" sz="3000" dirty="0">
                <a:solidFill>
                  <a:schemeClr val="bg2">
                    <a:lumMod val="75000"/>
                  </a:schemeClr>
                </a:solidFill>
                <a:ea typeface="Lato"/>
                <a:cs typeface="Lato"/>
                <a:sym typeface="Lato"/>
              </a:rPr>
              <a:t>→ </a:t>
            </a:r>
            <a:r>
              <a:rPr lang="fr-FR" sz="3000" dirty="0">
                <a:solidFill>
                  <a:schemeClr val="bg2">
                    <a:lumMod val="75000"/>
                  </a:schemeClr>
                </a:solidFill>
                <a:ea typeface="Lato"/>
                <a:cs typeface="Lato"/>
              </a:rPr>
              <a:t>Solution 1 </a:t>
            </a:r>
            <a:r>
              <a:rPr lang="fr-FR" sz="3000" dirty="0" err="1">
                <a:solidFill>
                  <a:schemeClr val="bg2">
                    <a:lumMod val="75000"/>
                  </a:schemeClr>
                </a:solidFill>
                <a:ea typeface="Lato"/>
                <a:cs typeface="Lato"/>
              </a:rPr>
              <a:t>ppb</a:t>
            </a:r>
            <a:r>
              <a:rPr lang="fr-FR" sz="3000" dirty="0">
                <a:solidFill>
                  <a:schemeClr val="bg2">
                    <a:lumMod val="75000"/>
                  </a:schemeClr>
                </a:solidFill>
                <a:ea typeface="Lato"/>
                <a:cs typeface="Lato"/>
              </a:rPr>
              <a:t> : optique a une limite de détection trop faible et sous-estime la réelle valeur</a:t>
            </a:r>
          </a:p>
          <a:p>
            <a:pPr>
              <a:lnSpc>
                <a:spcPct val="150000"/>
              </a:lnSpc>
            </a:pPr>
            <a:endParaRPr lang="fr-FR" sz="3000" dirty="0">
              <a:solidFill>
                <a:schemeClr val="bg2">
                  <a:lumMod val="75000"/>
                </a:schemeClr>
              </a:solidFill>
              <a:ea typeface="Lato"/>
              <a:cs typeface="Lato"/>
            </a:endParaRPr>
          </a:p>
          <a:p>
            <a:pPr>
              <a:lnSpc>
                <a:spcPct val="150000"/>
              </a:lnSpc>
            </a:pPr>
            <a:r>
              <a:rPr lang="fr-FR" sz="3000" dirty="0">
                <a:solidFill>
                  <a:schemeClr val="bg2">
                    <a:lumMod val="75000"/>
                  </a:schemeClr>
                </a:solidFill>
                <a:ea typeface="Lato"/>
                <a:cs typeface="Lato"/>
                <a:sym typeface="Lato"/>
              </a:rPr>
              <a:t>→ </a:t>
            </a:r>
            <a:r>
              <a:rPr lang="fr-FR" sz="3000" dirty="0">
                <a:solidFill>
                  <a:schemeClr val="bg2">
                    <a:lumMod val="75000"/>
                  </a:schemeClr>
                </a:solidFill>
                <a:ea typeface="Lato"/>
                <a:cs typeface="Lato"/>
              </a:rPr>
              <a:t>L3 (optique protéique) n’est pas gênée par les interférences</a:t>
            </a:r>
          </a:p>
          <a:p>
            <a:pPr>
              <a:lnSpc>
                <a:spcPct val="150000"/>
              </a:lnSpc>
            </a:pPr>
            <a:r>
              <a:rPr lang="fr-FR" sz="3000" dirty="0">
                <a:solidFill>
                  <a:schemeClr val="bg2">
                    <a:lumMod val="75000"/>
                  </a:schemeClr>
                </a:solidFill>
                <a:ea typeface="Lato"/>
                <a:cs typeface="Lato"/>
              </a:rPr>
              <a:t> </a:t>
            </a:r>
            <a:r>
              <a:rPr lang="fr-FR" sz="3000" b="1" dirty="0">
                <a:solidFill>
                  <a:schemeClr val="bg2">
                    <a:lumMod val="75000"/>
                  </a:schemeClr>
                </a:solidFill>
                <a:ea typeface="Lato"/>
                <a:cs typeface="Lato"/>
              </a:rPr>
              <a:t>Pas d’interférence </a:t>
            </a:r>
            <a:r>
              <a:rPr lang="fr-FR" sz="3000" dirty="0">
                <a:solidFill>
                  <a:schemeClr val="bg2">
                    <a:lumMod val="75000"/>
                  </a:schemeClr>
                </a:solidFill>
                <a:ea typeface="Lato"/>
                <a:cs typeface="Lato"/>
              </a:rPr>
              <a:t>= pas de correction</a:t>
            </a:r>
          </a:p>
        </p:txBody>
      </p:sp>
      <p:sp>
        <p:nvSpPr>
          <p:cNvPr id="12" name="Google Shape;146;p8">
            <a:extLst>
              <a:ext uri="{FF2B5EF4-FFF2-40B4-BE49-F238E27FC236}">
                <a16:creationId xmlns:a16="http://schemas.microsoft.com/office/drawing/2014/main" id="{4C0AA034-B39D-444A-B886-1E8653678467}"/>
              </a:ext>
            </a:extLst>
          </p:cNvPr>
          <p:cNvSpPr txBox="1">
            <a:spLocks noGrp="1"/>
          </p:cNvSpPr>
          <p:nvPr>
            <p:ph type="title"/>
          </p:nvPr>
        </p:nvSpPr>
        <p:spPr>
          <a:xfrm>
            <a:off x="1496654" y="229470"/>
            <a:ext cx="15282626" cy="936154"/>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fr-FR" sz="6000" dirty="0">
                <a:solidFill>
                  <a:schemeClr val="bg1"/>
                </a:solidFill>
                <a:latin typeface="+mn-lt"/>
                <a:ea typeface="Oswald"/>
                <a:cs typeface="Oswald"/>
                <a:sym typeface="Oswald"/>
              </a:rPr>
              <a:t>III. Résultats</a:t>
            </a:r>
          </a:p>
        </p:txBody>
      </p:sp>
      <p:pic>
        <p:nvPicPr>
          <p:cNvPr id="6" name="Image 5">
            <a:extLst>
              <a:ext uri="{FF2B5EF4-FFF2-40B4-BE49-F238E27FC236}">
                <a16:creationId xmlns:a16="http://schemas.microsoft.com/office/drawing/2014/main" id="{7AEFF870-0A1F-46AB-860D-9C7194F1DAE7}"/>
              </a:ext>
            </a:extLst>
          </p:cNvPr>
          <p:cNvPicPr>
            <a:picLocks noChangeAspect="1"/>
          </p:cNvPicPr>
          <p:nvPr/>
        </p:nvPicPr>
        <p:blipFill>
          <a:blip r:embed="rId3"/>
          <a:stretch>
            <a:fillRect/>
          </a:stretch>
        </p:blipFill>
        <p:spPr>
          <a:xfrm>
            <a:off x="182880" y="3395092"/>
            <a:ext cx="10154768" cy="4846594"/>
          </a:xfrm>
          <a:prstGeom prst="rect">
            <a:avLst/>
          </a:prstGeom>
        </p:spPr>
      </p:pic>
    </p:spTree>
    <p:extLst>
      <p:ext uri="{BB962C8B-B14F-4D97-AF65-F5344CB8AC3E}">
        <p14:creationId xmlns:p14="http://schemas.microsoft.com/office/powerpoint/2010/main" val="214471073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4986</TotalTime>
  <Words>3151</Words>
  <Application>Microsoft Office PowerPoint</Application>
  <PresentationFormat>Personnalisé</PresentationFormat>
  <Paragraphs>485</Paragraphs>
  <Slides>35</Slides>
  <Notes>35</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35</vt:i4>
      </vt:variant>
    </vt:vector>
  </HeadingPairs>
  <TitlesOfParts>
    <vt:vector size="45" baseType="lpstr">
      <vt:lpstr>Arial</vt:lpstr>
      <vt:lpstr>Calibri</vt:lpstr>
      <vt:lpstr>Helvetica Neue</vt:lpstr>
      <vt:lpstr>Times New Roman</vt:lpstr>
      <vt:lpstr>Trebuchet MS</vt:lpstr>
      <vt:lpstr>Oswald</vt:lpstr>
      <vt:lpstr>Wingdings</vt:lpstr>
      <vt:lpstr>Wingdings 2</vt:lpstr>
      <vt:lpstr>Lato</vt:lpstr>
      <vt:lpstr>Office Theme</vt:lpstr>
      <vt:lpstr>Présentation PowerPoint</vt:lpstr>
      <vt:lpstr>I. Enjeux et Objectifs de l'étude</vt:lpstr>
      <vt:lpstr>II. Suivi de la fluorescence de la MON in situ et protocole expérimental </vt:lpstr>
      <vt:lpstr>II. Suivi de la fluorescence de la MON in situ et protocole expérimental </vt:lpstr>
      <vt:lpstr>II. Suivi de la fluorescence de la MON in situ et protocole expérimental </vt:lpstr>
      <vt:lpstr>III. Résultats</vt:lpstr>
      <vt:lpstr>II. Suivi de la fluorescence de la MON in situ et protocole expérimental </vt:lpstr>
      <vt:lpstr>III. Résultats</vt:lpstr>
      <vt:lpstr>III. Résultats</vt:lpstr>
      <vt:lpstr>III. Résultats</vt:lpstr>
      <vt:lpstr>III. Résultats</vt:lpstr>
      <vt:lpstr>A suivre…</vt:lpstr>
      <vt:lpstr>Présentation PowerPoint</vt:lpstr>
      <vt:lpstr>Bibliographie</vt:lpstr>
      <vt:lpstr>Bibliographie</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lpstr>Annexes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Lucile Justy</dc:creator>
  <cp:lastModifiedBy>Lu Justy</cp:lastModifiedBy>
  <cp:revision>142</cp:revision>
  <dcterms:created xsi:type="dcterms:W3CDTF">2023-02-09T09:54:35Z</dcterms:created>
  <dcterms:modified xsi:type="dcterms:W3CDTF">2023-05-30T20:50:16Z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2023-02-09T00:00:00Z</vt:filetime>
  </property>
  <property fmtid="{D5CDD505-2E9C-101B-9397-08002B2CF9AE}" pid="3" name="Creator">
    <vt:lpwstr>Canva</vt:lpwstr>
  </property>
  <property fmtid="{D5CDD505-2E9C-101B-9397-08002B2CF9AE}" pid="4" name="LastSaved">
    <vt:filetime>2023-02-09T00:00:00Z</vt:filetime>
  </property>
</Properties>
</file>