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1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0"/>
  </p:notesMasterIdLst>
  <p:sldIdLst>
    <p:sldId id="268" r:id="rId2"/>
    <p:sldId id="293" r:id="rId3"/>
    <p:sldId id="323" r:id="rId4"/>
    <p:sldId id="342" r:id="rId5"/>
    <p:sldId id="324" r:id="rId6"/>
    <p:sldId id="328" r:id="rId7"/>
    <p:sldId id="348" r:id="rId8"/>
    <p:sldId id="349" r:id="rId9"/>
    <p:sldId id="350" r:id="rId10"/>
    <p:sldId id="325" r:id="rId11"/>
    <p:sldId id="356" r:id="rId12"/>
    <p:sldId id="358" r:id="rId13"/>
    <p:sldId id="359" r:id="rId14"/>
    <p:sldId id="360" r:id="rId15"/>
    <p:sldId id="357" r:id="rId16"/>
    <p:sldId id="271" r:id="rId17"/>
    <p:sldId id="354" r:id="rId18"/>
    <p:sldId id="352" r:id="rId1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ction par défaut" id="{7C0D4A9C-79DC-4723-961C-A55DD4F51664}">
          <p14:sldIdLst>
            <p14:sldId id="268"/>
            <p14:sldId id="293"/>
            <p14:sldId id="323"/>
            <p14:sldId id="342"/>
            <p14:sldId id="324"/>
            <p14:sldId id="328"/>
          </p14:sldIdLst>
        </p14:section>
        <p14:section name="Resultats sim model simplifié" id="{9EB6C187-2BBA-47FF-9965-3505D8A8C7D0}">
          <p14:sldIdLst>
            <p14:sldId id="348"/>
          </p14:sldIdLst>
        </p14:section>
        <p14:section name="Res sim model carto" id="{1AECA6F9-B189-4B69-BE93-4337F8A74E3A}">
          <p14:sldIdLst>
            <p14:sldId id="349"/>
            <p14:sldId id="350"/>
            <p14:sldId id="325"/>
            <p14:sldId id="356"/>
            <p14:sldId id="358"/>
            <p14:sldId id="359"/>
            <p14:sldId id="360"/>
            <p14:sldId id="357"/>
            <p14:sldId id="271"/>
            <p14:sldId id="354"/>
            <p14:sldId id="352"/>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0000"/>
    <a:srgbClr val="7FFF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7AC3CCA-C797-4891-BE02-D94E43425B78}" styleName="Style moyen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16DA210-FB5B-4158-B5E0-FEB733F419BA}" styleName="Style clair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1" autoAdjust="0"/>
    <p:restoredTop sz="84522" autoAdjust="0"/>
  </p:normalViewPr>
  <p:slideViewPr>
    <p:cSldViewPr snapToGrid="0" snapToObjects="1">
      <p:cViewPr varScale="1">
        <p:scale>
          <a:sx n="82" d="100"/>
          <a:sy n="82" d="100"/>
        </p:scale>
        <p:origin x="677"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file:///D:\After_PhD\2023-03-29\Lez2020%20manuscript\Compilation_Fluorim&#232;tres_Lez_Nov2022_apr&#232;s_Calibration_zoomegu.xlsx" TargetMode="Externa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file:///D:\After_PhD\2023-03-29\Lez2020%20manuscript\Compilation_Fluorim&#232;tres_Lez_Nov2022_apr&#232;s_Calibration_zoomegu.xlsx" TargetMode="Externa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oleObject" Target="file:///D:\After_PhD\2023-03-29\Lez2020%20manuscript\Compilation_Fluorim&#232;tres_Lez_Nov2022_apr&#232;s_Calibration_zoomegu.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ysClr val="windowText" lastClr="000000"/>
                </a:solidFill>
                <a:latin typeface="+mn-lt"/>
                <a:ea typeface="+mn-ea"/>
                <a:cs typeface="+mn-cs"/>
              </a:defRPr>
            </a:pPr>
            <a:r>
              <a:rPr lang="en-US" sz="1400"/>
              <a:t>Dye breakthrough - Uniform versus Curved conduit</a:t>
            </a:r>
          </a:p>
        </c:rich>
      </c:tx>
      <c:layout>
        <c:manualLayout>
          <c:xMode val="edge"/>
          <c:yMode val="edge"/>
          <c:x val="0.23910329285221951"/>
          <c:y val="1.9658257003588836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ysClr val="windowText" lastClr="000000"/>
              </a:solidFill>
              <a:latin typeface="+mn-lt"/>
              <a:ea typeface="+mn-ea"/>
              <a:cs typeface="+mn-cs"/>
            </a:defRPr>
          </a:pPr>
          <a:endParaRPr lang="en-US"/>
        </a:p>
      </c:txPr>
    </c:title>
    <c:autoTitleDeleted val="0"/>
    <c:plotArea>
      <c:layout>
        <c:manualLayout>
          <c:layoutTarget val="inner"/>
          <c:xMode val="edge"/>
          <c:yMode val="edge"/>
          <c:x val="8.7864943611314361E-2"/>
          <c:y val="0.12295720091440183"/>
          <c:w val="0.86070383664689576"/>
          <c:h val="0.69602656810755792"/>
        </c:manualLayout>
      </c:layout>
      <c:scatterChart>
        <c:scatterStyle val="smoothMarker"/>
        <c:varyColors val="0"/>
        <c:ser>
          <c:idx val="0"/>
          <c:order val="0"/>
          <c:tx>
            <c:strRef>
              <c:f>'Sim simple conduit_new'!$H$4</c:f>
              <c:strCache>
                <c:ptCount val="1"/>
                <c:pt idx="0">
                  <c:v>Curved conduit - H</c:v>
                </c:pt>
              </c:strCache>
            </c:strRef>
          </c:tx>
          <c:spPr>
            <a:ln w="25400" cap="rnd">
              <a:solidFill>
                <a:srgbClr val="FFC000"/>
              </a:solidFill>
              <a:prstDash val="sysDash"/>
              <a:round/>
            </a:ln>
            <a:effectLst/>
          </c:spPr>
          <c:marker>
            <c:symbol val="none"/>
          </c:marker>
          <c:xVal>
            <c:numRef>
              <c:f>'Sim simple conduit_new'!$B$5:$B$1086</c:f>
              <c:numCache>
                <c:formatCode>General</c:formatCode>
                <c:ptCount val="1082"/>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numCache>
            </c:numRef>
          </c:xVal>
          <c:yVal>
            <c:numRef>
              <c:f>'Sim simple conduit_new'!$H$5:$H$1086</c:f>
              <c:numCache>
                <c:formatCode>0.00E+00</c:formatCode>
                <c:ptCount val="1082"/>
                <c:pt idx="0">
                  <c:v>1.4201E-79</c:v>
                </c:pt>
                <c:pt idx="1">
                  <c:v>9.9390999999999995E-74</c:v>
                </c:pt>
                <c:pt idx="2">
                  <c:v>2.5680000000000002E-64</c:v>
                </c:pt>
                <c:pt idx="3">
                  <c:v>1.7083E-49</c:v>
                </c:pt>
                <c:pt idx="4">
                  <c:v>1.0224999999999999E-40</c:v>
                </c:pt>
                <c:pt idx="5">
                  <c:v>8.2038999999999998E-36</c:v>
                </c:pt>
                <c:pt idx="6">
                  <c:v>1.2083E-34</c:v>
                </c:pt>
                <c:pt idx="7">
                  <c:v>9.7810000000000007E-34</c:v>
                </c:pt>
                <c:pt idx="8">
                  <c:v>7.8305999999999997E-33</c:v>
                </c:pt>
                <c:pt idx="9">
                  <c:v>6.9921999999999999E-32</c:v>
                </c:pt>
                <c:pt idx="10">
                  <c:v>6.1649000000000003E-31</c:v>
                </c:pt>
                <c:pt idx="11">
                  <c:v>5.3719000000000001E-30</c:v>
                </c:pt>
                <c:pt idx="12">
                  <c:v>7.2141000000000003E-29</c:v>
                </c:pt>
                <c:pt idx="13">
                  <c:v>4.5647000000000002E-28</c:v>
                </c:pt>
                <c:pt idx="14">
                  <c:v>2.2909999999999999E-27</c:v>
                </c:pt>
                <c:pt idx="15">
                  <c:v>1.8489000000000001E-26</c:v>
                </c:pt>
                <c:pt idx="16">
                  <c:v>1.6630000000000001E-25</c:v>
                </c:pt>
                <c:pt idx="17">
                  <c:v>1.5268000000000001E-24</c:v>
                </c:pt>
                <c:pt idx="18">
                  <c:v>1.3471E-23</c:v>
                </c:pt>
                <c:pt idx="19">
                  <c:v>2.4153999999999999E-22</c:v>
                </c:pt>
                <c:pt idx="20">
                  <c:v>2.5831999999999999E-21</c:v>
                </c:pt>
                <c:pt idx="21">
                  <c:v>1.8645999999999999E-20</c:v>
                </c:pt>
                <c:pt idx="22">
                  <c:v>1.4276E-19</c:v>
                </c:pt>
                <c:pt idx="23">
                  <c:v>1.4647E-18</c:v>
                </c:pt>
                <c:pt idx="24">
                  <c:v>1.7505E-17</c:v>
                </c:pt>
                <c:pt idx="25">
                  <c:v>1.6029000000000001E-16</c:v>
                </c:pt>
                <c:pt idx="26">
                  <c:v>9.7404999999999992E-16</c:v>
                </c:pt>
                <c:pt idx="27">
                  <c:v>3.6786000000000003E-15</c:v>
                </c:pt>
                <c:pt idx="28">
                  <c:v>2.3795000000000001E-14</c:v>
                </c:pt>
                <c:pt idx="29">
                  <c:v>4.5053E-13</c:v>
                </c:pt>
                <c:pt idx="30">
                  <c:v>5.9948000000000003E-12</c:v>
                </c:pt>
                <c:pt idx="31">
                  <c:v>4.6492999999999999E-11</c:v>
                </c:pt>
                <c:pt idx="32">
                  <c:v>2.5364000000000002E-10</c:v>
                </c:pt>
                <c:pt idx="33">
                  <c:v>1.049E-9</c:v>
                </c:pt>
                <c:pt idx="34">
                  <c:v>3.4026999999999998E-9</c:v>
                </c:pt>
                <c:pt idx="35">
                  <c:v>8.9512999999999999E-9</c:v>
                </c:pt>
                <c:pt idx="36">
                  <c:v>1.9604000000000001E-8</c:v>
                </c:pt>
                <c:pt idx="37">
                  <c:v>3.6488999999999997E-8</c:v>
                </c:pt>
                <c:pt idx="38">
                  <c:v>5.8884E-8</c:v>
                </c:pt>
                <c:pt idx="39">
                  <c:v>8.3512E-8</c:v>
                </c:pt>
                <c:pt idx="40">
                  <c:v>1.0432E-7</c:v>
                </c:pt>
                <c:pt idx="41">
                  <c:v>1.1087E-7</c:v>
                </c:pt>
                <c:pt idx="42">
                  <c:v>9.1609999999999998E-8</c:v>
                </c:pt>
                <c:pt idx="43">
                  <c:v>1.2827E-7</c:v>
                </c:pt>
                <c:pt idx="44">
                  <c:v>1.2528999999999999E-6</c:v>
                </c:pt>
                <c:pt idx="45">
                  <c:v>1.3378E-5</c:v>
                </c:pt>
                <c:pt idx="46">
                  <c:v>1.0353000000000001E-4</c:v>
                </c:pt>
                <c:pt idx="47">
                  <c:v>6.1583000000000004E-4</c:v>
                </c:pt>
                <c:pt idx="48" formatCode="General">
                  <c:v>3.0113000000000002E-3</c:v>
                </c:pt>
                <c:pt idx="49" formatCode="General">
                  <c:v>1.2635E-2</c:v>
                </c:pt>
                <c:pt idx="50" formatCode="General">
                  <c:v>4.4645999999999998E-2</c:v>
                </c:pt>
                <c:pt idx="51" formatCode="General">
                  <c:v>0.13532</c:v>
                </c:pt>
                <c:pt idx="52" formatCode="General">
                  <c:v>0.35564000000000001</c:v>
                </c:pt>
                <c:pt idx="53" formatCode="General">
                  <c:v>0.80822000000000005</c:v>
                </c:pt>
                <c:pt idx="54" formatCode="General">
                  <c:v>1.5931999999999999</c:v>
                </c:pt>
                <c:pt idx="55" formatCode="General">
                  <c:v>2.7199</c:v>
                </c:pt>
                <c:pt idx="56" formatCode="General">
                  <c:v>4.0095999999999998</c:v>
                </c:pt>
                <c:pt idx="57" formatCode="General">
                  <c:v>5.0808999999999997</c:v>
                </c:pt>
                <c:pt idx="58" formatCode="General">
                  <c:v>5.4896000000000003</c:v>
                </c:pt>
                <c:pt idx="59" formatCode="General">
                  <c:v>5.0061999999999998</c:v>
                </c:pt>
                <c:pt idx="60" formatCode="General">
                  <c:v>3.8028</c:v>
                </c:pt>
                <c:pt idx="61" formatCode="General">
                  <c:v>2.3479999999999999</c:v>
                </c:pt>
                <c:pt idx="62" formatCode="General">
                  <c:v>1.1576</c:v>
                </c:pt>
                <c:pt idx="63" formatCode="General">
                  <c:v>0.48718</c:v>
                </c:pt>
                <c:pt idx="64" formatCode="General">
                  <c:v>0.21664</c:v>
                </c:pt>
                <c:pt idx="65" formatCode="General">
                  <c:v>0.10181999999999999</c:v>
                </c:pt>
                <c:pt idx="66" formatCode="General">
                  <c:v>4.8980000000000003E-2</c:v>
                </c:pt>
                <c:pt idx="67" formatCode="General">
                  <c:v>2.1544000000000001E-2</c:v>
                </c:pt>
                <c:pt idx="68" formatCode="General">
                  <c:v>8.5439000000000001E-3</c:v>
                </c:pt>
                <c:pt idx="69" formatCode="General">
                  <c:v>3.5603000000000002E-3</c:v>
                </c:pt>
                <c:pt idx="70" formatCode="General">
                  <c:v>1.8047E-3</c:v>
                </c:pt>
                <c:pt idx="71" formatCode="General">
                  <c:v>1.2523E-3</c:v>
                </c:pt>
                <c:pt idx="72">
                  <c:v>8.3007999999999997E-4</c:v>
                </c:pt>
                <c:pt idx="73">
                  <c:v>4.7908E-4</c:v>
                </c:pt>
                <c:pt idx="74">
                  <c:v>2.5336E-4</c:v>
                </c:pt>
                <c:pt idx="75">
                  <c:v>1.2102E-4</c:v>
                </c:pt>
                <c:pt idx="76">
                  <c:v>5.8628999999999997E-5</c:v>
                </c:pt>
                <c:pt idx="77">
                  <c:v>9.7334E-5</c:v>
                </c:pt>
                <c:pt idx="78">
                  <c:v>1.4849000000000001E-4</c:v>
                </c:pt>
                <c:pt idx="79">
                  <c:v>1.4009E-4</c:v>
                </c:pt>
                <c:pt idx="80">
                  <c:v>8.7560999999999997E-5</c:v>
                </c:pt>
                <c:pt idx="81">
                  <c:v>3.3831999999999997E-5</c:v>
                </c:pt>
                <c:pt idx="82">
                  <c:v>6.2519999999999996E-6</c:v>
                </c:pt>
                <c:pt idx="83">
                  <c:v>6.5703999999999998E-6</c:v>
                </c:pt>
                <c:pt idx="84">
                  <c:v>7.1126999999999997E-6</c:v>
                </c:pt>
                <c:pt idx="85">
                  <c:v>6.2658999999999996E-6</c:v>
                </c:pt>
                <c:pt idx="86">
                  <c:v>5.6220999999999999E-6</c:v>
                </c:pt>
                <c:pt idx="87">
                  <c:v>3.5783000000000001E-6</c:v>
                </c:pt>
                <c:pt idx="88">
                  <c:v>1.2193999999999999E-6</c:v>
                </c:pt>
                <c:pt idx="89">
                  <c:v>3.8341999999999998E-7</c:v>
                </c:pt>
                <c:pt idx="90">
                  <c:v>5.7062999999999997E-7</c:v>
                </c:pt>
                <c:pt idx="91">
                  <c:v>1.3743999999999999E-6</c:v>
                </c:pt>
                <c:pt idx="92">
                  <c:v>2.2927999999999999E-6</c:v>
                </c:pt>
                <c:pt idx="93">
                  <c:v>2.9297000000000001E-6</c:v>
                </c:pt>
                <c:pt idx="94">
                  <c:v>3.3371000000000002E-6</c:v>
                </c:pt>
                <c:pt idx="95">
                  <c:v>3.6984999999999998E-6</c:v>
                </c:pt>
                <c:pt idx="96">
                  <c:v>4.0797000000000001E-6</c:v>
                </c:pt>
                <c:pt idx="97">
                  <c:v>4.4507999999999998E-6</c:v>
                </c:pt>
                <c:pt idx="98">
                  <c:v>4.7798999999999998E-6</c:v>
                </c:pt>
                <c:pt idx="99">
                  <c:v>5.0819999999999998E-6</c:v>
                </c:pt>
                <c:pt idx="100">
                  <c:v>5.3789999999999997E-6</c:v>
                </c:pt>
                <c:pt idx="101">
                  <c:v>5.6898000000000001E-6</c:v>
                </c:pt>
                <c:pt idx="102">
                  <c:v>6.0321999999999996E-6</c:v>
                </c:pt>
                <c:pt idx="103">
                  <c:v>6.4173999999999997E-6</c:v>
                </c:pt>
                <c:pt idx="104">
                  <c:v>6.8499000000000003E-6</c:v>
                </c:pt>
                <c:pt idx="105">
                  <c:v>7.3285000000000002E-6</c:v>
                </c:pt>
                <c:pt idx="106">
                  <c:v>7.8483999999999993E-6</c:v>
                </c:pt>
                <c:pt idx="107">
                  <c:v>8.4036000000000003E-6</c:v>
                </c:pt>
                <c:pt idx="108">
                  <c:v>8.9887999999999994E-6</c:v>
                </c:pt>
                <c:pt idx="109">
                  <c:v>9.5998999999999993E-6</c:v>
                </c:pt>
                <c:pt idx="110">
                  <c:v>1.0234000000000001E-5</c:v>
                </c:pt>
                <c:pt idx="111">
                  <c:v>1.0890000000000001E-5</c:v>
                </c:pt>
                <c:pt idx="112">
                  <c:v>1.1566000000000001E-5</c:v>
                </c:pt>
                <c:pt idx="113">
                  <c:v>1.226E-5</c:v>
                </c:pt>
                <c:pt idx="114">
                  <c:v>1.2972999999999999E-5</c:v>
                </c:pt>
                <c:pt idx="115">
                  <c:v>1.3702E-5</c:v>
                </c:pt>
                <c:pt idx="116">
                  <c:v>1.4449E-5</c:v>
                </c:pt>
                <c:pt idx="117">
                  <c:v>1.5214E-5</c:v>
                </c:pt>
                <c:pt idx="118">
                  <c:v>1.5996000000000001E-5</c:v>
                </c:pt>
                <c:pt idx="119">
                  <c:v>1.6796999999999999E-5</c:v>
                </c:pt>
                <c:pt idx="120">
                  <c:v>1.7618E-5</c:v>
                </c:pt>
              </c:numCache>
            </c:numRef>
          </c:yVal>
          <c:smooth val="1"/>
          <c:extLst>
            <c:ext xmlns:c16="http://schemas.microsoft.com/office/drawing/2014/chart" uri="{C3380CC4-5D6E-409C-BE32-E72D297353CC}">
              <c16:uniqueId val="{00000000-A237-43C0-A738-392B0999034A}"/>
            </c:ext>
          </c:extLst>
        </c:ser>
        <c:ser>
          <c:idx val="1"/>
          <c:order val="1"/>
          <c:tx>
            <c:strRef>
              <c:f>'Sim simple conduit_new'!$I$4</c:f>
              <c:strCache>
                <c:ptCount val="1"/>
                <c:pt idx="0">
                  <c:v>Curved conduit - D</c:v>
                </c:pt>
              </c:strCache>
            </c:strRef>
          </c:tx>
          <c:spPr>
            <a:ln w="25400" cap="rnd">
              <a:solidFill>
                <a:srgbClr val="00B050"/>
              </a:solidFill>
              <a:prstDash val="sysDash"/>
              <a:round/>
            </a:ln>
            <a:effectLst/>
          </c:spPr>
          <c:marker>
            <c:symbol val="none"/>
          </c:marker>
          <c:xVal>
            <c:numRef>
              <c:f>'Sim simple conduit_new'!$B$5:$B$1086</c:f>
              <c:numCache>
                <c:formatCode>General</c:formatCode>
                <c:ptCount val="1082"/>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numCache>
            </c:numRef>
          </c:xVal>
          <c:yVal>
            <c:numRef>
              <c:f>'Sim simple conduit_new'!$I$5:$I$1086</c:f>
              <c:numCache>
                <c:formatCode>0.00E+00</c:formatCode>
                <c:ptCount val="1082"/>
                <c:pt idx="0">
                  <c:v>7.1902000000000002E-80</c:v>
                </c:pt>
                <c:pt idx="1">
                  <c:v>4.1457999999999998E-74</c:v>
                </c:pt>
                <c:pt idx="2">
                  <c:v>2.4661E-64</c:v>
                </c:pt>
                <c:pt idx="3">
                  <c:v>2.1088E-50</c:v>
                </c:pt>
                <c:pt idx="4">
                  <c:v>8.6165999999999998E-42</c:v>
                </c:pt>
                <c:pt idx="5">
                  <c:v>2.5344000000000001E-36</c:v>
                </c:pt>
                <c:pt idx="6">
                  <c:v>1.5808000000000001E-35</c:v>
                </c:pt>
                <c:pt idx="7">
                  <c:v>4.5183999999999997E-34</c:v>
                </c:pt>
                <c:pt idx="8">
                  <c:v>3.1700999999999998E-33</c:v>
                </c:pt>
                <c:pt idx="9">
                  <c:v>2.0919000000000001E-32</c:v>
                </c:pt>
                <c:pt idx="10">
                  <c:v>2.2081E-31</c:v>
                </c:pt>
                <c:pt idx="11">
                  <c:v>1.6445E-30</c:v>
                </c:pt>
                <c:pt idx="12">
                  <c:v>1.1247999999999999E-29</c:v>
                </c:pt>
                <c:pt idx="13">
                  <c:v>9.1137000000000004E-29</c:v>
                </c:pt>
                <c:pt idx="14">
                  <c:v>4.8519000000000004E-28</c:v>
                </c:pt>
                <c:pt idx="15">
                  <c:v>3.8699999999999997E-27</c:v>
                </c:pt>
                <c:pt idx="16">
                  <c:v>2.8801000000000002E-26</c:v>
                </c:pt>
                <c:pt idx="17">
                  <c:v>3.7994000000000002E-26</c:v>
                </c:pt>
                <c:pt idx="18">
                  <c:v>1.3482E-24</c:v>
                </c:pt>
                <c:pt idx="19">
                  <c:v>1.1714E-23</c:v>
                </c:pt>
                <c:pt idx="20">
                  <c:v>1.6436000000000001E-22</c:v>
                </c:pt>
                <c:pt idx="21">
                  <c:v>3.3665000000000002E-21</c:v>
                </c:pt>
                <c:pt idx="22">
                  <c:v>4.4972000000000003E-20</c:v>
                </c:pt>
                <c:pt idx="23">
                  <c:v>5.6608999999999999E-19</c:v>
                </c:pt>
                <c:pt idx="24">
                  <c:v>7.0351000000000004E-18</c:v>
                </c:pt>
                <c:pt idx="25">
                  <c:v>7.1668999999999997E-17</c:v>
                </c:pt>
                <c:pt idx="26">
                  <c:v>6.4902000000000004E-16</c:v>
                </c:pt>
                <c:pt idx="27">
                  <c:v>5.0663000000000003E-15</c:v>
                </c:pt>
                <c:pt idx="28">
                  <c:v>2.9562999999999999E-14</c:v>
                </c:pt>
                <c:pt idx="29">
                  <c:v>1.1505999999999999E-13</c:v>
                </c:pt>
                <c:pt idx="30">
                  <c:v>4.1453E-13</c:v>
                </c:pt>
                <c:pt idx="31">
                  <c:v>2.6794000000000001E-12</c:v>
                </c:pt>
                <c:pt idx="32">
                  <c:v>1.7214999999999999E-11</c:v>
                </c:pt>
                <c:pt idx="33">
                  <c:v>8.2717999999999995E-11</c:v>
                </c:pt>
                <c:pt idx="34">
                  <c:v>3.0698999999999999E-10</c:v>
                </c:pt>
                <c:pt idx="35">
                  <c:v>9.3416000000000001E-10</c:v>
                </c:pt>
                <c:pt idx="36">
                  <c:v>2.3654000000000001E-9</c:v>
                </c:pt>
                <c:pt idx="37">
                  <c:v>5.1920999999999999E-9</c:v>
                </c:pt>
                <c:pt idx="38">
                  <c:v>1.0807E-8</c:v>
                </c:pt>
                <c:pt idx="39">
                  <c:v>2.0050000000000001E-8</c:v>
                </c:pt>
                <c:pt idx="40">
                  <c:v>3.3995000000000001E-8</c:v>
                </c:pt>
                <c:pt idx="41">
                  <c:v>5.2497999999999998E-8</c:v>
                </c:pt>
                <c:pt idx="42">
                  <c:v>7.3348000000000003E-8</c:v>
                </c:pt>
                <c:pt idx="43">
                  <c:v>1.0548E-7</c:v>
                </c:pt>
                <c:pt idx="44">
                  <c:v>2.5751999999999999E-7</c:v>
                </c:pt>
                <c:pt idx="45">
                  <c:v>1.5052E-6</c:v>
                </c:pt>
                <c:pt idx="46">
                  <c:v>9.8292000000000007E-6</c:v>
                </c:pt>
                <c:pt idx="47">
                  <c:v>5.5220999999999999E-5</c:v>
                </c:pt>
                <c:pt idx="48">
                  <c:v>2.6260999999999998E-4</c:v>
                </c:pt>
                <c:pt idx="49" formatCode="General">
                  <c:v>1.1034E-3</c:v>
                </c:pt>
                <c:pt idx="50" formatCode="General">
                  <c:v>4.0379999999999999E-3</c:v>
                </c:pt>
                <c:pt idx="51" formatCode="General">
                  <c:v>1.2866000000000001E-2</c:v>
                </c:pt>
                <c:pt idx="52" formatCode="General">
                  <c:v>3.5394000000000002E-2</c:v>
                </c:pt>
                <c:pt idx="53" formatCode="General">
                  <c:v>8.6043999999999995E-2</c:v>
                </c:pt>
                <c:pt idx="54" formatCode="General">
                  <c:v>0.18337000000000001</c:v>
                </c:pt>
                <c:pt idx="55" formatCode="General">
                  <c:v>0.33599000000000001</c:v>
                </c:pt>
                <c:pt idx="56" formatCode="General">
                  <c:v>0.55396999999999996</c:v>
                </c:pt>
                <c:pt idx="57" formatCode="General">
                  <c:v>0.86470999999999998</c:v>
                </c:pt>
                <c:pt idx="58" formatCode="General">
                  <c:v>1.2043999999999999</c:v>
                </c:pt>
                <c:pt idx="59" formatCode="General">
                  <c:v>1.5215000000000001</c:v>
                </c:pt>
                <c:pt idx="60" formatCode="General">
                  <c:v>1.7063999999999999</c:v>
                </c:pt>
                <c:pt idx="61" formatCode="General">
                  <c:v>1.6568000000000001</c:v>
                </c:pt>
                <c:pt idx="62" formatCode="General">
                  <c:v>1.3971</c:v>
                </c:pt>
                <c:pt idx="63" formatCode="General">
                  <c:v>1.0555000000000001</c:v>
                </c:pt>
                <c:pt idx="64" formatCode="General">
                  <c:v>0.73629999999999995</c:v>
                </c:pt>
                <c:pt idx="65" formatCode="General">
                  <c:v>0.48098999999999997</c:v>
                </c:pt>
                <c:pt idx="66" formatCode="General">
                  <c:v>0.29587000000000002</c:v>
                </c:pt>
                <c:pt idx="67" formatCode="General">
                  <c:v>0.17498</c:v>
                </c:pt>
                <c:pt idx="68" formatCode="General">
                  <c:v>0.10165</c:v>
                </c:pt>
                <c:pt idx="69" formatCode="General">
                  <c:v>5.9364E-2</c:v>
                </c:pt>
                <c:pt idx="70" formatCode="General">
                  <c:v>3.5011E-2</c:v>
                </c:pt>
                <c:pt idx="71" formatCode="General">
                  <c:v>2.0296999999999999E-2</c:v>
                </c:pt>
                <c:pt idx="72" formatCode="General">
                  <c:v>1.089E-2</c:v>
                </c:pt>
                <c:pt idx="73" formatCode="General">
                  <c:v>4.9791000000000002E-3</c:v>
                </c:pt>
                <c:pt idx="74" formatCode="General">
                  <c:v>1.7405999999999999E-3</c:v>
                </c:pt>
                <c:pt idx="75">
                  <c:v>5.7830999999999996E-4</c:v>
                </c:pt>
                <c:pt idx="76">
                  <c:v>4.6177000000000002E-4</c:v>
                </c:pt>
                <c:pt idx="77">
                  <c:v>8.0747000000000002E-4</c:v>
                </c:pt>
                <c:pt idx="78" formatCode="General">
                  <c:v>1.1532999999999999E-3</c:v>
                </c:pt>
                <c:pt idx="79" formatCode="General">
                  <c:v>1.2700000000000001E-3</c:v>
                </c:pt>
                <c:pt idx="80" formatCode="General">
                  <c:v>1.1597000000000001E-3</c:v>
                </c:pt>
                <c:pt idx="81">
                  <c:v>9.2575999999999997E-4</c:v>
                </c:pt>
                <c:pt idx="82">
                  <c:v>6.6399000000000004E-4</c:v>
                </c:pt>
                <c:pt idx="83">
                  <c:v>4.2687999999999998E-4</c:v>
                </c:pt>
                <c:pt idx="84">
                  <c:v>2.3786E-4</c:v>
                </c:pt>
                <c:pt idx="85">
                  <c:v>1.0378999999999999E-4</c:v>
                </c:pt>
                <c:pt idx="86">
                  <c:v>2.5925999999999999E-5</c:v>
                </c:pt>
                <c:pt idx="87">
                  <c:v>1.8321E-6</c:v>
                </c:pt>
                <c:pt idx="88">
                  <c:v>1.3503E-6</c:v>
                </c:pt>
                <c:pt idx="89">
                  <c:v>1.1174000000000001E-6</c:v>
                </c:pt>
                <c:pt idx="90">
                  <c:v>1.1877000000000001E-6</c:v>
                </c:pt>
                <c:pt idx="91">
                  <c:v>1.0761E-6</c:v>
                </c:pt>
                <c:pt idx="92">
                  <c:v>1.1165E-6</c:v>
                </c:pt>
                <c:pt idx="93">
                  <c:v>1.4270000000000001E-6</c:v>
                </c:pt>
                <c:pt idx="94">
                  <c:v>1.9019E-6</c:v>
                </c:pt>
                <c:pt idx="95">
                  <c:v>2.3622999999999998E-6</c:v>
                </c:pt>
                <c:pt idx="96">
                  <c:v>2.6894999999999998E-6</c:v>
                </c:pt>
                <c:pt idx="97">
                  <c:v>2.9129999999999999E-6</c:v>
                </c:pt>
                <c:pt idx="98">
                  <c:v>3.1298999999999999E-6</c:v>
                </c:pt>
                <c:pt idx="99">
                  <c:v>3.3888999999999999E-6</c:v>
                </c:pt>
                <c:pt idx="100">
                  <c:v>3.6832000000000002E-6</c:v>
                </c:pt>
                <c:pt idx="101">
                  <c:v>3.9971999999999996E-6</c:v>
                </c:pt>
                <c:pt idx="102">
                  <c:v>4.3181000000000002E-6</c:v>
                </c:pt>
                <c:pt idx="103">
                  <c:v>4.6403000000000003E-6</c:v>
                </c:pt>
                <c:pt idx="104">
                  <c:v>4.9652999999999997E-6</c:v>
                </c:pt>
                <c:pt idx="105">
                  <c:v>5.2989000000000002E-6</c:v>
                </c:pt>
                <c:pt idx="106">
                  <c:v>5.6474999999999997E-6</c:v>
                </c:pt>
                <c:pt idx="107">
                  <c:v>6.0170000000000002E-6</c:v>
                </c:pt>
                <c:pt idx="108">
                  <c:v>6.4111000000000003E-6</c:v>
                </c:pt>
                <c:pt idx="109">
                  <c:v>6.8322999999999998E-6</c:v>
                </c:pt>
                <c:pt idx="110">
                  <c:v>7.2810000000000003E-6</c:v>
                </c:pt>
                <c:pt idx="111">
                  <c:v>7.7571000000000007E-6</c:v>
                </c:pt>
                <c:pt idx="112">
                  <c:v>8.2604999999999999E-6</c:v>
                </c:pt>
                <c:pt idx="113">
                  <c:v>8.7904999999999999E-6</c:v>
                </c:pt>
                <c:pt idx="114">
                  <c:v>9.3464000000000008E-6</c:v>
                </c:pt>
                <c:pt idx="115">
                  <c:v>9.9273000000000007E-6</c:v>
                </c:pt>
                <c:pt idx="116">
                  <c:v>1.0533000000000001E-5</c:v>
                </c:pt>
                <c:pt idx="117">
                  <c:v>1.1161999999999999E-5</c:v>
                </c:pt>
                <c:pt idx="118">
                  <c:v>1.1815E-5</c:v>
                </c:pt>
                <c:pt idx="119">
                  <c:v>1.2490999999999999E-5</c:v>
                </c:pt>
                <c:pt idx="120">
                  <c:v>1.3191E-5</c:v>
                </c:pt>
              </c:numCache>
            </c:numRef>
          </c:yVal>
          <c:smooth val="1"/>
          <c:extLst>
            <c:ext xmlns:c16="http://schemas.microsoft.com/office/drawing/2014/chart" uri="{C3380CC4-5D6E-409C-BE32-E72D297353CC}">
              <c16:uniqueId val="{00000001-A237-43C0-A738-392B0999034A}"/>
            </c:ext>
          </c:extLst>
        </c:ser>
        <c:ser>
          <c:idx val="2"/>
          <c:order val="2"/>
          <c:tx>
            <c:strRef>
              <c:f>'Sim simple conduit_new'!$J$4</c:f>
              <c:strCache>
                <c:ptCount val="1"/>
                <c:pt idx="0">
                  <c:v>Curved conduit - B</c:v>
                </c:pt>
              </c:strCache>
            </c:strRef>
          </c:tx>
          <c:spPr>
            <a:ln w="25400" cap="rnd">
              <a:solidFill>
                <a:srgbClr val="00B0F0"/>
              </a:solidFill>
              <a:prstDash val="sysDash"/>
              <a:round/>
            </a:ln>
            <a:effectLst/>
          </c:spPr>
          <c:marker>
            <c:symbol val="none"/>
          </c:marker>
          <c:xVal>
            <c:numRef>
              <c:f>'Sim simple conduit_new'!$B$5:$B$1086</c:f>
              <c:numCache>
                <c:formatCode>General</c:formatCode>
                <c:ptCount val="1082"/>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numCache>
            </c:numRef>
          </c:xVal>
          <c:yVal>
            <c:numRef>
              <c:f>'Sim simple conduit_new'!$J$5:$J$1086</c:f>
              <c:numCache>
                <c:formatCode>0.00E+00</c:formatCode>
                <c:ptCount val="1082"/>
                <c:pt idx="0">
                  <c:v>5.1159000000000001E-80</c:v>
                </c:pt>
                <c:pt idx="1">
                  <c:v>1.1660000000000001E-73</c:v>
                </c:pt>
                <c:pt idx="2">
                  <c:v>1.5708999999999999E-64</c:v>
                </c:pt>
                <c:pt idx="3">
                  <c:v>4.2546999999999999E-50</c:v>
                </c:pt>
                <c:pt idx="4">
                  <c:v>4.4852999999999999E-41</c:v>
                </c:pt>
                <c:pt idx="5">
                  <c:v>2.2717000000000001E-36</c:v>
                </c:pt>
                <c:pt idx="6">
                  <c:v>3.4422000000000002E-35</c:v>
                </c:pt>
                <c:pt idx="7">
                  <c:v>8.2404999999999997E-34</c:v>
                </c:pt>
                <c:pt idx="8">
                  <c:v>4.5188999999999999E-33</c:v>
                </c:pt>
                <c:pt idx="9">
                  <c:v>3.0201999999999999E-32</c:v>
                </c:pt>
                <c:pt idx="10">
                  <c:v>2.4549999999999998E-31</c:v>
                </c:pt>
                <c:pt idx="11">
                  <c:v>4.0727000000000001E-30</c:v>
                </c:pt>
                <c:pt idx="12">
                  <c:v>3.3104999999999999E-29</c:v>
                </c:pt>
                <c:pt idx="13">
                  <c:v>1.6095000000000001E-28</c:v>
                </c:pt>
                <c:pt idx="14">
                  <c:v>3.8474E-28</c:v>
                </c:pt>
                <c:pt idx="15">
                  <c:v>3.5109000000000001E-27</c:v>
                </c:pt>
                <c:pt idx="16">
                  <c:v>9.3143000000000004E-26</c:v>
                </c:pt>
                <c:pt idx="17">
                  <c:v>1.2003E-24</c:v>
                </c:pt>
                <c:pt idx="18">
                  <c:v>1.2913E-23</c:v>
                </c:pt>
                <c:pt idx="19">
                  <c:v>1.983E-22</c:v>
                </c:pt>
                <c:pt idx="20">
                  <c:v>1.3563000000000001E-21</c:v>
                </c:pt>
                <c:pt idx="21">
                  <c:v>1.2043999999999999E-20</c:v>
                </c:pt>
                <c:pt idx="22">
                  <c:v>1.4951999999999999E-19</c:v>
                </c:pt>
                <c:pt idx="23">
                  <c:v>1.3770000000000001E-18</c:v>
                </c:pt>
                <c:pt idx="24">
                  <c:v>9.7928999999999997E-18</c:v>
                </c:pt>
                <c:pt idx="25">
                  <c:v>5.0886999999999997E-17</c:v>
                </c:pt>
                <c:pt idx="26">
                  <c:v>7.0589000000000002E-16</c:v>
                </c:pt>
                <c:pt idx="27">
                  <c:v>1.2975E-14</c:v>
                </c:pt>
                <c:pt idx="28">
                  <c:v>1.3966000000000001E-13</c:v>
                </c:pt>
                <c:pt idx="29">
                  <c:v>1.1533999999999999E-12</c:v>
                </c:pt>
                <c:pt idx="30">
                  <c:v>8.2182999999999994E-12</c:v>
                </c:pt>
                <c:pt idx="31">
                  <c:v>4.8431999999999999E-11</c:v>
                </c:pt>
                <c:pt idx="32">
                  <c:v>2.3427999999999999E-10</c:v>
                </c:pt>
                <c:pt idx="33">
                  <c:v>9.468500000000001E-10</c:v>
                </c:pt>
                <c:pt idx="34">
                  <c:v>3.0984E-9</c:v>
                </c:pt>
                <c:pt idx="35">
                  <c:v>8.3501999999999996E-9</c:v>
                </c:pt>
                <c:pt idx="36">
                  <c:v>1.8806E-8</c:v>
                </c:pt>
                <c:pt idx="37">
                  <c:v>3.5800000000000003E-8</c:v>
                </c:pt>
                <c:pt idx="38">
                  <c:v>5.8444999999999998E-8</c:v>
                </c:pt>
                <c:pt idx="39">
                  <c:v>8.2926999999999999E-8</c:v>
                </c:pt>
                <c:pt idx="40">
                  <c:v>1.0342999999999999E-7</c:v>
                </c:pt>
                <c:pt idx="41">
                  <c:v>1.1475000000000001E-7</c:v>
                </c:pt>
                <c:pt idx="42">
                  <c:v>1.3645000000000001E-7</c:v>
                </c:pt>
                <c:pt idx="43">
                  <c:v>4.679E-7</c:v>
                </c:pt>
                <c:pt idx="44">
                  <c:v>3.3009E-6</c:v>
                </c:pt>
                <c:pt idx="45">
                  <c:v>2.3260000000000001E-5</c:v>
                </c:pt>
                <c:pt idx="46">
                  <c:v>1.4081E-4</c:v>
                </c:pt>
                <c:pt idx="47">
                  <c:v>7.2376000000000005E-4</c:v>
                </c:pt>
                <c:pt idx="48" formatCode="General">
                  <c:v>3.2550000000000001E-3</c:v>
                </c:pt>
                <c:pt idx="49" formatCode="General">
                  <c:v>1.3034E-2</c:v>
                </c:pt>
                <c:pt idx="50" formatCode="General">
                  <c:v>4.5372999999999997E-2</c:v>
                </c:pt>
                <c:pt idx="51" formatCode="General">
                  <c:v>0.13689999999999999</c:v>
                </c:pt>
                <c:pt idx="52" formatCode="General">
                  <c:v>0.36162</c:v>
                </c:pt>
                <c:pt idx="53" formatCode="General">
                  <c:v>0.83296999999999999</c:v>
                </c:pt>
                <c:pt idx="54" formatCode="General">
                  <c:v>1.669</c:v>
                </c:pt>
                <c:pt idx="55" formatCode="General">
                  <c:v>2.9013</c:v>
                </c:pt>
                <c:pt idx="56" formatCode="General">
                  <c:v>4.3647999999999998</c:v>
                </c:pt>
                <c:pt idx="57" formatCode="General">
                  <c:v>5.6623999999999999</c:v>
                </c:pt>
                <c:pt idx="58" formatCode="General">
                  <c:v>6.2889999999999997</c:v>
                </c:pt>
                <c:pt idx="59" formatCode="General">
                  <c:v>5.9233000000000002</c:v>
                </c:pt>
                <c:pt idx="60" formatCode="General">
                  <c:v>4.6985000000000001</c:v>
                </c:pt>
                <c:pt idx="61" formatCode="General">
                  <c:v>3.0741000000000001</c:v>
                </c:pt>
                <c:pt idx="62" formatCode="General">
                  <c:v>1.63</c:v>
                </c:pt>
                <c:pt idx="63" formatCode="General">
                  <c:v>0.70487</c:v>
                </c:pt>
                <c:pt idx="64" formatCode="General">
                  <c:v>0.27206000000000002</c:v>
                </c:pt>
                <c:pt idx="65" formatCode="General">
                  <c:v>0.11078</c:v>
                </c:pt>
                <c:pt idx="66" formatCode="General">
                  <c:v>5.2814E-2</c:v>
                </c:pt>
                <c:pt idx="67" formatCode="General">
                  <c:v>2.3102000000000001E-2</c:v>
                </c:pt>
                <c:pt idx="68" formatCode="General">
                  <c:v>7.8463999999999999E-3</c:v>
                </c:pt>
                <c:pt idx="69" formatCode="General">
                  <c:v>2.5160999999999998E-3</c:v>
                </c:pt>
                <c:pt idx="70">
                  <c:v>7.0045999999999997E-4</c:v>
                </c:pt>
                <c:pt idx="71">
                  <c:v>4.3871999999999997E-4</c:v>
                </c:pt>
                <c:pt idx="72">
                  <c:v>3.0023000000000002E-4</c:v>
                </c:pt>
                <c:pt idx="73">
                  <c:v>1.5808E-4</c:v>
                </c:pt>
                <c:pt idx="74">
                  <c:v>6.9283999999999996E-5</c:v>
                </c:pt>
                <c:pt idx="75">
                  <c:v>3.1451000000000001E-5</c:v>
                </c:pt>
                <c:pt idx="76">
                  <c:v>6.0779000000000002E-5</c:v>
                </c:pt>
                <c:pt idx="77">
                  <c:v>1.5063000000000001E-4</c:v>
                </c:pt>
                <c:pt idx="78">
                  <c:v>1.9348999999999999E-4</c:v>
                </c:pt>
                <c:pt idx="79">
                  <c:v>1.5155E-4</c:v>
                </c:pt>
                <c:pt idx="80">
                  <c:v>7.3237000000000004E-5</c:v>
                </c:pt>
                <c:pt idx="81">
                  <c:v>1.9859000000000001E-5</c:v>
                </c:pt>
                <c:pt idx="82">
                  <c:v>8.4016999999999995E-6</c:v>
                </c:pt>
                <c:pt idx="83">
                  <c:v>1.6603999999999999E-5</c:v>
                </c:pt>
                <c:pt idx="84">
                  <c:v>2.5460999999999999E-5</c:v>
                </c:pt>
                <c:pt idx="85">
                  <c:v>2.3235999999999999E-5</c:v>
                </c:pt>
                <c:pt idx="86">
                  <c:v>1.1841000000000001E-5</c:v>
                </c:pt>
                <c:pt idx="87">
                  <c:v>2.1544000000000001E-6</c:v>
                </c:pt>
                <c:pt idx="88">
                  <c:v>5.1867000000000002E-7</c:v>
                </c:pt>
                <c:pt idx="89">
                  <c:v>7.6234999999999999E-7</c:v>
                </c:pt>
                <c:pt idx="90">
                  <c:v>1.4254999999999999E-6</c:v>
                </c:pt>
                <c:pt idx="91">
                  <c:v>1.7142E-6</c:v>
                </c:pt>
                <c:pt idx="92">
                  <c:v>1.7451E-6</c:v>
                </c:pt>
                <c:pt idx="93">
                  <c:v>1.8401E-6</c:v>
                </c:pt>
                <c:pt idx="94">
                  <c:v>2.0549E-6</c:v>
                </c:pt>
                <c:pt idx="95">
                  <c:v>2.3369E-6</c:v>
                </c:pt>
                <c:pt idx="96">
                  <c:v>2.6471E-6</c:v>
                </c:pt>
                <c:pt idx="97">
                  <c:v>2.9842000000000002E-6</c:v>
                </c:pt>
                <c:pt idx="98">
                  <c:v>3.365E-6</c:v>
                </c:pt>
                <c:pt idx="99">
                  <c:v>3.7894999999999999E-6</c:v>
                </c:pt>
                <c:pt idx="100">
                  <c:v>4.2446E-6</c:v>
                </c:pt>
                <c:pt idx="101">
                  <c:v>4.7176999999999997E-6</c:v>
                </c:pt>
                <c:pt idx="102">
                  <c:v>5.2000000000000002E-6</c:v>
                </c:pt>
                <c:pt idx="103">
                  <c:v>5.6887000000000003E-6</c:v>
                </c:pt>
                <c:pt idx="104">
                  <c:v>6.1859999999999997E-6</c:v>
                </c:pt>
                <c:pt idx="105">
                  <c:v>6.6954999999999997E-6</c:v>
                </c:pt>
                <c:pt idx="106">
                  <c:v>7.2199000000000001E-6</c:v>
                </c:pt>
                <c:pt idx="107">
                  <c:v>7.7604999999999996E-6</c:v>
                </c:pt>
                <c:pt idx="108">
                  <c:v>8.3174999999999996E-6</c:v>
                </c:pt>
                <c:pt idx="109">
                  <c:v>8.8906999999999994E-6</c:v>
                </c:pt>
                <c:pt idx="110">
                  <c:v>9.4813000000000002E-6</c:v>
                </c:pt>
                <c:pt idx="111">
                  <c:v>1.0091E-5</c:v>
                </c:pt>
                <c:pt idx="112">
                  <c:v>1.0720000000000001E-5</c:v>
                </c:pt>
                <c:pt idx="113">
                  <c:v>1.1372000000000001E-5</c:v>
                </c:pt>
                <c:pt idx="114">
                  <c:v>1.2048000000000001E-5</c:v>
                </c:pt>
                <c:pt idx="115">
                  <c:v>1.2747E-5</c:v>
                </c:pt>
                <c:pt idx="116">
                  <c:v>1.3472000000000001E-5</c:v>
                </c:pt>
                <c:pt idx="117">
                  <c:v>1.4221E-5</c:v>
                </c:pt>
                <c:pt idx="118">
                  <c:v>1.4997000000000001E-5</c:v>
                </c:pt>
                <c:pt idx="119">
                  <c:v>1.5798999999999999E-5</c:v>
                </c:pt>
                <c:pt idx="120">
                  <c:v>1.6626999999999999E-5</c:v>
                </c:pt>
              </c:numCache>
            </c:numRef>
          </c:yVal>
          <c:smooth val="1"/>
          <c:extLst>
            <c:ext xmlns:c16="http://schemas.microsoft.com/office/drawing/2014/chart" uri="{C3380CC4-5D6E-409C-BE32-E72D297353CC}">
              <c16:uniqueId val="{00000002-A237-43C0-A738-392B0999034A}"/>
            </c:ext>
          </c:extLst>
        </c:ser>
        <c:ser>
          <c:idx val="3"/>
          <c:order val="3"/>
          <c:tx>
            <c:strRef>
              <c:f>'Sim simple conduit_new'!$K$4</c:f>
              <c:strCache>
                <c:ptCount val="1"/>
                <c:pt idx="0">
                  <c:v>Curved conduit - G</c:v>
                </c:pt>
              </c:strCache>
            </c:strRef>
          </c:tx>
          <c:spPr>
            <a:ln w="25400" cap="rnd">
              <a:solidFill>
                <a:srgbClr val="FF0000"/>
              </a:solidFill>
              <a:prstDash val="sysDash"/>
              <a:round/>
            </a:ln>
            <a:effectLst/>
          </c:spPr>
          <c:marker>
            <c:symbol val="none"/>
          </c:marker>
          <c:xVal>
            <c:numRef>
              <c:f>'Sim simple conduit_new'!$B$5:$B$1086</c:f>
              <c:numCache>
                <c:formatCode>General</c:formatCode>
                <c:ptCount val="1082"/>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numCache>
            </c:numRef>
          </c:xVal>
          <c:yVal>
            <c:numRef>
              <c:f>'Sim simple conduit_new'!$K$5:$K$1086</c:f>
              <c:numCache>
                <c:formatCode>0.00E+00</c:formatCode>
                <c:ptCount val="1082"/>
                <c:pt idx="0">
                  <c:v>6.7390999999999998E-79</c:v>
                </c:pt>
                <c:pt idx="1">
                  <c:v>1.9541E-73</c:v>
                </c:pt>
                <c:pt idx="2">
                  <c:v>3.3593999999999998E-63</c:v>
                </c:pt>
                <c:pt idx="3">
                  <c:v>3.7723999999999999E-49</c:v>
                </c:pt>
                <c:pt idx="4">
                  <c:v>1.2264000000000001E-40</c:v>
                </c:pt>
                <c:pt idx="5">
                  <c:v>2.4475000000000002E-35</c:v>
                </c:pt>
                <c:pt idx="6">
                  <c:v>1.8751999999999999E-34</c:v>
                </c:pt>
                <c:pt idx="7">
                  <c:v>1.4055E-33</c:v>
                </c:pt>
                <c:pt idx="8">
                  <c:v>1.6966000000000001E-32</c:v>
                </c:pt>
                <c:pt idx="9">
                  <c:v>1.3457000000000001E-31</c:v>
                </c:pt>
                <c:pt idx="10">
                  <c:v>8.5819000000000003E-31</c:v>
                </c:pt>
                <c:pt idx="11">
                  <c:v>8.7944999999999999E-30</c:v>
                </c:pt>
                <c:pt idx="12">
                  <c:v>1.3509000000000001E-28</c:v>
                </c:pt>
                <c:pt idx="13">
                  <c:v>1.2471999999999999E-27</c:v>
                </c:pt>
                <c:pt idx="14">
                  <c:v>1.0603E-26</c:v>
                </c:pt>
                <c:pt idx="15">
                  <c:v>5.5380999999999997E-26</c:v>
                </c:pt>
                <c:pt idx="16">
                  <c:v>3.3698999999999998E-25</c:v>
                </c:pt>
                <c:pt idx="17">
                  <c:v>2.4008999999999999E-24</c:v>
                </c:pt>
                <c:pt idx="18">
                  <c:v>2.6558999999999998E-23</c:v>
                </c:pt>
                <c:pt idx="19">
                  <c:v>4.1951E-22</c:v>
                </c:pt>
                <c:pt idx="20">
                  <c:v>6.3150000000000002E-21</c:v>
                </c:pt>
                <c:pt idx="21">
                  <c:v>9.9222999999999997E-20</c:v>
                </c:pt>
                <c:pt idx="22">
                  <c:v>1.3313E-18</c:v>
                </c:pt>
                <c:pt idx="23">
                  <c:v>1.6633999999999999E-17</c:v>
                </c:pt>
                <c:pt idx="24">
                  <c:v>1.8387999999999999E-16</c:v>
                </c:pt>
                <c:pt idx="25">
                  <c:v>1.8850999999999998E-15</c:v>
                </c:pt>
                <c:pt idx="26">
                  <c:v>1.8951E-14</c:v>
                </c:pt>
                <c:pt idx="27">
                  <c:v>1.7563E-13</c:v>
                </c:pt>
                <c:pt idx="28">
                  <c:v>1.391E-12</c:v>
                </c:pt>
                <c:pt idx="29">
                  <c:v>9.5125999999999997E-12</c:v>
                </c:pt>
                <c:pt idx="30">
                  <c:v>5.5866000000000001E-11</c:v>
                </c:pt>
                <c:pt idx="31">
                  <c:v>2.7176E-10</c:v>
                </c:pt>
                <c:pt idx="32">
                  <c:v>1.0868E-9</c:v>
                </c:pt>
                <c:pt idx="33">
                  <c:v>3.5450000000000001E-9</c:v>
                </c:pt>
                <c:pt idx="34">
                  <c:v>9.4583000000000007E-9</c:v>
                </c:pt>
                <c:pt idx="35">
                  <c:v>2.0983E-8</c:v>
                </c:pt>
                <c:pt idx="36">
                  <c:v>3.9217E-8</c:v>
                </c:pt>
                <c:pt idx="37">
                  <c:v>6.2662999999999997E-8</c:v>
                </c:pt>
                <c:pt idx="38">
                  <c:v>8.6713000000000004E-8</c:v>
                </c:pt>
                <c:pt idx="39">
                  <c:v>1.0542E-7</c:v>
                </c:pt>
                <c:pt idx="40">
                  <c:v>1.1868E-7</c:v>
                </c:pt>
                <c:pt idx="41">
                  <c:v>1.7596E-7</c:v>
                </c:pt>
                <c:pt idx="42">
                  <c:v>6.9935999999999998E-7</c:v>
                </c:pt>
                <c:pt idx="43">
                  <c:v>4.6742000000000001E-6</c:v>
                </c:pt>
                <c:pt idx="44">
                  <c:v>3.0657999999999997E-5</c:v>
                </c:pt>
                <c:pt idx="45">
                  <c:v>1.8239999999999999E-4</c:v>
                </c:pt>
                <c:pt idx="46">
                  <c:v>9.5600999999999998E-4</c:v>
                </c:pt>
                <c:pt idx="47" formatCode="General">
                  <c:v>4.3756999999999997E-3</c:v>
                </c:pt>
                <c:pt idx="48" formatCode="General">
                  <c:v>1.7513000000000001E-2</c:v>
                </c:pt>
                <c:pt idx="49" formatCode="General">
                  <c:v>6.1589999999999999E-2</c:v>
                </c:pt>
                <c:pt idx="50" formatCode="General">
                  <c:v>0.18881000000000001</c:v>
                </c:pt>
                <c:pt idx="51" formatCode="General">
                  <c:v>0.50524999999999998</c:v>
                </c:pt>
                <c:pt idx="52" formatCode="General">
                  <c:v>1.1828000000000001</c:v>
                </c:pt>
                <c:pt idx="53" formatCode="General">
                  <c:v>2.4175</c:v>
                </c:pt>
                <c:pt idx="54" formatCode="General">
                  <c:v>4.3121999999999998</c:v>
                </c:pt>
                <c:pt idx="55" formatCode="General">
                  <c:v>6.7037000000000004</c:v>
                </c:pt>
                <c:pt idx="56" formatCode="General">
                  <c:v>9.0573999999999995</c:v>
                </c:pt>
                <c:pt idx="57" formatCode="General">
                  <c:v>10.592000000000001</c:v>
                </c:pt>
                <c:pt idx="58" formatCode="General">
                  <c:v>10.654</c:v>
                </c:pt>
                <c:pt idx="59" formatCode="General">
                  <c:v>9.2112999999999996</c:v>
                </c:pt>
                <c:pt idx="60" formatCode="General">
                  <c:v>6.8232999999999997</c:v>
                </c:pt>
                <c:pt idx="61" formatCode="General">
                  <c:v>4.2782999999999998</c:v>
                </c:pt>
                <c:pt idx="62" formatCode="General">
                  <c:v>2.2784</c:v>
                </c:pt>
                <c:pt idx="63" formatCode="General">
                  <c:v>1.0556000000000001</c:v>
                </c:pt>
                <c:pt idx="64" formatCode="General">
                  <c:v>0.45068000000000003</c:v>
                </c:pt>
                <c:pt idx="65" formatCode="General">
                  <c:v>0.17249999999999999</c:v>
                </c:pt>
                <c:pt idx="66" formatCode="General">
                  <c:v>6.3940999999999998E-2</c:v>
                </c:pt>
                <c:pt idx="67" formatCode="General">
                  <c:v>3.0379E-2</c:v>
                </c:pt>
                <c:pt idx="68" formatCode="General">
                  <c:v>1.5531E-2</c:v>
                </c:pt>
                <c:pt idx="69" formatCode="General">
                  <c:v>8.7221999999999994E-3</c:v>
                </c:pt>
                <c:pt idx="70" formatCode="General">
                  <c:v>5.0290999999999999E-3</c:v>
                </c:pt>
                <c:pt idx="71" formatCode="General">
                  <c:v>2.699E-3</c:v>
                </c:pt>
                <c:pt idx="72" formatCode="General">
                  <c:v>1.2806E-3</c:v>
                </c:pt>
                <c:pt idx="73">
                  <c:v>5.0549000000000004E-4</c:v>
                </c:pt>
                <c:pt idx="74">
                  <c:v>1.8244999999999999E-4</c:v>
                </c:pt>
                <c:pt idx="75">
                  <c:v>1.6296999999999999E-4</c:v>
                </c:pt>
                <c:pt idx="76">
                  <c:v>1.1485999999999999E-4</c:v>
                </c:pt>
                <c:pt idx="77">
                  <c:v>5.7734E-5</c:v>
                </c:pt>
                <c:pt idx="78">
                  <c:v>7.4220000000000004E-5</c:v>
                </c:pt>
                <c:pt idx="79">
                  <c:v>1.3128E-4</c:v>
                </c:pt>
                <c:pt idx="80">
                  <c:v>1.4682000000000001E-4</c:v>
                </c:pt>
                <c:pt idx="81">
                  <c:v>1.0142E-4</c:v>
                </c:pt>
                <c:pt idx="82">
                  <c:v>4.0429000000000002E-5</c:v>
                </c:pt>
                <c:pt idx="83">
                  <c:v>6.4999999999999996E-6</c:v>
                </c:pt>
                <c:pt idx="84">
                  <c:v>1.9033000000000001E-6</c:v>
                </c:pt>
                <c:pt idx="85">
                  <c:v>5.3010999999999999E-6</c:v>
                </c:pt>
                <c:pt idx="86">
                  <c:v>9.4092999999999998E-6</c:v>
                </c:pt>
                <c:pt idx="87">
                  <c:v>8.0172000000000001E-6</c:v>
                </c:pt>
                <c:pt idx="88">
                  <c:v>3.2069000000000002E-6</c:v>
                </c:pt>
                <c:pt idx="89">
                  <c:v>8.1623E-7</c:v>
                </c:pt>
                <c:pt idx="90">
                  <c:v>1.2521E-6</c:v>
                </c:pt>
                <c:pt idx="91">
                  <c:v>2.1397999999999998E-6</c:v>
                </c:pt>
                <c:pt idx="92">
                  <c:v>2.7136000000000002E-6</c:v>
                </c:pt>
                <c:pt idx="93">
                  <c:v>3.0357999999999998E-6</c:v>
                </c:pt>
                <c:pt idx="94">
                  <c:v>3.2940000000000001E-6</c:v>
                </c:pt>
                <c:pt idx="95">
                  <c:v>3.5901999999999999E-6</c:v>
                </c:pt>
                <c:pt idx="96">
                  <c:v>3.9298000000000001E-6</c:v>
                </c:pt>
                <c:pt idx="97">
                  <c:v>4.3015999999999996E-6</c:v>
                </c:pt>
                <c:pt idx="98">
                  <c:v>4.7088999999999999E-6</c:v>
                </c:pt>
                <c:pt idx="99">
                  <c:v>5.1568000000000003E-6</c:v>
                </c:pt>
                <c:pt idx="100">
                  <c:v>5.6372E-6</c:v>
                </c:pt>
                <c:pt idx="101">
                  <c:v>6.1407999999999997E-6</c:v>
                </c:pt>
                <c:pt idx="102">
                  <c:v>6.6618000000000003E-6</c:v>
                </c:pt>
                <c:pt idx="103">
                  <c:v>7.1999000000000003E-6</c:v>
                </c:pt>
                <c:pt idx="104">
                  <c:v>7.7579000000000007E-6</c:v>
                </c:pt>
                <c:pt idx="105">
                  <c:v>8.3384999999999999E-6</c:v>
                </c:pt>
                <c:pt idx="106">
                  <c:v>8.9417999999999997E-6</c:v>
                </c:pt>
                <c:pt idx="107">
                  <c:v>9.5657000000000006E-6</c:v>
                </c:pt>
                <c:pt idx="108">
                  <c:v>1.0207000000000001E-5</c:v>
                </c:pt>
                <c:pt idx="109">
                  <c:v>1.0865E-5</c:v>
                </c:pt>
                <c:pt idx="110">
                  <c:v>1.1538E-5</c:v>
                </c:pt>
                <c:pt idx="111">
                  <c:v>1.2227E-5</c:v>
                </c:pt>
                <c:pt idx="112">
                  <c:v>1.2935999999999999E-5</c:v>
                </c:pt>
                <c:pt idx="113">
                  <c:v>1.3664E-5</c:v>
                </c:pt>
                <c:pt idx="114">
                  <c:v>1.4415E-5</c:v>
                </c:pt>
                <c:pt idx="115">
                  <c:v>1.5187E-5</c:v>
                </c:pt>
                <c:pt idx="116">
                  <c:v>1.5982999999999999E-5</c:v>
                </c:pt>
                <c:pt idx="117">
                  <c:v>1.6803000000000002E-5</c:v>
                </c:pt>
                <c:pt idx="118">
                  <c:v>1.7646E-5</c:v>
                </c:pt>
                <c:pt idx="119">
                  <c:v>1.8513999999999999E-5</c:v>
                </c:pt>
                <c:pt idx="120">
                  <c:v>1.9406E-5</c:v>
                </c:pt>
              </c:numCache>
            </c:numRef>
          </c:yVal>
          <c:smooth val="1"/>
          <c:extLst>
            <c:ext xmlns:c16="http://schemas.microsoft.com/office/drawing/2014/chart" uri="{C3380CC4-5D6E-409C-BE32-E72D297353CC}">
              <c16:uniqueId val="{00000003-A237-43C0-A738-392B0999034A}"/>
            </c:ext>
          </c:extLst>
        </c:ser>
        <c:ser>
          <c:idx val="4"/>
          <c:order val="4"/>
          <c:tx>
            <c:strRef>
              <c:f>'Sim simple conduit_new'!$L$4</c:f>
              <c:strCache>
                <c:ptCount val="1"/>
                <c:pt idx="0">
                  <c:v>Curved conduit - M</c:v>
                </c:pt>
              </c:strCache>
            </c:strRef>
          </c:tx>
          <c:spPr>
            <a:ln w="25400" cap="rnd">
              <a:solidFill>
                <a:schemeClr val="tx1"/>
              </a:solidFill>
              <a:prstDash val="sysDash"/>
              <a:round/>
            </a:ln>
            <a:effectLst/>
          </c:spPr>
          <c:marker>
            <c:symbol val="none"/>
          </c:marker>
          <c:xVal>
            <c:numRef>
              <c:f>'Sim simple conduit_new'!$B$5:$B$1086</c:f>
              <c:numCache>
                <c:formatCode>General</c:formatCode>
                <c:ptCount val="1082"/>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numCache>
            </c:numRef>
          </c:xVal>
          <c:yVal>
            <c:numRef>
              <c:f>'Sim simple conduit_new'!$L$5:$L$1086</c:f>
              <c:numCache>
                <c:formatCode>0.00E+00</c:formatCode>
                <c:ptCount val="1082"/>
                <c:pt idx="0">
                  <c:v>2.1326000000000001E-79</c:v>
                </c:pt>
                <c:pt idx="1">
                  <c:v>1.402E-73</c:v>
                </c:pt>
                <c:pt idx="2">
                  <c:v>1.1255E-63</c:v>
                </c:pt>
                <c:pt idx="3">
                  <c:v>1.7251999999999999E-50</c:v>
                </c:pt>
                <c:pt idx="4">
                  <c:v>8.4691000000000004E-41</c:v>
                </c:pt>
                <c:pt idx="5">
                  <c:v>1.2912E-36</c:v>
                </c:pt>
                <c:pt idx="6">
                  <c:v>1.1737999999999999E-34</c:v>
                </c:pt>
                <c:pt idx="7">
                  <c:v>1.0169E-33</c:v>
                </c:pt>
                <c:pt idx="8">
                  <c:v>1.2184000000000001E-32</c:v>
                </c:pt>
                <c:pt idx="9">
                  <c:v>9.7010000000000003E-32</c:v>
                </c:pt>
                <c:pt idx="10">
                  <c:v>5.6177999999999999E-31</c:v>
                </c:pt>
                <c:pt idx="11">
                  <c:v>3.5237000000000001E-30</c:v>
                </c:pt>
                <c:pt idx="12">
                  <c:v>6.1318E-29</c:v>
                </c:pt>
                <c:pt idx="13">
                  <c:v>3.5379999999999998E-28</c:v>
                </c:pt>
                <c:pt idx="14">
                  <c:v>3.6302000000000002E-27</c:v>
                </c:pt>
                <c:pt idx="15">
                  <c:v>3.001E-26</c:v>
                </c:pt>
                <c:pt idx="16">
                  <c:v>1.5892E-25</c:v>
                </c:pt>
                <c:pt idx="17">
                  <c:v>3.415E-25</c:v>
                </c:pt>
                <c:pt idx="18">
                  <c:v>4.1323E-24</c:v>
                </c:pt>
                <c:pt idx="19">
                  <c:v>1.5185000000000001E-23</c:v>
                </c:pt>
                <c:pt idx="20">
                  <c:v>1.6854999999999999E-22</c:v>
                </c:pt>
                <c:pt idx="21">
                  <c:v>1.8763999999999999E-21</c:v>
                </c:pt>
                <c:pt idx="22">
                  <c:v>2.0597999999999999E-20</c:v>
                </c:pt>
                <c:pt idx="23">
                  <c:v>3.2401999999999998E-19</c:v>
                </c:pt>
                <c:pt idx="24">
                  <c:v>9.1088999999999993E-18</c:v>
                </c:pt>
                <c:pt idx="25">
                  <c:v>1.5791000000000001E-16</c:v>
                </c:pt>
                <c:pt idx="26">
                  <c:v>1.9511999999999998E-15</c:v>
                </c:pt>
                <c:pt idx="27">
                  <c:v>2.0279E-14</c:v>
                </c:pt>
                <c:pt idx="28">
                  <c:v>1.7744999999999999E-13</c:v>
                </c:pt>
                <c:pt idx="29">
                  <c:v>1.3709999999999999E-12</c:v>
                </c:pt>
                <c:pt idx="30">
                  <c:v>9.9776999999999994E-12</c:v>
                </c:pt>
                <c:pt idx="31">
                  <c:v>6.7378E-11</c:v>
                </c:pt>
                <c:pt idx="32">
                  <c:v>3.5198000000000001E-10</c:v>
                </c:pt>
                <c:pt idx="33">
                  <c:v>1.4322999999999999E-9</c:v>
                </c:pt>
                <c:pt idx="34">
                  <c:v>4.6094000000000002E-9</c:v>
                </c:pt>
                <c:pt idx="35">
                  <c:v>1.2102E-8</c:v>
                </c:pt>
                <c:pt idx="36">
                  <c:v>2.6435000000000001E-8</c:v>
                </c:pt>
                <c:pt idx="37">
                  <c:v>4.8779999999999997E-8</c:v>
                </c:pt>
                <c:pt idx="38">
                  <c:v>7.7399000000000004E-8</c:v>
                </c:pt>
                <c:pt idx="39">
                  <c:v>1.0718E-7</c:v>
                </c:pt>
                <c:pt idx="40">
                  <c:v>1.3026E-7</c:v>
                </c:pt>
                <c:pt idx="41">
                  <c:v>1.3684E-7</c:v>
                </c:pt>
                <c:pt idx="42">
                  <c:v>1.6428000000000001E-7</c:v>
                </c:pt>
                <c:pt idx="43">
                  <c:v>6.6359999999999999E-7</c:v>
                </c:pt>
                <c:pt idx="44">
                  <c:v>4.6299999999999997E-6</c:v>
                </c:pt>
                <c:pt idx="45">
                  <c:v>3.2378000000000001E-5</c:v>
                </c:pt>
                <c:pt idx="46">
                  <c:v>2.0226E-4</c:v>
                </c:pt>
                <c:pt idx="47" formatCode="General">
                  <c:v>1.0884E-3</c:v>
                </c:pt>
                <c:pt idx="48" formatCode="General">
                  <c:v>4.9992999999999999E-3</c:v>
                </c:pt>
                <c:pt idx="49" formatCode="General">
                  <c:v>1.9744000000000001E-2</c:v>
                </c:pt>
                <c:pt idx="50" formatCode="General">
                  <c:v>6.7579E-2</c:v>
                </c:pt>
                <c:pt idx="51" formatCode="General">
                  <c:v>0.20097999999999999</c:v>
                </c:pt>
                <c:pt idx="52" formatCode="General">
                  <c:v>0.52168999999999999</c:v>
                </c:pt>
                <c:pt idx="53" formatCode="General">
                  <c:v>1.1749000000000001</c:v>
                </c:pt>
                <c:pt idx="54" formatCode="General">
                  <c:v>2.2957000000000001</c:v>
                </c:pt>
                <c:pt idx="55" formatCode="General">
                  <c:v>3.8812000000000002</c:v>
                </c:pt>
                <c:pt idx="56" formatCode="General">
                  <c:v>5.6492000000000004</c:v>
                </c:pt>
                <c:pt idx="57" formatCode="General">
                  <c:v>7.0380000000000003</c:v>
                </c:pt>
                <c:pt idx="58" formatCode="General">
                  <c:v>7.4203999999999999</c:v>
                </c:pt>
                <c:pt idx="59" formatCode="General">
                  <c:v>6.5285000000000002</c:v>
                </c:pt>
                <c:pt idx="60" formatCode="General">
                  <c:v>4.6680000000000001</c:v>
                </c:pt>
                <c:pt idx="61" formatCode="General">
                  <c:v>2.5308999999999999</c:v>
                </c:pt>
                <c:pt idx="62" formatCode="General">
                  <c:v>0.89497000000000004</c:v>
                </c:pt>
                <c:pt idx="63" formatCode="General">
                  <c:v>0.14141000000000001</c:v>
                </c:pt>
                <c:pt idx="64" formatCode="General">
                  <c:v>1.2002000000000001E-2</c:v>
                </c:pt>
                <c:pt idx="65" formatCode="General">
                  <c:v>3.2260000000000001E-3</c:v>
                </c:pt>
                <c:pt idx="66" formatCode="General">
                  <c:v>3.9946000000000001E-3</c:v>
                </c:pt>
                <c:pt idx="67" formatCode="General">
                  <c:v>4.2091000000000003E-3</c:v>
                </c:pt>
                <c:pt idx="68" formatCode="General">
                  <c:v>6.1508999999999999E-3</c:v>
                </c:pt>
                <c:pt idx="69" formatCode="General">
                  <c:v>7.5862999999999998E-3</c:v>
                </c:pt>
                <c:pt idx="70" formatCode="General">
                  <c:v>7.1878000000000003E-3</c:v>
                </c:pt>
                <c:pt idx="71" formatCode="General">
                  <c:v>5.3200000000000001E-3</c:v>
                </c:pt>
                <c:pt idx="72" formatCode="General">
                  <c:v>3.1416E-3</c:v>
                </c:pt>
                <c:pt idx="73" formatCode="General">
                  <c:v>1.5502999999999999E-3</c:v>
                </c:pt>
                <c:pt idx="74">
                  <c:v>6.8026000000000002E-4</c:v>
                </c:pt>
                <c:pt idx="75">
                  <c:v>3.0353999999999998E-4</c:v>
                </c:pt>
                <c:pt idx="76">
                  <c:v>1.4931999999999999E-4</c:v>
                </c:pt>
                <c:pt idx="77">
                  <c:v>9.0836999999999998E-5</c:v>
                </c:pt>
                <c:pt idx="78">
                  <c:v>6.6790000000000003E-5</c:v>
                </c:pt>
                <c:pt idx="79">
                  <c:v>4.8798000000000003E-5</c:v>
                </c:pt>
                <c:pt idx="80">
                  <c:v>3.1265E-5</c:v>
                </c:pt>
                <c:pt idx="81">
                  <c:v>1.6929E-5</c:v>
                </c:pt>
                <c:pt idx="82">
                  <c:v>8.0800000000000006E-6</c:v>
                </c:pt>
                <c:pt idx="83">
                  <c:v>4.6403000000000003E-6</c:v>
                </c:pt>
                <c:pt idx="84">
                  <c:v>3.0859E-6</c:v>
                </c:pt>
                <c:pt idx="85">
                  <c:v>1.8348E-6</c:v>
                </c:pt>
                <c:pt idx="86">
                  <c:v>1.1664E-6</c:v>
                </c:pt>
                <c:pt idx="87">
                  <c:v>1.0248999999999999E-6</c:v>
                </c:pt>
                <c:pt idx="88">
                  <c:v>1.3304E-6</c:v>
                </c:pt>
                <c:pt idx="89">
                  <c:v>1.9983999999999998E-6</c:v>
                </c:pt>
                <c:pt idx="90">
                  <c:v>2.5194E-6</c:v>
                </c:pt>
                <c:pt idx="91">
                  <c:v>2.8555E-6</c:v>
                </c:pt>
                <c:pt idx="92">
                  <c:v>3.1209000000000001E-6</c:v>
                </c:pt>
                <c:pt idx="93">
                  <c:v>3.3923999999999999E-6</c:v>
                </c:pt>
                <c:pt idx="94">
                  <c:v>3.6915000000000001E-6</c:v>
                </c:pt>
                <c:pt idx="95">
                  <c:v>4.0102000000000002E-6</c:v>
                </c:pt>
                <c:pt idx="96">
                  <c:v>4.3397000000000001E-6</c:v>
                </c:pt>
                <c:pt idx="97">
                  <c:v>4.6816000000000002E-6</c:v>
                </c:pt>
                <c:pt idx="98">
                  <c:v>5.0405000000000003E-6</c:v>
                </c:pt>
                <c:pt idx="99">
                  <c:v>5.4168000000000004E-6</c:v>
                </c:pt>
                <c:pt idx="100">
                  <c:v>5.8118E-6</c:v>
                </c:pt>
                <c:pt idx="101">
                  <c:v>6.2280000000000003E-6</c:v>
                </c:pt>
                <c:pt idx="102">
                  <c:v>6.6682E-6</c:v>
                </c:pt>
                <c:pt idx="103">
                  <c:v>7.1338000000000002E-6</c:v>
                </c:pt>
                <c:pt idx="104">
                  <c:v>7.6252999999999997E-6</c:v>
                </c:pt>
                <c:pt idx="105">
                  <c:v>8.1416000000000001E-6</c:v>
                </c:pt>
                <c:pt idx="106">
                  <c:v>8.6813999999999996E-6</c:v>
                </c:pt>
                <c:pt idx="107">
                  <c:v>9.2439999999999999E-6</c:v>
                </c:pt>
                <c:pt idx="108">
                  <c:v>9.8293999999999994E-6</c:v>
                </c:pt>
                <c:pt idx="109">
                  <c:v>1.0438000000000001E-5</c:v>
                </c:pt>
                <c:pt idx="110">
                  <c:v>1.1071E-5</c:v>
                </c:pt>
                <c:pt idx="111">
                  <c:v>1.173E-5</c:v>
                </c:pt>
                <c:pt idx="112">
                  <c:v>1.2413E-5</c:v>
                </c:pt>
                <c:pt idx="113">
                  <c:v>1.3121E-5</c:v>
                </c:pt>
                <c:pt idx="114">
                  <c:v>1.3854E-5</c:v>
                </c:pt>
                <c:pt idx="115">
                  <c:v>1.4610000000000001E-5</c:v>
                </c:pt>
                <c:pt idx="116">
                  <c:v>1.5389000000000001E-5</c:v>
                </c:pt>
                <c:pt idx="117">
                  <c:v>1.6191000000000001E-5</c:v>
                </c:pt>
                <c:pt idx="118">
                  <c:v>1.7016000000000001E-5</c:v>
                </c:pt>
                <c:pt idx="119">
                  <c:v>1.7864E-5</c:v>
                </c:pt>
                <c:pt idx="120">
                  <c:v>1.8734000000000001E-5</c:v>
                </c:pt>
              </c:numCache>
            </c:numRef>
          </c:yVal>
          <c:smooth val="1"/>
          <c:extLst>
            <c:ext xmlns:c16="http://schemas.microsoft.com/office/drawing/2014/chart" uri="{C3380CC4-5D6E-409C-BE32-E72D297353CC}">
              <c16:uniqueId val="{00000004-A237-43C0-A738-392B0999034A}"/>
            </c:ext>
          </c:extLst>
        </c:ser>
        <c:ser>
          <c:idx val="5"/>
          <c:order val="5"/>
          <c:tx>
            <c:strRef>
              <c:f>'Sim simple conduit_new'!$M$4</c:f>
              <c:strCache>
                <c:ptCount val="1"/>
                <c:pt idx="0">
                  <c:v>Uniform conduit - H</c:v>
                </c:pt>
              </c:strCache>
            </c:strRef>
          </c:tx>
          <c:spPr>
            <a:ln w="25400" cap="rnd">
              <a:solidFill>
                <a:schemeClr val="accent4"/>
              </a:solidFill>
              <a:round/>
            </a:ln>
            <a:effectLst/>
          </c:spPr>
          <c:marker>
            <c:symbol val="none"/>
          </c:marker>
          <c:xVal>
            <c:numRef>
              <c:f>'Sim simple conduit_new'!$B$5:$B$1086</c:f>
              <c:numCache>
                <c:formatCode>General</c:formatCode>
                <c:ptCount val="1082"/>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numCache>
            </c:numRef>
          </c:xVal>
          <c:yVal>
            <c:numRef>
              <c:f>'Sim simple conduit_new'!$M$5:$M$1086</c:f>
              <c:numCache>
                <c:formatCode>0.00E+00</c:formatCode>
                <c:ptCount val="1082"/>
                <c:pt idx="0">
                  <c:v>1.3282E-83</c:v>
                </c:pt>
                <c:pt idx="1">
                  <c:v>5.4675000000000002E-77</c:v>
                </c:pt>
                <c:pt idx="2">
                  <c:v>1.7687999999999999E-63</c:v>
                </c:pt>
                <c:pt idx="3">
                  <c:v>4.6752999999999999E-50</c:v>
                </c:pt>
                <c:pt idx="4">
                  <c:v>1.1768999999999999E-47</c:v>
                </c:pt>
                <c:pt idx="5">
                  <c:v>2.2452E-46</c:v>
                </c:pt>
                <c:pt idx="6">
                  <c:v>5.6875000000000005E-45</c:v>
                </c:pt>
                <c:pt idx="7">
                  <c:v>3.3626999999999999E-44</c:v>
                </c:pt>
                <c:pt idx="8">
                  <c:v>2.7269E-43</c:v>
                </c:pt>
                <c:pt idx="9">
                  <c:v>3.7412999999999999E-42</c:v>
                </c:pt>
                <c:pt idx="10">
                  <c:v>3.8107000000000002E-41</c:v>
                </c:pt>
                <c:pt idx="11">
                  <c:v>2.1842E-40</c:v>
                </c:pt>
                <c:pt idx="12">
                  <c:v>1.1081E-39</c:v>
                </c:pt>
                <c:pt idx="13">
                  <c:v>7.2635999999999998E-39</c:v>
                </c:pt>
                <c:pt idx="14">
                  <c:v>5.1765E-38</c:v>
                </c:pt>
                <c:pt idx="15">
                  <c:v>3.7115999999999999E-37</c:v>
                </c:pt>
                <c:pt idx="16">
                  <c:v>2.5393999999999999E-36</c:v>
                </c:pt>
                <c:pt idx="17">
                  <c:v>1.3602E-35</c:v>
                </c:pt>
                <c:pt idx="18">
                  <c:v>7.4810999999999996E-35</c:v>
                </c:pt>
                <c:pt idx="19">
                  <c:v>7.5380999999999996E-34</c:v>
                </c:pt>
                <c:pt idx="20">
                  <c:v>1.0105999999999999E-32</c:v>
                </c:pt>
                <c:pt idx="21">
                  <c:v>1.0308E-31</c:v>
                </c:pt>
                <c:pt idx="22">
                  <c:v>8.0181000000000004E-31</c:v>
                </c:pt>
                <c:pt idx="23">
                  <c:v>4.6947000000000001E-30</c:v>
                </c:pt>
                <c:pt idx="24">
                  <c:v>2.3018E-29</c:v>
                </c:pt>
                <c:pt idx="25">
                  <c:v>1.172E-28</c:v>
                </c:pt>
                <c:pt idx="26">
                  <c:v>7.3028999999999997E-28</c:v>
                </c:pt>
                <c:pt idx="27">
                  <c:v>5.3207000000000001E-27</c:v>
                </c:pt>
                <c:pt idx="28">
                  <c:v>3.9614999999999998E-26</c:v>
                </c:pt>
                <c:pt idx="29">
                  <c:v>2.9753000000000002E-25</c:v>
                </c:pt>
                <c:pt idx="30">
                  <c:v>2.1131000000000002E-24</c:v>
                </c:pt>
                <c:pt idx="31">
                  <c:v>1.4132999999999999E-23</c:v>
                </c:pt>
                <c:pt idx="32">
                  <c:v>1.0702999999999999E-22</c:v>
                </c:pt>
                <c:pt idx="33">
                  <c:v>1.0798000000000001E-21</c:v>
                </c:pt>
                <c:pt idx="34">
                  <c:v>1.5680999999999999E-20</c:v>
                </c:pt>
                <c:pt idx="35">
                  <c:v>2.1633E-19</c:v>
                </c:pt>
                <c:pt idx="36">
                  <c:v>2.5297000000000001E-18</c:v>
                </c:pt>
                <c:pt idx="37">
                  <c:v>2.6741E-17</c:v>
                </c:pt>
                <c:pt idx="38">
                  <c:v>2.0480999999999999E-16</c:v>
                </c:pt>
                <c:pt idx="39">
                  <c:v>1.5880999999999999E-15</c:v>
                </c:pt>
                <c:pt idx="40">
                  <c:v>2.382E-14</c:v>
                </c:pt>
                <c:pt idx="41">
                  <c:v>3.5283999999999999E-13</c:v>
                </c:pt>
                <c:pt idx="42">
                  <c:v>4.0408000000000003E-12</c:v>
                </c:pt>
                <c:pt idx="43">
                  <c:v>4.5771999999999998E-11</c:v>
                </c:pt>
                <c:pt idx="44">
                  <c:v>5.1880000000000001E-10</c:v>
                </c:pt>
                <c:pt idx="45">
                  <c:v>5.1374000000000001E-9</c:v>
                </c:pt>
                <c:pt idx="46">
                  <c:v>4.3111000000000001E-8</c:v>
                </c:pt>
                <c:pt idx="47">
                  <c:v>3.1474999999999998E-7</c:v>
                </c:pt>
                <c:pt idx="48">
                  <c:v>2.1246E-6</c:v>
                </c:pt>
                <c:pt idx="49">
                  <c:v>1.3331E-5</c:v>
                </c:pt>
                <c:pt idx="50">
                  <c:v>7.8479999999999994E-5</c:v>
                </c:pt>
                <c:pt idx="51">
                  <c:v>4.5067000000000002E-4</c:v>
                </c:pt>
                <c:pt idx="52">
                  <c:v>2.4248E-3</c:v>
                </c:pt>
                <c:pt idx="53" formatCode="General">
                  <c:v>1.1488E-2</c:v>
                </c:pt>
                <c:pt idx="54" formatCode="General">
                  <c:v>4.6317999999999998E-2</c:v>
                </c:pt>
                <c:pt idx="55" formatCode="General">
                  <c:v>0.15651999999999999</c:v>
                </c:pt>
                <c:pt idx="56" formatCode="General">
                  <c:v>0.44172</c:v>
                </c:pt>
                <c:pt idx="57" formatCode="General">
                  <c:v>1.0470999999999999</c:v>
                </c:pt>
                <c:pt idx="58" formatCode="General">
                  <c:v>2.0975000000000001</c:v>
                </c:pt>
                <c:pt idx="59" formatCode="General">
                  <c:v>3.5554000000000001</c:v>
                </c:pt>
                <c:pt idx="60" formatCode="General">
                  <c:v>5.0808999999999997</c:v>
                </c:pt>
                <c:pt idx="61" formatCode="General">
                  <c:v>6.0457999999999998</c:v>
                </c:pt>
                <c:pt idx="62" formatCode="General">
                  <c:v>5.8562000000000003</c:v>
                </c:pt>
                <c:pt idx="63" formatCode="General">
                  <c:v>4.4481999999999999</c:v>
                </c:pt>
                <c:pt idx="64" formatCode="General">
                  <c:v>2.4443000000000001</c:v>
                </c:pt>
                <c:pt idx="65">
                  <c:v>0.81181999999999999</c:v>
                </c:pt>
                <c:pt idx="66" formatCode="General">
                  <c:v>9.6807000000000004E-2</c:v>
                </c:pt>
                <c:pt idx="67" formatCode="General">
                  <c:v>0</c:v>
                </c:pt>
                <c:pt idx="68">
                  <c:v>2.5636000000000002E-4</c:v>
                </c:pt>
                <c:pt idx="69" formatCode="General">
                  <c:v>1.5241E-3</c:v>
                </c:pt>
                <c:pt idx="70">
                  <c:v>3.7713E-3</c:v>
                </c:pt>
                <c:pt idx="71">
                  <c:v>4.9541000000000003E-3</c:v>
                </c:pt>
                <c:pt idx="72">
                  <c:v>4.1574000000000003E-3</c:v>
                </c:pt>
                <c:pt idx="73">
                  <c:v>2.1594000000000001E-3</c:v>
                </c:pt>
                <c:pt idx="74">
                  <c:v>5.1586999999999998E-4</c:v>
                </c:pt>
                <c:pt idx="75">
                  <c:v>1.1361E-5</c:v>
                </c:pt>
                <c:pt idx="76">
                  <c:v>5.8953000000000003E-5</c:v>
                </c:pt>
                <c:pt idx="77">
                  <c:v>1.2713000000000001E-4</c:v>
                </c:pt>
                <c:pt idx="78">
                  <c:v>1.2975000000000001E-4</c:v>
                </c:pt>
                <c:pt idx="79">
                  <c:v>3.6031000000000001E-5</c:v>
                </c:pt>
                <c:pt idx="80">
                  <c:v>3.2263999999999998E-7</c:v>
                </c:pt>
                <c:pt idx="81">
                  <c:v>8.7888000000000005E-7</c:v>
                </c:pt>
                <c:pt idx="82">
                  <c:v>1.1650000000000001E-6</c:v>
                </c:pt>
                <c:pt idx="83">
                  <c:v>5.9441000000000004E-7</c:v>
                </c:pt>
                <c:pt idx="84">
                  <c:v>2.4056999999999999E-7</c:v>
                </c:pt>
                <c:pt idx="85">
                  <c:v>8.9499E-8</c:v>
                </c:pt>
                <c:pt idx="86">
                  <c:v>5.0084E-8</c:v>
                </c:pt>
                <c:pt idx="87">
                  <c:v>3.3574E-8</c:v>
                </c:pt>
                <c:pt idx="88">
                  <c:v>2.7751000000000001E-8</c:v>
                </c:pt>
                <c:pt idx="89">
                  <c:v>9.1410999999999994E-9</c:v>
                </c:pt>
                <c:pt idx="90">
                  <c:v>1.181E-9</c:v>
                </c:pt>
                <c:pt idx="91">
                  <c:v>1.3962E-11</c:v>
                </c:pt>
                <c:pt idx="92">
                  <c:v>3.5541000000000003E-11</c:v>
                </c:pt>
                <c:pt idx="93">
                  <c:v>3.8527999999999997E-11</c:v>
                </c:pt>
                <c:pt idx="94">
                  <c:v>2.8156000000000001E-11</c:v>
                </c:pt>
                <c:pt idx="95">
                  <c:v>1.4175999999999999E-11</c:v>
                </c:pt>
                <c:pt idx="96">
                  <c:v>5.7335999999999997E-12</c:v>
                </c:pt>
                <c:pt idx="97">
                  <c:v>2.3845000000000002E-12</c:v>
                </c:pt>
                <c:pt idx="98">
                  <c:v>1.1318000000000001E-12</c:v>
                </c:pt>
                <c:pt idx="99">
                  <c:v>5.3728000000000001E-13</c:v>
                </c:pt>
                <c:pt idx="100">
                  <c:v>2.3129000000000002E-13</c:v>
                </c:pt>
                <c:pt idx="101">
                  <c:v>9.7939999999999997E-14</c:v>
                </c:pt>
                <c:pt idx="102">
                  <c:v>5.1700000000000003E-14</c:v>
                </c:pt>
                <c:pt idx="103">
                  <c:v>4.4082E-14</c:v>
                </c:pt>
                <c:pt idx="104">
                  <c:v>8.8239000000000001E-14</c:v>
                </c:pt>
                <c:pt idx="105">
                  <c:v>1.7853999999999999E-13</c:v>
                </c:pt>
                <c:pt idx="106">
                  <c:v>2.6166999999999998E-13</c:v>
                </c:pt>
                <c:pt idx="107">
                  <c:v>3.2266000000000001E-13</c:v>
                </c:pt>
                <c:pt idx="108">
                  <c:v>3.6455E-13</c:v>
                </c:pt>
                <c:pt idx="109">
                  <c:v>3.9652000000000001E-13</c:v>
                </c:pt>
                <c:pt idx="110">
                  <c:v>4.2459000000000001E-13</c:v>
                </c:pt>
                <c:pt idx="111">
                  <c:v>4.5119999999999999E-13</c:v>
                </c:pt>
                <c:pt idx="112">
                  <c:v>4.7686000000000005E-13</c:v>
                </c:pt>
                <c:pt idx="113">
                  <c:v>5.0164999999999999E-13</c:v>
                </c:pt>
                <c:pt idx="114">
                  <c:v>5.2598999999999996E-13</c:v>
                </c:pt>
                <c:pt idx="115">
                  <c:v>5.5041999999999999E-13</c:v>
                </c:pt>
                <c:pt idx="116">
                  <c:v>5.7522000000000005E-13</c:v>
                </c:pt>
                <c:pt idx="117">
                  <c:v>6.0040999999999996E-13</c:v>
                </c:pt>
                <c:pt idx="118">
                  <c:v>6.2598000000000002E-13</c:v>
                </c:pt>
                <c:pt idx="119">
                  <c:v>6.5192000000000001E-13</c:v>
                </c:pt>
                <c:pt idx="120">
                  <c:v>6.7824999999999996E-13</c:v>
                </c:pt>
              </c:numCache>
            </c:numRef>
          </c:yVal>
          <c:smooth val="1"/>
          <c:extLst>
            <c:ext xmlns:c16="http://schemas.microsoft.com/office/drawing/2014/chart" uri="{C3380CC4-5D6E-409C-BE32-E72D297353CC}">
              <c16:uniqueId val="{00000005-A237-43C0-A738-392B0999034A}"/>
            </c:ext>
          </c:extLst>
        </c:ser>
        <c:ser>
          <c:idx val="6"/>
          <c:order val="6"/>
          <c:tx>
            <c:strRef>
              <c:f>'Sim simple conduit_new'!$N$4</c:f>
              <c:strCache>
                <c:ptCount val="1"/>
                <c:pt idx="0">
                  <c:v>Uniform conduit - D</c:v>
                </c:pt>
              </c:strCache>
            </c:strRef>
          </c:tx>
          <c:spPr>
            <a:ln w="25400" cap="rnd">
              <a:solidFill>
                <a:srgbClr val="00B050"/>
              </a:solidFill>
              <a:round/>
            </a:ln>
            <a:effectLst/>
          </c:spPr>
          <c:marker>
            <c:symbol val="none"/>
          </c:marker>
          <c:xVal>
            <c:numRef>
              <c:f>'Sim simple conduit_new'!$B$5:$B$1086</c:f>
              <c:numCache>
                <c:formatCode>General</c:formatCode>
                <c:ptCount val="1082"/>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numCache>
            </c:numRef>
          </c:xVal>
          <c:yVal>
            <c:numRef>
              <c:f>'Sim simple conduit_new'!$N$5:$N$1086</c:f>
              <c:numCache>
                <c:formatCode>0.00E+00</c:formatCode>
                <c:ptCount val="1082"/>
                <c:pt idx="0">
                  <c:v>2.6283000000000001E-83</c:v>
                </c:pt>
                <c:pt idx="1">
                  <c:v>6.5220999999999999E-77</c:v>
                </c:pt>
                <c:pt idx="2">
                  <c:v>5.5705000000000001E-63</c:v>
                </c:pt>
                <c:pt idx="3">
                  <c:v>9.5548999999999994E-50</c:v>
                </c:pt>
                <c:pt idx="4">
                  <c:v>8.4421E-47</c:v>
                </c:pt>
                <c:pt idx="5">
                  <c:v>8.2990999999999993E-46</c:v>
                </c:pt>
                <c:pt idx="6">
                  <c:v>8.2228000000000005E-45</c:v>
                </c:pt>
                <c:pt idx="7">
                  <c:v>5.5701999999999997E-44</c:v>
                </c:pt>
                <c:pt idx="8">
                  <c:v>2.8812000000000001E-43</c:v>
                </c:pt>
                <c:pt idx="9">
                  <c:v>7.5161000000000001E-42</c:v>
                </c:pt>
                <c:pt idx="10">
                  <c:v>6.2930999999999999E-41</c:v>
                </c:pt>
                <c:pt idx="11">
                  <c:v>2.9733999999999999E-40</c:v>
                </c:pt>
                <c:pt idx="12">
                  <c:v>1.1396E-39</c:v>
                </c:pt>
                <c:pt idx="13">
                  <c:v>9.5642999999999995E-39</c:v>
                </c:pt>
                <c:pt idx="14">
                  <c:v>8.9742999999999995E-38</c:v>
                </c:pt>
                <c:pt idx="15">
                  <c:v>5.2802000000000001E-37</c:v>
                </c:pt>
                <c:pt idx="16">
                  <c:v>2.8304999999999999E-36</c:v>
                </c:pt>
                <c:pt idx="17">
                  <c:v>8.1284999999999998E-36</c:v>
                </c:pt>
                <c:pt idx="18">
                  <c:v>7.2388000000000004E-35</c:v>
                </c:pt>
                <c:pt idx="19">
                  <c:v>1.2509E-33</c:v>
                </c:pt>
                <c:pt idx="20">
                  <c:v>1.4671E-32</c:v>
                </c:pt>
                <c:pt idx="21">
                  <c:v>1.5572999999999999E-31</c:v>
                </c:pt>
                <c:pt idx="22">
                  <c:v>1.1728999999999999E-30</c:v>
                </c:pt>
                <c:pt idx="23">
                  <c:v>6.8494999999999999E-30</c:v>
                </c:pt>
                <c:pt idx="24">
                  <c:v>3.9463999999999999E-29</c:v>
                </c:pt>
                <c:pt idx="25">
                  <c:v>2.4771000000000002E-28</c:v>
                </c:pt>
                <c:pt idx="26">
                  <c:v>1.5954E-27</c:v>
                </c:pt>
                <c:pt idx="27">
                  <c:v>1.1719000000000001E-26</c:v>
                </c:pt>
                <c:pt idx="28">
                  <c:v>9.5211000000000002E-26</c:v>
                </c:pt>
                <c:pt idx="29">
                  <c:v>7.7301999999999998E-25</c:v>
                </c:pt>
                <c:pt idx="30">
                  <c:v>5.9293000000000002E-24</c:v>
                </c:pt>
                <c:pt idx="31">
                  <c:v>4.4146999999999999E-23</c:v>
                </c:pt>
                <c:pt idx="32">
                  <c:v>2.9793999999999998E-22</c:v>
                </c:pt>
                <c:pt idx="33">
                  <c:v>1.5646999999999999E-21</c:v>
                </c:pt>
                <c:pt idx="34">
                  <c:v>6.5335999999999997E-21</c:v>
                </c:pt>
                <c:pt idx="35">
                  <c:v>3.2126000000000001E-20</c:v>
                </c:pt>
                <c:pt idx="36">
                  <c:v>1.4899000000000001E-19</c:v>
                </c:pt>
                <c:pt idx="37">
                  <c:v>9.5783999999999994E-19</c:v>
                </c:pt>
                <c:pt idx="38">
                  <c:v>8.7852000000000001E-18</c:v>
                </c:pt>
                <c:pt idx="39">
                  <c:v>1.7482E-16</c:v>
                </c:pt>
                <c:pt idx="40">
                  <c:v>2.9762000000000001E-15</c:v>
                </c:pt>
                <c:pt idx="41">
                  <c:v>4.6790999999999998E-14</c:v>
                </c:pt>
                <c:pt idx="42">
                  <c:v>8.3662000000000002E-13</c:v>
                </c:pt>
                <c:pt idx="43">
                  <c:v>1.9053000000000001E-11</c:v>
                </c:pt>
                <c:pt idx="44">
                  <c:v>2.1028E-10</c:v>
                </c:pt>
                <c:pt idx="45">
                  <c:v>2.4196999999999998E-9</c:v>
                </c:pt>
                <c:pt idx="46">
                  <c:v>2.8743999999999999E-8</c:v>
                </c:pt>
                <c:pt idx="47">
                  <c:v>2.5984999999999999E-7</c:v>
                </c:pt>
                <c:pt idx="48">
                  <c:v>1.9300000000000002E-6</c:v>
                </c:pt>
                <c:pt idx="49">
                  <c:v>1.2897999999999999E-5</c:v>
                </c:pt>
                <c:pt idx="50">
                  <c:v>8.0202000000000002E-5</c:v>
                </c:pt>
                <c:pt idx="51">
                  <c:v>4.6954000000000001E-4</c:v>
                </c:pt>
                <c:pt idx="52">
                  <c:v>2.5255999999999998E-3</c:v>
                </c:pt>
                <c:pt idx="53" formatCode="General">
                  <c:v>1.1915E-2</c:v>
                </c:pt>
                <c:pt idx="54" formatCode="General">
                  <c:v>4.7752999999999997E-2</c:v>
                </c:pt>
                <c:pt idx="55" formatCode="General">
                  <c:v>0.16042999999999999</c:v>
                </c:pt>
                <c:pt idx="56" formatCode="General">
                  <c:v>0.45168000000000003</c:v>
                </c:pt>
                <c:pt idx="57" formatCode="General">
                  <c:v>1.0722</c:v>
                </c:pt>
                <c:pt idx="58" formatCode="General">
                  <c:v>2.1520999999999999</c:v>
                </c:pt>
                <c:pt idx="59" formatCode="General">
                  <c:v>3.6516999999999999</c:v>
                </c:pt>
                <c:pt idx="60" formatCode="General">
                  <c:v>5.2106000000000003</c:v>
                </c:pt>
                <c:pt idx="61" formatCode="General">
                  <c:v>6.1749999999999998</c:v>
                </c:pt>
                <c:pt idx="62" formatCode="General">
                  <c:v>5.9321999999999999</c:v>
                </c:pt>
                <c:pt idx="63" formatCode="General">
                  <c:v>4.4476000000000004</c:v>
                </c:pt>
                <c:pt idx="64" formatCode="General">
                  <c:v>2.3769</c:v>
                </c:pt>
                <c:pt idx="65" formatCode="General">
                  <c:v>0.72550999999999999</c:v>
                </c:pt>
                <c:pt idx="66" formatCode="General">
                  <c:v>7.5905E-2</c:v>
                </c:pt>
                <c:pt idx="67" formatCode="General">
                  <c:v>9.8604000000000001E-3</c:v>
                </c:pt>
                <c:pt idx="68">
                  <c:v>1.4107E-4</c:v>
                </c:pt>
                <c:pt idx="69" formatCode="General">
                  <c:v>1.4005999999999999E-3</c:v>
                </c:pt>
                <c:pt idx="70">
                  <c:v>4.5171999999999999E-3</c:v>
                </c:pt>
                <c:pt idx="71">
                  <c:v>6.4129E-3</c:v>
                </c:pt>
                <c:pt idx="72">
                  <c:v>5.8557000000000001E-3</c:v>
                </c:pt>
                <c:pt idx="73">
                  <c:v>3.8135999999999999E-3</c:v>
                </c:pt>
                <c:pt idx="74">
                  <c:v>1.7216E-3</c:v>
                </c:pt>
                <c:pt idx="75">
                  <c:v>5.2495999999999999E-4</c:v>
                </c:pt>
                <c:pt idx="76">
                  <c:v>8.8671000000000005E-5</c:v>
                </c:pt>
                <c:pt idx="77">
                  <c:v>1.4982E-5</c:v>
                </c:pt>
                <c:pt idx="78">
                  <c:v>1.3101E-5</c:v>
                </c:pt>
                <c:pt idx="79">
                  <c:v>5.9974999999999998E-6</c:v>
                </c:pt>
                <c:pt idx="80">
                  <c:v>2.2744000000000002E-6</c:v>
                </c:pt>
                <c:pt idx="81">
                  <c:v>1.0920000000000001E-6</c:v>
                </c:pt>
                <c:pt idx="82">
                  <c:v>6.7945999999999997E-7</c:v>
                </c:pt>
                <c:pt idx="83">
                  <c:v>3.6208999999999998E-7</c:v>
                </c:pt>
                <c:pt idx="84">
                  <c:v>1.4026000000000001E-7</c:v>
                </c:pt>
                <c:pt idx="85">
                  <c:v>4.4313000000000001E-8</c:v>
                </c:pt>
                <c:pt idx="86">
                  <c:v>1.9102000000000001E-8</c:v>
                </c:pt>
                <c:pt idx="87">
                  <c:v>1.063E-8</c:v>
                </c:pt>
                <c:pt idx="88">
                  <c:v>4.8628000000000002E-9</c:v>
                </c:pt>
                <c:pt idx="89">
                  <c:v>1.5228E-9</c:v>
                </c:pt>
                <c:pt idx="90">
                  <c:v>5.1587E-10</c:v>
                </c:pt>
                <c:pt idx="91">
                  <c:v>2.3371000000000001E-10</c:v>
                </c:pt>
                <c:pt idx="92">
                  <c:v>8.4329999999999995E-11</c:v>
                </c:pt>
                <c:pt idx="93">
                  <c:v>3.9265E-11</c:v>
                </c:pt>
                <c:pt idx="94">
                  <c:v>1.9992000000000001E-11</c:v>
                </c:pt>
                <c:pt idx="95">
                  <c:v>8.6854000000000001E-12</c:v>
                </c:pt>
                <c:pt idx="96">
                  <c:v>3.5762E-12</c:v>
                </c:pt>
                <c:pt idx="97">
                  <c:v>1.6266999999999999E-12</c:v>
                </c:pt>
                <c:pt idx="98">
                  <c:v>7.7181000000000002E-13</c:v>
                </c:pt>
                <c:pt idx="99">
                  <c:v>3.2358999999999999E-13</c:v>
                </c:pt>
                <c:pt idx="100">
                  <c:v>1.3007E-13</c:v>
                </c:pt>
                <c:pt idx="101">
                  <c:v>7.3526000000000004E-14</c:v>
                </c:pt>
                <c:pt idx="102">
                  <c:v>4.9139000000000003E-14</c:v>
                </c:pt>
                <c:pt idx="103">
                  <c:v>7.1004999999999996E-14</c:v>
                </c:pt>
                <c:pt idx="104">
                  <c:v>1.5319E-13</c:v>
                </c:pt>
                <c:pt idx="105">
                  <c:v>2.49E-13</c:v>
                </c:pt>
                <c:pt idx="106">
                  <c:v>3.1739999999999999E-13</c:v>
                </c:pt>
                <c:pt idx="107">
                  <c:v>3.5896000000000002E-13</c:v>
                </c:pt>
                <c:pt idx="108">
                  <c:v>3.8954000000000002E-13</c:v>
                </c:pt>
                <c:pt idx="109">
                  <c:v>4.1892E-13</c:v>
                </c:pt>
                <c:pt idx="110">
                  <c:v>4.4854999999999999E-13</c:v>
                </c:pt>
                <c:pt idx="111">
                  <c:v>4.7655000000000002E-13</c:v>
                </c:pt>
                <c:pt idx="112">
                  <c:v>5.0215000000000004E-13</c:v>
                </c:pt>
                <c:pt idx="113">
                  <c:v>5.2646999999999998E-13</c:v>
                </c:pt>
                <c:pt idx="114">
                  <c:v>5.5082999999999999E-13</c:v>
                </c:pt>
                <c:pt idx="115">
                  <c:v>5.7565999999999999E-13</c:v>
                </c:pt>
                <c:pt idx="116">
                  <c:v>6.0081000000000004E-13</c:v>
                </c:pt>
                <c:pt idx="117">
                  <c:v>6.262E-13</c:v>
                </c:pt>
                <c:pt idx="118">
                  <c:v>6.5188999999999996E-13</c:v>
                </c:pt>
                <c:pt idx="119">
                  <c:v>6.7795999999999997E-13</c:v>
                </c:pt>
                <c:pt idx="120">
                  <c:v>7.0440000000000001E-13</c:v>
                </c:pt>
              </c:numCache>
            </c:numRef>
          </c:yVal>
          <c:smooth val="1"/>
          <c:extLst>
            <c:ext xmlns:c16="http://schemas.microsoft.com/office/drawing/2014/chart" uri="{C3380CC4-5D6E-409C-BE32-E72D297353CC}">
              <c16:uniqueId val="{00000006-A237-43C0-A738-392B0999034A}"/>
            </c:ext>
          </c:extLst>
        </c:ser>
        <c:ser>
          <c:idx val="7"/>
          <c:order val="7"/>
          <c:tx>
            <c:strRef>
              <c:f>'Sim simple conduit_new'!$O$4</c:f>
              <c:strCache>
                <c:ptCount val="1"/>
                <c:pt idx="0">
                  <c:v>Uniform conduit - B</c:v>
                </c:pt>
              </c:strCache>
            </c:strRef>
          </c:tx>
          <c:spPr>
            <a:ln w="25400" cap="rnd">
              <a:solidFill>
                <a:srgbClr val="00B0F0"/>
              </a:solidFill>
              <a:round/>
            </a:ln>
            <a:effectLst/>
          </c:spPr>
          <c:marker>
            <c:symbol val="none"/>
          </c:marker>
          <c:xVal>
            <c:numRef>
              <c:f>'Sim simple conduit_new'!$B$5:$B$1086</c:f>
              <c:numCache>
                <c:formatCode>General</c:formatCode>
                <c:ptCount val="1082"/>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numCache>
            </c:numRef>
          </c:xVal>
          <c:yVal>
            <c:numRef>
              <c:f>'Sim simple conduit_new'!$O$5:$O$1086</c:f>
              <c:numCache>
                <c:formatCode>0.00E+00</c:formatCode>
                <c:ptCount val="1082"/>
                <c:pt idx="0">
                  <c:v>8.0123999999999997E-84</c:v>
                </c:pt>
                <c:pt idx="1">
                  <c:v>4.2811999999999999E-77</c:v>
                </c:pt>
                <c:pt idx="2">
                  <c:v>3.1656E-65</c:v>
                </c:pt>
                <c:pt idx="3">
                  <c:v>4.1837E-50</c:v>
                </c:pt>
                <c:pt idx="4">
                  <c:v>1.2579000000000001E-47</c:v>
                </c:pt>
                <c:pt idx="5">
                  <c:v>1.5386E-46</c:v>
                </c:pt>
                <c:pt idx="6">
                  <c:v>4.0182000000000002E-45</c:v>
                </c:pt>
                <c:pt idx="7">
                  <c:v>2.7925999999999998E-44</c:v>
                </c:pt>
                <c:pt idx="8">
                  <c:v>2.5968E-43</c:v>
                </c:pt>
                <c:pt idx="9">
                  <c:v>4.372E-42</c:v>
                </c:pt>
                <c:pt idx="10">
                  <c:v>4.0241000000000001E-41</c:v>
                </c:pt>
                <c:pt idx="11">
                  <c:v>2.2310000000000001E-40</c:v>
                </c:pt>
                <c:pt idx="12">
                  <c:v>1.8809000000000001E-39</c:v>
                </c:pt>
                <c:pt idx="13">
                  <c:v>1.1394E-38</c:v>
                </c:pt>
                <c:pt idx="14">
                  <c:v>1.0339999999999999E-37</c:v>
                </c:pt>
                <c:pt idx="15">
                  <c:v>7.2325000000000002E-37</c:v>
                </c:pt>
                <c:pt idx="16">
                  <c:v>4.0275999999999998E-36</c:v>
                </c:pt>
                <c:pt idx="17">
                  <c:v>2.0939000000000001E-35</c:v>
                </c:pt>
                <c:pt idx="18">
                  <c:v>1.4805000000000001E-34</c:v>
                </c:pt>
                <c:pt idx="19">
                  <c:v>1.2842E-33</c:v>
                </c:pt>
                <c:pt idx="20">
                  <c:v>1.1983E-32</c:v>
                </c:pt>
                <c:pt idx="21">
                  <c:v>1.0864999999999999E-31</c:v>
                </c:pt>
                <c:pt idx="22">
                  <c:v>9.3961000000000003E-31</c:v>
                </c:pt>
                <c:pt idx="23">
                  <c:v>7.9837000000000001E-30</c:v>
                </c:pt>
                <c:pt idx="24">
                  <c:v>6.2083000000000003E-29</c:v>
                </c:pt>
                <c:pt idx="25">
                  <c:v>4.2306999999999997E-28</c:v>
                </c:pt>
                <c:pt idx="26">
                  <c:v>2.7337999999999999E-27</c:v>
                </c:pt>
                <c:pt idx="27">
                  <c:v>1.8282999999999999E-26</c:v>
                </c:pt>
                <c:pt idx="28">
                  <c:v>1.3051E-25</c:v>
                </c:pt>
                <c:pt idx="29">
                  <c:v>9.9461000000000006E-25</c:v>
                </c:pt>
                <c:pt idx="30">
                  <c:v>7.3993999999999998E-24</c:v>
                </c:pt>
                <c:pt idx="31">
                  <c:v>4.8926999999999999E-23</c:v>
                </c:pt>
                <c:pt idx="32">
                  <c:v>3.0545000000000001E-22</c:v>
                </c:pt>
                <c:pt idx="33">
                  <c:v>2.3446000000000002E-21</c:v>
                </c:pt>
                <c:pt idx="34">
                  <c:v>2.4144999999999999E-20</c:v>
                </c:pt>
                <c:pt idx="35">
                  <c:v>2.7587000000000002E-19</c:v>
                </c:pt>
                <c:pt idx="36">
                  <c:v>2.8286999999999998E-18</c:v>
                </c:pt>
                <c:pt idx="37">
                  <c:v>2.4844000000000001E-17</c:v>
                </c:pt>
                <c:pt idx="38">
                  <c:v>1.8873000000000001E-16</c:v>
                </c:pt>
                <c:pt idx="39">
                  <c:v>1.3919999999999999E-15</c:v>
                </c:pt>
                <c:pt idx="40">
                  <c:v>1.2257E-14</c:v>
                </c:pt>
                <c:pt idx="41">
                  <c:v>1.3790999999999999E-13</c:v>
                </c:pt>
                <c:pt idx="42">
                  <c:v>2.1026999999999999E-12</c:v>
                </c:pt>
                <c:pt idx="43">
                  <c:v>3.3894000000000001E-11</c:v>
                </c:pt>
                <c:pt idx="44">
                  <c:v>5.1902000000000003E-10</c:v>
                </c:pt>
                <c:pt idx="45">
                  <c:v>6.1512E-9</c:v>
                </c:pt>
                <c:pt idx="46">
                  <c:v>5.8520999999999998E-8</c:v>
                </c:pt>
                <c:pt idx="47">
                  <c:v>4.6804E-7</c:v>
                </c:pt>
                <c:pt idx="48">
                  <c:v>3.3185000000000001E-6</c:v>
                </c:pt>
                <c:pt idx="49">
                  <c:v>2.1878E-5</c:v>
                </c:pt>
                <c:pt idx="50">
                  <c:v>1.3530000000000001E-4</c:v>
                </c:pt>
                <c:pt idx="51">
                  <c:v>7.6223000000000003E-4</c:v>
                </c:pt>
                <c:pt idx="52">
                  <c:v>3.7786999999999999E-3</c:v>
                </c:pt>
                <c:pt idx="53" formatCode="General">
                  <c:v>1.6128E-2</c:v>
                </c:pt>
                <c:pt idx="54" formatCode="General">
                  <c:v>5.8767E-2</c:v>
                </c:pt>
                <c:pt idx="55" formatCode="General">
                  <c:v>0.18265000000000001</c:v>
                </c:pt>
                <c:pt idx="56" formatCode="General">
                  <c:v>0.48419000000000001</c:v>
                </c:pt>
                <c:pt idx="57" formatCode="General">
                  <c:v>1.0945</c:v>
                </c:pt>
                <c:pt idx="58" formatCode="General">
                  <c:v>2.1088</c:v>
                </c:pt>
                <c:pt idx="59" formatCode="General">
                  <c:v>3.4651999999999998</c:v>
                </c:pt>
                <c:pt idx="60" formatCode="General">
                  <c:v>4.8318000000000003</c:v>
                </c:pt>
                <c:pt idx="61" formatCode="General">
                  <c:v>5.6375000000000002</c:v>
                </c:pt>
                <c:pt idx="62" formatCode="General">
                  <c:v>5.3765999999999998</c:v>
                </c:pt>
                <c:pt idx="63" formatCode="General">
                  <c:v>4.0143000000000004</c:v>
                </c:pt>
                <c:pt idx="64" formatCode="General">
                  <c:v>2.1600999999999999</c:v>
                </c:pt>
                <c:pt idx="65" formatCode="General">
                  <c:v>0.70582999999999996</c:v>
                </c:pt>
                <c:pt idx="66" formatCode="General">
                  <c:v>0.13755999999999999</c:v>
                </c:pt>
                <c:pt idx="67" formatCode="General">
                  <c:v>1.5025E-2</c:v>
                </c:pt>
                <c:pt idx="68" formatCode="General">
                  <c:v>1.2293E-3</c:v>
                </c:pt>
                <c:pt idx="69" formatCode="General">
                  <c:v>2.2707999999999999E-3</c:v>
                </c:pt>
                <c:pt idx="70" formatCode="General">
                  <c:v>3.7502E-3</c:v>
                </c:pt>
                <c:pt idx="71" formatCode="General">
                  <c:v>4.5478000000000003E-3</c:v>
                </c:pt>
                <c:pt idx="72" formatCode="General">
                  <c:v>3.5742999999999999E-3</c:v>
                </c:pt>
                <c:pt idx="73" formatCode="General">
                  <c:v>1.7281E-3</c:v>
                </c:pt>
                <c:pt idx="74">
                  <c:v>4.0557000000000001E-4</c:v>
                </c:pt>
                <c:pt idx="75">
                  <c:v>7.4216999999999996E-6</c:v>
                </c:pt>
                <c:pt idx="76">
                  <c:v>3.3079E-5</c:v>
                </c:pt>
                <c:pt idx="77">
                  <c:v>3.1257999999999998E-5</c:v>
                </c:pt>
                <c:pt idx="78">
                  <c:v>2.9300000000000001E-5</c:v>
                </c:pt>
                <c:pt idx="79">
                  <c:v>2.4093000000000001E-5</c:v>
                </c:pt>
                <c:pt idx="80">
                  <c:v>8.3089999999999996E-6</c:v>
                </c:pt>
                <c:pt idx="81">
                  <c:v>1.0637000000000001E-6</c:v>
                </c:pt>
                <c:pt idx="82">
                  <c:v>8.1357000000000005E-7</c:v>
                </c:pt>
                <c:pt idx="83">
                  <c:v>5.5970000000000002E-7</c:v>
                </c:pt>
                <c:pt idx="84">
                  <c:v>1.9425000000000001E-7</c:v>
                </c:pt>
                <c:pt idx="85">
                  <c:v>6.4739999999999996E-8</c:v>
                </c:pt>
                <c:pt idx="86">
                  <c:v>2.4669999999999999E-8</c:v>
                </c:pt>
                <c:pt idx="87">
                  <c:v>9.4218000000000007E-9</c:v>
                </c:pt>
                <c:pt idx="88">
                  <c:v>3.4442000000000002E-9</c:v>
                </c:pt>
                <c:pt idx="89">
                  <c:v>1.5131999999999999E-9</c:v>
                </c:pt>
                <c:pt idx="90">
                  <c:v>4.6871000000000003E-10</c:v>
                </c:pt>
                <c:pt idx="91">
                  <c:v>1.6002000000000001E-10</c:v>
                </c:pt>
                <c:pt idx="92">
                  <c:v>6.6274000000000003E-11</c:v>
                </c:pt>
                <c:pt idx="93">
                  <c:v>3.0594000000000003E-11</c:v>
                </c:pt>
                <c:pt idx="94">
                  <c:v>1.3888000000000001E-11</c:v>
                </c:pt>
                <c:pt idx="95">
                  <c:v>6.0536E-12</c:v>
                </c:pt>
                <c:pt idx="96">
                  <c:v>2.6200000000000001E-12</c:v>
                </c:pt>
                <c:pt idx="97">
                  <c:v>1.1804000000000001E-12</c:v>
                </c:pt>
                <c:pt idx="98">
                  <c:v>5.3171999999999998E-13</c:v>
                </c:pt>
                <c:pt idx="99">
                  <c:v>2.5936999999999998E-13</c:v>
                </c:pt>
                <c:pt idx="100">
                  <c:v>1.3619E-13</c:v>
                </c:pt>
                <c:pt idx="101">
                  <c:v>7.4388000000000006E-14</c:v>
                </c:pt>
                <c:pt idx="102">
                  <c:v>4.3317000000000002E-14</c:v>
                </c:pt>
                <c:pt idx="103">
                  <c:v>4.2863000000000002E-14</c:v>
                </c:pt>
                <c:pt idx="104">
                  <c:v>7.2557000000000006E-14</c:v>
                </c:pt>
                <c:pt idx="105">
                  <c:v>1.2471000000000001E-13</c:v>
                </c:pt>
                <c:pt idx="106">
                  <c:v>1.9406000000000001E-13</c:v>
                </c:pt>
                <c:pt idx="107">
                  <c:v>2.7363000000000002E-13</c:v>
                </c:pt>
                <c:pt idx="108">
                  <c:v>3.3652999999999998E-13</c:v>
                </c:pt>
                <c:pt idx="109">
                  <c:v>3.8364000000000002E-13</c:v>
                </c:pt>
                <c:pt idx="110">
                  <c:v>4.2203999999999999E-13</c:v>
                </c:pt>
                <c:pt idx="111">
                  <c:v>4.5616999999999996E-13</c:v>
                </c:pt>
                <c:pt idx="112">
                  <c:v>4.8788000000000004E-13</c:v>
                </c:pt>
                <c:pt idx="113">
                  <c:v>5.1771000000000002E-13</c:v>
                </c:pt>
                <c:pt idx="114">
                  <c:v>5.4574999999999997E-13</c:v>
                </c:pt>
                <c:pt idx="115">
                  <c:v>5.7229999999999999E-13</c:v>
                </c:pt>
                <c:pt idx="116">
                  <c:v>5.9804000000000004E-13</c:v>
                </c:pt>
                <c:pt idx="117">
                  <c:v>6.2363999999999996E-13</c:v>
                </c:pt>
                <c:pt idx="118">
                  <c:v>6.4942999999999999E-13</c:v>
                </c:pt>
                <c:pt idx="119">
                  <c:v>6.7546000000000003E-13</c:v>
                </c:pt>
                <c:pt idx="120">
                  <c:v>7.0176000000000003E-13</c:v>
                </c:pt>
              </c:numCache>
            </c:numRef>
          </c:yVal>
          <c:smooth val="1"/>
          <c:extLst>
            <c:ext xmlns:c16="http://schemas.microsoft.com/office/drawing/2014/chart" uri="{C3380CC4-5D6E-409C-BE32-E72D297353CC}">
              <c16:uniqueId val="{00000007-A237-43C0-A738-392B0999034A}"/>
            </c:ext>
          </c:extLst>
        </c:ser>
        <c:ser>
          <c:idx val="8"/>
          <c:order val="8"/>
          <c:tx>
            <c:strRef>
              <c:f>'Sim simple conduit_new'!$P$4</c:f>
              <c:strCache>
                <c:ptCount val="1"/>
                <c:pt idx="0">
                  <c:v>Uniform conduit - G</c:v>
                </c:pt>
              </c:strCache>
            </c:strRef>
          </c:tx>
          <c:spPr>
            <a:ln w="25400" cap="rnd">
              <a:solidFill>
                <a:srgbClr val="FF0000"/>
              </a:solidFill>
              <a:round/>
            </a:ln>
            <a:effectLst/>
          </c:spPr>
          <c:marker>
            <c:symbol val="none"/>
          </c:marker>
          <c:xVal>
            <c:numRef>
              <c:f>'Sim simple conduit_new'!$B$5:$B$1086</c:f>
              <c:numCache>
                <c:formatCode>General</c:formatCode>
                <c:ptCount val="1082"/>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numCache>
            </c:numRef>
          </c:xVal>
          <c:yVal>
            <c:numRef>
              <c:f>'Sim simple conduit_new'!$P$5:$P$1086</c:f>
              <c:numCache>
                <c:formatCode>0.00E+00</c:formatCode>
                <c:ptCount val="1082"/>
                <c:pt idx="0">
                  <c:v>3.7238000000000001E-84</c:v>
                </c:pt>
                <c:pt idx="1">
                  <c:v>3.3208999999999998E-77</c:v>
                </c:pt>
                <c:pt idx="2">
                  <c:v>3.2504E-63</c:v>
                </c:pt>
                <c:pt idx="3">
                  <c:v>2.5207E-50</c:v>
                </c:pt>
                <c:pt idx="4">
                  <c:v>2.2590000000000002E-47</c:v>
                </c:pt>
                <c:pt idx="5">
                  <c:v>3.0840000000000001E-46</c:v>
                </c:pt>
                <c:pt idx="6">
                  <c:v>3.3876999999999998E-45</c:v>
                </c:pt>
                <c:pt idx="7">
                  <c:v>3.7998999999999998E-44</c:v>
                </c:pt>
                <c:pt idx="8">
                  <c:v>4.2583999999999998E-43</c:v>
                </c:pt>
                <c:pt idx="9">
                  <c:v>3.8027000000000002E-42</c:v>
                </c:pt>
                <c:pt idx="10">
                  <c:v>4.2439999999999998E-41</c:v>
                </c:pt>
                <c:pt idx="11">
                  <c:v>1.9138999999999998E-40</c:v>
                </c:pt>
                <c:pt idx="12">
                  <c:v>1.3998E-39</c:v>
                </c:pt>
                <c:pt idx="13">
                  <c:v>1.3138E-38</c:v>
                </c:pt>
                <c:pt idx="14">
                  <c:v>8.3351000000000001E-38</c:v>
                </c:pt>
                <c:pt idx="15">
                  <c:v>5.3756000000000003E-37</c:v>
                </c:pt>
                <c:pt idx="16">
                  <c:v>4.2644E-36</c:v>
                </c:pt>
                <c:pt idx="17">
                  <c:v>2.9592999999999997E-35</c:v>
                </c:pt>
                <c:pt idx="18">
                  <c:v>2.1546999999999998E-34</c:v>
                </c:pt>
                <c:pt idx="19">
                  <c:v>1.669E-33</c:v>
                </c:pt>
                <c:pt idx="20">
                  <c:v>1.3929000000000001E-32</c:v>
                </c:pt>
                <c:pt idx="21">
                  <c:v>1.2132000000000001E-31</c:v>
                </c:pt>
                <c:pt idx="22">
                  <c:v>9.5636999999999993E-31</c:v>
                </c:pt>
                <c:pt idx="23">
                  <c:v>6.4290999999999995E-30</c:v>
                </c:pt>
                <c:pt idx="24">
                  <c:v>3.7047999999999999E-29</c:v>
                </c:pt>
                <c:pt idx="25">
                  <c:v>1.862E-28</c:v>
                </c:pt>
                <c:pt idx="26">
                  <c:v>9.1643999999999999E-28</c:v>
                </c:pt>
                <c:pt idx="27">
                  <c:v>5.0402000000000001E-27</c:v>
                </c:pt>
                <c:pt idx="28">
                  <c:v>3.2671E-26</c:v>
                </c:pt>
                <c:pt idx="29">
                  <c:v>2.7916000000000002E-25</c:v>
                </c:pt>
                <c:pt idx="30">
                  <c:v>2.9005E-24</c:v>
                </c:pt>
                <c:pt idx="31">
                  <c:v>2.9934999999999997E-23</c:v>
                </c:pt>
                <c:pt idx="32">
                  <c:v>2.2646999999999998E-22</c:v>
                </c:pt>
                <c:pt idx="33">
                  <c:v>1.1994999999999999E-21</c:v>
                </c:pt>
                <c:pt idx="34">
                  <c:v>6.8233999999999993E-21</c:v>
                </c:pt>
                <c:pt idx="35">
                  <c:v>4.6590000000000001E-20</c:v>
                </c:pt>
                <c:pt idx="36">
                  <c:v>3.5801000000000002E-19</c:v>
                </c:pt>
                <c:pt idx="37">
                  <c:v>4.0939999999999999E-18</c:v>
                </c:pt>
                <c:pt idx="38">
                  <c:v>6.6548999999999999E-17</c:v>
                </c:pt>
                <c:pt idx="39">
                  <c:v>1.0514000000000001E-15</c:v>
                </c:pt>
                <c:pt idx="40">
                  <c:v>1.2903E-14</c:v>
                </c:pt>
                <c:pt idx="41">
                  <c:v>1.4159000000000001E-13</c:v>
                </c:pt>
                <c:pt idx="42">
                  <c:v>1.723E-12</c:v>
                </c:pt>
                <c:pt idx="43">
                  <c:v>4.4165999999999999E-11</c:v>
                </c:pt>
                <c:pt idx="44">
                  <c:v>8.0899000000000002E-10</c:v>
                </c:pt>
                <c:pt idx="45">
                  <c:v>1.0322E-8</c:v>
                </c:pt>
                <c:pt idx="46">
                  <c:v>9.893E-8</c:v>
                </c:pt>
                <c:pt idx="47">
                  <c:v>7.9892999999999997E-7</c:v>
                </c:pt>
                <c:pt idx="48">
                  <c:v>5.6714999999999998E-6</c:v>
                </c:pt>
                <c:pt idx="49">
                  <c:v>3.5503999999999998E-5</c:v>
                </c:pt>
                <c:pt idx="50">
                  <c:v>1.9916000000000001E-4</c:v>
                </c:pt>
                <c:pt idx="51">
                  <c:v>1.0069E-3</c:v>
                </c:pt>
                <c:pt idx="52">
                  <c:v>4.5599999999999998E-3</c:v>
                </c:pt>
                <c:pt idx="53" formatCode="General">
                  <c:v>1.8280000000000001E-2</c:v>
                </c:pt>
                <c:pt idx="54" formatCode="General">
                  <c:v>6.4175999999999997E-2</c:v>
                </c:pt>
                <c:pt idx="55" formatCode="General">
                  <c:v>0.19503999999999999</c:v>
                </c:pt>
                <c:pt idx="56" formatCode="General">
                  <c:v>0.51</c:v>
                </c:pt>
                <c:pt idx="57" formatCode="General">
                  <c:v>1.1469</c:v>
                </c:pt>
                <c:pt idx="58" formatCode="General">
                  <c:v>2.2132000000000001</c:v>
                </c:pt>
                <c:pt idx="59" formatCode="General">
                  <c:v>3.6524000000000001</c:v>
                </c:pt>
                <c:pt idx="60" formatCode="General">
                  <c:v>5.1193999999999997</c:v>
                </c:pt>
                <c:pt idx="61" formatCode="General">
                  <c:v>6.0129000000000001</c:v>
                </c:pt>
                <c:pt idx="62" formatCode="General">
                  <c:v>5.7767999999999997</c:v>
                </c:pt>
                <c:pt idx="63" formatCode="General">
                  <c:v>4.3741000000000003</c:v>
                </c:pt>
                <c:pt idx="64" formatCode="General">
                  <c:v>2.4114</c:v>
                </c:pt>
                <c:pt idx="65">
                  <c:v>0.81076000000000004</c:v>
                </c:pt>
                <c:pt idx="66" formatCode="General">
                  <c:v>0.14831</c:v>
                </c:pt>
                <c:pt idx="67" formatCode="General">
                  <c:v>5.6068000000000003E-3</c:v>
                </c:pt>
                <c:pt idx="68">
                  <c:v>3.7089000000000002E-4</c:v>
                </c:pt>
                <c:pt idx="69" formatCode="General">
                  <c:v>1.0541999999999999E-3</c:v>
                </c:pt>
                <c:pt idx="70">
                  <c:v>2.8218000000000002E-3</c:v>
                </c:pt>
                <c:pt idx="71">
                  <c:v>4.3172999999999996E-3</c:v>
                </c:pt>
                <c:pt idx="72">
                  <c:v>4.2252000000000001E-3</c:v>
                </c:pt>
                <c:pt idx="73">
                  <c:v>2.5769999999999999E-3</c:v>
                </c:pt>
                <c:pt idx="74">
                  <c:v>8.4814999999999999E-4</c:v>
                </c:pt>
                <c:pt idx="75">
                  <c:v>1.7878999999999999E-5</c:v>
                </c:pt>
                <c:pt idx="76">
                  <c:v>2.4162999999999999E-5</c:v>
                </c:pt>
                <c:pt idx="77">
                  <c:v>3.2277000000000003E-5</c:v>
                </c:pt>
                <c:pt idx="78">
                  <c:v>6.5993000000000003E-5</c:v>
                </c:pt>
                <c:pt idx="79">
                  <c:v>5.8201000000000001E-5</c:v>
                </c:pt>
                <c:pt idx="80">
                  <c:v>1.2714000000000001E-5</c:v>
                </c:pt>
                <c:pt idx="81">
                  <c:v>1.6339999999999999E-6</c:v>
                </c:pt>
                <c:pt idx="82">
                  <c:v>1.0905E-6</c:v>
                </c:pt>
                <c:pt idx="83">
                  <c:v>8.2938000000000003E-7</c:v>
                </c:pt>
                <c:pt idx="84">
                  <c:v>3.4620999999999997E-7</c:v>
                </c:pt>
                <c:pt idx="85">
                  <c:v>1.1971999999999999E-7</c:v>
                </c:pt>
                <c:pt idx="86">
                  <c:v>4.5475000000000002E-8</c:v>
                </c:pt>
                <c:pt idx="87">
                  <c:v>1.2274E-8</c:v>
                </c:pt>
                <c:pt idx="88">
                  <c:v>4.9488999999999997E-9</c:v>
                </c:pt>
                <c:pt idx="89">
                  <c:v>2.5955E-9</c:v>
                </c:pt>
                <c:pt idx="90">
                  <c:v>3.9839000000000001E-10</c:v>
                </c:pt>
                <c:pt idx="91">
                  <c:v>1.7603000000000001E-10</c:v>
                </c:pt>
                <c:pt idx="92">
                  <c:v>5.676E-11</c:v>
                </c:pt>
                <c:pt idx="93">
                  <c:v>1.4877000000000001E-11</c:v>
                </c:pt>
                <c:pt idx="94">
                  <c:v>1.2945E-11</c:v>
                </c:pt>
                <c:pt idx="95">
                  <c:v>5.1711E-12</c:v>
                </c:pt>
                <c:pt idx="96">
                  <c:v>1.196E-12</c:v>
                </c:pt>
                <c:pt idx="97">
                  <c:v>4.5498999999999996E-13</c:v>
                </c:pt>
                <c:pt idx="98">
                  <c:v>1.3084E-12</c:v>
                </c:pt>
                <c:pt idx="99">
                  <c:v>1.8443000000000001E-12</c:v>
                </c:pt>
                <c:pt idx="100">
                  <c:v>9.5972000000000007E-13</c:v>
                </c:pt>
                <c:pt idx="101">
                  <c:v>4.9549999999999996E-13</c:v>
                </c:pt>
                <c:pt idx="102">
                  <c:v>5.8087000000000003E-13</c:v>
                </c:pt>
                <c:pt idx="103">
                  <c:v>5.9450999999999996E-13</c:v>
                </c:pt>
                <c:pt idx="104">
                  <c:v>4.4644000000000001E-13</c:v>
                </c:pt>
                <c:pt idx="105">
                  <c:v>3.1186E-13</c:v>
                </c:pt>
                <c:pt idx="106">
                  <c:v>2.7157000000000002E-13</c:v>
                </c:pt>
                <c:pt idx="107">
                  <c:v>2.9427999999999998E-13</c:v>
                </c:pt>
                <c:pt idx="108">
                  <c:v>3.3971000000000002E-13</c:v>
                </c:pt>
                <c:pt idx="109">
                  <c:v>3.8652E-13</c:v>
                </c:pt>
                <c:pt idx="110">
                  <c:v>4.2311E-13</c:v>
                </c:pt>
                <c:pt idx="111">
                  <c:v>4.4836000000000002E-13</c:v>
                </c:pt>
                <c:pt idx="112">
                  <c:v>4.6901000000000004E-13</c:v>
                </c:pt>
                <c:pt idx="113">
                  <c:v>4.9138999999999999E-13</c:v>
                </c:pt>
                <c:pt idx="114">
                  <c:v>5.1707000000000004E-13</c:v>
                </c:pt>
                <c:pt idx="115">
                  <c:v>5.4456999999999997E-13</c:v>
                </c:pt>
                <c:pt idx="116">
                  <c:v>5.7213000000000001E-13</c:v>
                </c:pt>
                <c:pt idx="117">
                  <c:v>5.9898999999999995E-13</c:v>
                </c:pt>
                <c:pt idx="118">
                  <c:v>6.2521000000000002E-13</c:v>
                </c:pt>
                <c:pt idx="119">
                  <c:v>6.5123999999999996E-13</c:v>
                </c:pt>
                <c:pt idx="120">
                  <c:v>6.7749999999999999E-13</c:v>
                </c:pt>
              </c:numCache>
            </c:numRef>
          </c:yVal>
          <c:smooth val="1"/>
          <c:extLst>
            <c:ext xmlns:c16="http://schemas.microsoft.com/office/drawing/2014/chart" uri="{C3380CC4-5D6E-409C-BE32-E72D297353CC}">
              <c16:uniqueId val="{00000008-A237-43C0-A738-392B0999034A}"/>
            </c:ext>
          </c:extLst>
        </c:ser>
        <c:ser>
          <c:idx val="9"/>
          <c:order val="9"/>
          <c:tx>
            <c:strRef>
              <c:f>'Sim simple conduit_new'!$Q$4</c:f>
              <c:strCache>
                <c:ptCount val="1"/>
                <c:pt idx="0">
                  <c:v>Uniform conduit - M</c:v>
                </c:pt>
              </c:strCache>
            </c:strRef>
          </c:tx>
          <c:spPr>
            <a:ln w="25400" cap="rnd">
              <a:solidFill>
                <a:schemeClr val="tx1"/>
              </a:solidFill>
              <a:round/>
            </a:ln>
            <a:effectLst/>
          </c:spPr>
          <c:marker>
            <c:symbol val="none"/>
          </c:marker>
          <c:xVal>
            <c:numRef>
              <c:f>'Sim simple conduit_new'!$B$5:$B$1086</c:f>
              <c:numCache>
                <c:formatCode>General</c:formatCode>
                <c:ptCount val="1082"/>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numCache>
            </c:numRef>
          </c:xVal>
          <c:yVal>
            <c:numRef>
              <c:f>'Sim simple conduit_new'!$Q$5:$Q$1086</c:f>
              <c:numCache>
                <c:formatCode>0.00E+00</c:formatCode>
                <c:ptCount val="1082"/>
                <c:pt idx="0">
                  <c:v>5.3278000000000001E-83</c:v>
                </c:pt>
                <c:pt idx="1">
                  <c:v>1.0991E-76</c:v>
                </c:pt>
                <c:pt idx="2">
                  <c:v>2.2143999999999999E-64</c:v>
                </c:pt>
                <c:pt idx="3">
                  <c:v>2.3304000000000001E-49</c:v>
                </c:pt>
                <c:pt idx="4">
                  <c:v>2.3450999999999998E-47</c:v>
                </c:pt>
                <c:pt idx="5">
                  <c:v>4.3580999999999997E-46</c:v>
                </c:pt>
                <c:pt idx="6">
                  <c:v>1.4195000000000001E-44</c:v>
                </c:pt>
                <c:pt idx="7">
                  <c:v>7.614E-44</c:v>
                </c:pt>
                <c:pt idx="8">
                  <c:v>3.3047000000000002E-43</c:v>
                </c:pt>
                <c:pt idx="9">
                  <c:v>4.6595000000000002E-42</c:v>
                </c:pt>
                <c:pt idx="10">
                  <c:v>1.4754000000000001E-40</c:v>
                </c:pt>
                <c:pt idx="11">
                  <c:v>5.1071999999999999E-40</c:v>
                </c:pt>
                <c:pt idx="12">
                  <c:v>2.7883000000000001E-39</c:v>
                </c:pt>
                <c:pt idx="13">
                  <c:v>1.911E-38</c:v>
                </c:pt>
                <c:pt idx="14">
                  <c:v>1.9832E-37</c:v>
                </c:pt>
                <c:pt idx="15">
                  <c:v>1.2997999999999999E-36</c:v>
                </c:pt>
                <c:pt idx="16">
                  <c:v>8.4057000000000003E-36</c:v>
                </c:pt>
                <c:pt idx="17">
                  <c:v>4.4640999999999999E-35</c:v>
                </c:pt>
                <c:pt idx="18">
                  <c:v>2.9724999999999999E-34</c:v>
                </c:pt>
                <c:pt idx="19">
                  <c:v>2.2371000000000001E-33</c:v>
                </c:pt>
                <c:pt idx="20">
                  <c:v>2.3872999999999999E-32</c:v>
                </c:pt>
                <c:pt idx="21">
                  <c:v>2.7953999999999998E-31</c:v>
                </c:pt>
                <c:pt idx="22">
                  <c:v>2.3504999999999999E-30</c:v>
                </c:pt>
                <c:pt idx="23">
                  <c:v>1.6242E-29</c:v>
                </c:pt>
                <c:pt idx="24">
                  <c:v>1.008E-28</c:v>
                </c:pt>
                <c:pt idx="25">
                  <c:v>5.5461999999999999E-28</c:v>
                </c:pt>
                <c:pt idx="26">
                  <c:v>3.0896000000000001E-27</c:v>
                </c:pt>
                <c:pt idx="27">
                  <c:v>2.1498E-26</c:v>
                </c:pt>
                <c:pt idx="28">
                  <c:v>1.7193999999999999E-25</c:v>
                </c:pt>
                <c:pt idx="29">
                  <c:v>1.3958000000000001E-24</c:v>
                </c:pt>
                <c:pt idx="30">
                  <c:v>1.0477999999999999E-23</c:v>
                </c:pt>
                <c:pt idx="31">
                  <c:v>7.2886999999999995E-23</c:v>
                </c:pt>
                <c:pt idx="32">
                  <c:v>4.5191999999999996E-22</c:v>
                </c:pt>
                <c:pt idx="33">
                  <c:v>2.1734999999999999E-21</c:v>
                </c:pt>
                <c:pt idx="34">
                  <c:v>1.4662E-20</c:v>
                </c:pt>
                <c:pt idx="35">
                  <c:v>1.3529000000000001E-19</c:v>
                </c:pt>
                <c:pt idx="36">
                  <c:v>1.2130999999999999E-18</c:v>
                </c:pt>
                <c:pt idx="37">
                  <c:v>1.0271E-17</c:v>
                </c:pt>
                <c:pt idx="38">
                  <c:v>9.0592999999999999E-17</c:v>
                </c:pt>
                <c:pt idx="39">
                  <c:v>8.4857999999999998E-16</c:v>
                </c:pt>
                <c:pt idx="40">
                  <c:v>1.4399000000000001E-14</c:v>
                </c:pt>
                <c:pt idx="41">
                  <c:v>3.1626000000000001E-13</c:v>
                </c:pt>
                <c:pt idx="42">
                  <c:v>3.4292E-12</c:v>
                </c:pt>
                <c:pt idx="43">
                  <c:v>5.1918000000000002E-11</c:v>
                </c:pt>
                <c:pt idx="44">
                  <c:v>9.6516E-10</c:v>
                </c:pt>
                <c:pt idx="45">
                  <c:v>1.393E-8</c:v>
                </c:pt>
                <c:pt idx="46">
                  <c:v>1.4735999999999999E-7</c:v>
                </c:pt>
                <c:pt idx="47">
                  <c:v>1.2077999999999999E-6</c:v>
                </c:pt>
                <c:pt idx="48">
                  <c:v>8.6879000000000003E-6</c:v>
                </c:pt>
                <c:pt idx="49">
                  <c:v>5.6266E-5</c:v>
                </c:pt>
                <c:pt idx="50">
                  <c:v>3.3471999999999999E-4</c:v>
                </c:pt>
                <c:pt idx="51" formatCode="General">
                  <c:v>1.817E-3</c:v>
                </c:pt>
                <c:pt idx="52" formatCode="General">
                  <c:v>8.8070000000000006E-3</c:v>
                </c:pt>
                <c:pt idx="53" formatCode="General">
                  <c:v>3.7095000000000003E-2</c:v>
                </c:pt>
                <c:pt idx="54" formatCode="General">
                  <c:v>0.13339999999999999</c:v>
                </c:pt>
                <c:pt idx="55" formatCode="General">
                  <c:v>0.40694000000000002</c:v>
                </c:pt>
                <c:pt idx="56" formatCode="General">
                  <c:v>1.0526</c:v>
                </c:pt>
                <c:pt idx="57" formatCode="General">
                  <c:v>2.3105000000000002</c:v>
                </c:pt>
                <c:pt idx="58" formatCode="General">
                  <c:v>4.2965999999999998</c:v>
                </c:pt>
                <c:pt idx="59" formatCode="General">
                  <c:v>6.7462</c:v>
                </c:pt>
                <c:pt idx="60" formatCode="General">
                  <c:v>8.8717000000000006</c:v>
                </c:pt>
                <c:pt idx="61" formatCode="General">
                  <c:v>9.5962999999999994</c:v>
                </c:pt>
                <c:pt idx="62" formatCode="General">
                  <c:v>8.2988999999999997</c:v>
                </c:pt>
                <c:pt idx="63" formatCode="General">
                  <c:v>5.3948</c:v>
                </c:pt>
                <c:pt idx="64" formatCode="General">
                  <c:v>2.2271999999999998</c:v>
                </c:pt>
                <c:pt idx="65" formatCode="General">
                  <c:v>0.31222</c:v>
                </c:pt>
                <c:pt idx="66" formatCode="General">
                  <c:v>2.8909000000000001E-2</c:v>
                </c:pt>
                <c:pt idx="67" formatCode="General">
                  <c:v>1.4028999999999999E-3</c:v>
                </c:pt>
                <c:pt idx="68">
                  <c:v>8.4133999999999999E-4</c:v>
                </c:pt>
                <c:pt idx="69">
                  <c:v>3.6378999999999999E-3</c:v>
                </c:pt>
                <c:pt idx="70">
                  <c:v>4.0283999999999997E-3</c:v>
                </c:pt>
                <c:pt idx="71">
                  <c:v>1.8956999999999999E-3</c:v>
                </c:pt>
                <c:pt idx="72">
                  <c:v>1.8427E-4</c:v>
                </c:pt>
                <c:pt idx="73">
                  <c:v>4.0825000000000003E-5</c:v>
                </c:pt>
                <c:pt idx="74">
                  <c:v>9.4830000000000005E-6</c:v>
                </c:pt>
                <c:pt idx="75">
                  <c:v>5.4960999999999998E-5</c:v>
                </c:pt>
                <c:pt idx="76">
                  <c:v>7.9262000000000001E-5</c:v>
                </c:pt>
                <c:pt idx="77">
                  <c:v>4.8698E-5</c:v>
                </c:pt>
                <c:pt idx="78">
                  <c:v>1.1636E-5</c:v>
                </c:pt>
                <c:pt idx="79">
                  <c:v>5.0061000000000002E-6</c:v>
                </c:pt>
                <c:pt idx="80">
                  <c:v>4.0990000000000001E-6</c:v>
                </c:pt>
                <c:pt idx="81">
                  <c:v>2.9224000000000002E-6</c:v>
                </c:pt>
                <c:pt idx="82">
                  <c:v>1.2557999999999999E-6</c:v>
                </c:pt>
                <c:pt idx="83">
                  <c:v>2.9897999999999999E-7</c:v>
                </c:pt>
                <c:pt idx="84">
                  <c:v>5.6401000000000003E-8</c:v>
                </c:pt>
                <c:pt idx="85">
                  <c:v>1.3232000000000001E-8</c:v>
                </c:pt>
                <c:pt idx="86">
                  <c:v>3.4453000000000001E-9</c:v>
                </c:pt>
                <c:pt idx="87">
                  <c:v>2.0507E-9</c:v>
                </c:pt>
                <c:pt idx="88">
                  <c:v>1.8718000000000001E-9</c:v>
                </c:pt>
                <c:pt idx="89">
                  <c:v>2.1747E-10</c:v>
                </c:pt>
                <c:pt idx="90">
                  <c:v>0</c:v>
                </c:pt>
                <c:pt idx="91">
                  <c:v>1.2374E-14</c:v>
                </c:pt>
                <c:pt idx="92">
                  <c:v>1.5832E-11</c:v>
                </c:pt>
                <c:pt idx="93">
                  <c:v>3.6964000000000003E-11</c:v>
                </c:pt>
                <c:pt idx="94">
                  <c:v>2.2804999999999999E-11</c:v>
                </c:pt>
                <c:pt idx="95">
                  <c:v>6.2485000000000003E-12</c:v>
                </c:pt>
                <c:pt idx="96">
                  <c:v>6.2573E-13</c:v>
                </c:pt>
                <c:pt idx="97">
                  <c:v>5.6957000000000002E-14</c:v>
                </c:pt>
                <c:pt idx="98">
                  <c:v>5.6980000000000001E-14</c:v>
                </c:pt>
                <c:pt idx="99">
                  <c:v>2.6344000000000001E-14</c:v>
                </c:pt>
                <c:pt idx="100">
                  <c:v>8.8259000000000001E-15</c:v>
                </c:pt>
                <c:pt idx="101">
                  <c:v>1.4633999999999999E-14</c:v>
                </c:pt>
                <c:pt idx="102">
                  <c:v>3.3406E-14</c:v>
                </c:pt>
                <c:pt idx="103">
                  <c:v>6.9296000000000006E-14</c:v>
                </c:pt>
                <c:pt idx="104">
                  <c:v>1.3764000000000001E-13</c:v>
                </c:pt>
                <c:pt idx="105">
                  <c:v>2.2896999999999998E-13</c:v>
                </c:pt>
                <c:pt idx="106">
                  <c:v>3.1930999999999998E-13</c:v>
                </c:pt>
                <c:pt idx="107">
                  <c:v>3.8956000000000001E-13</c:v>
                </c:pt>
                <c:pt idx="108">
                  <c:v>4.3706000000000001E-13</c:v>
                </c:pt>
                <c:pt idx="109">
                  <c:v>4.6913999999999996E-13</c:v>
                </c:pt>
                <c:pt idx="110">
                  <c:v>4.9472000000000004E-13</c:v>
                </c:pt>
                <c:pt idx="111">
                  <c:v>5.1965000000000001E-13</c:v>
                </c:pt>
                <c:pt idx="112">
                  <c:v>5.4562999999999997E-13</c:v>
                </c:pt>
                <c:pt idx="113">
                  <c:v>5.7207E-13</c:v>
                </c:pt>
                <c:pt idx="114">
                  <c:v>5.9817999999999998E-13</c:v>
                </c:pt>
                <c:pt idx="115">
                  <c:v>6.2381999999999996E-13</c:v>
                </c:pt>
                <c:pt idx="116">
                  <c:v>6.4930999999999999E-13</c:v>
                </c:pt>
                <c:pt idx="117">
                  <c:v>6.7503E-13</c:v>
                </c:pt>
                <c:pt idx="118">
                  <c:v>7.0124000000000005E-13</c:v>
                </c:pt>
                <c:pt idx="119">
                  <c:v>7.2801000000000005E-13</c:v>
                </c:pt>
                <c:pt idx="120">
                  <c:v>7.5526999999999997E-13</c:v>
                </c:pt>
              </c:numCache>
            </c:numRef>
          </c:yVal>
          <c:smooth val="1"/>
          <c:extLst>
            <c:ext xmlns:c16="http://schemas.microsoft.com/office/drawing/2014/chart" uri="{C3380CC4-5D6E-409C-BE32-E72D297353CC}">
              <c16:uniqueId val="{00000009-A237-43C0-A738-392B0999034A}"/>
            </c:ext>
          </c:extLst>
        </c:ser>
        <c:dLbls>
          <c:showLegendKey val="0"/>
          <c:showVal val="0"/>
          <c:showCatName val="0"/>
          <c:showSerName val="0"/>
          <c:showPercent val="0"/>
          <c:showBubbleSize val="0"/>
        </c:dLbls>
        <c:axId val="593615152"/>
        <c:axId val="593613904"/>
      </c:scatterChart>
      <c:valAx>
        <c:axId val="593615152"/>
        <c:scaling>
          <c:orientation val="minMax"/>
          <c:max val="80"/>
          <c:min val="45"/>
        </c:scaling>
        <c:delete val="0"/>
        <c:axPos val="b"/>
        <c:title>
          <c:tx>
            <c:rich>
              <a:bodyPr rot="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r>
                  <a:rPr lang="en-US" sz="1400"/>
                  <a:t>Time (min)</a:t>
                </a:r>
              </a:p>
            </c:rich>
          </c:tx>
          <c:overlay val="0"/>
          <c:spPr>
            <a:noFill/>
            <a:ln>
              <a:noFill/>
            </a:ln>
            <a:effectLst/>
          </c:spPr>
          <c:txPr>
            <a:bodyPr rot="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title>
        <c:numFmt formatCode="General" sourceLinked="0"/>
        <c:majorTickMark val="in"/>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593613904"/>
        <c:crosses val="autoZero"/>
        <c:crossBetween val="midCat"/>
      </c:valAx>
      <c:valAx>
        <c:axId val="593613904"/>
        <c:scaling>
          <c:orientation val="minMax"/>
          <c:max val="15"/>
          <c:min val="0"/>
        </c:scaling>
        <c:delete val="0"/>
        <c:axPos val="l"/>
        <c:title>
          <c:tx>
            <c:rich>
              <a:bodyPr rot="-54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r>
                  <a:rPr lang="en-US" sz="1400"/>
                  <a:t>Concentration ( ppb )</a:t>
                </a:r>
              </a:p>
            </c:rich>
          </c:tx>
          <c:layout>
            <c:manualLayout>
              <c:xMode val="edge"/>
              <c:yMode val="edge"/>
              <c:x val="1.7281439284028686E-3"/>
              <c:y val="0.22413484028782116"/>
            </c:manualLayout>
          </c:layout>
          <c:overlay val="0"/>
          <c:spPr>
            <a:noFill/>
            <a:ln>
              <a:noFill/>
            </a:ln>
            <a:effectLst/>
          </c:spPr>
          <c:txPr>
            <a:bodyPr rot="-54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title>
        <c:numFmt formatCode="General" sourceLinked="0"/>
        <c:majorTickMark val="in"/>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593615152"/>
        <c:crosses val="autoZero"/>
        <c:crossBetween val="midCat"/>
      </c:valAx>
      <c:spPr>
        <a:noFill/>
        <a:ln>
          <a:solidFill>
            <a:sysClr val="windowText" lastClr="000000"/>
          </a:solidFill>
        </a:ln>
        <a:effectLst/>
      </c:spPr>
    </c:plotArea>
    <c:legend>
      <c:legendPos val="r"/>
      <c:layout>
        <c:manualLayout>
          <c:xMode val="edge"/>
          <c:yMode val="edge"/>
          <c:x val="0.67368380348073031"/>
          <c:y val="0.13638218609770553"/>
          <c:w val="0.23602114519799783"/>
          <c:h val="0.56755476993947185"/>
        </c:manualLayout>
      </c:layout>
      <c:overlay val="0"/>
      <c:spPr>
        <a:noFill/>
        <a:ln>
          <a:noFill/>
        </a:ln>
        <a:effectLst/>
      </c:spPr>
      <c:txPr>
        <a:bodyPr rot="0" spcFirstLastPara="1" vertOverflow="ellipsis" vert="horz" wrap="square" anchor="ctr" anchorCtr="1"/>
        <a:lstStyle/>
        <a:p>
          <a:pPr>
            <a:defRPr sz="1100" b="0"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solidFill>
      <a:schemeClr val="bg1"/>
    </a:solidFill>
    <a:ln w="9525" cap="flat" cmpd="sng" algn="ctr">
      <a:noFill/>
      <a:round/>
    </a:ln>
    <a:effectLst/>
  </c:spPr>
  <c:txPr>
    <a:bodyPr/>
    <a:lstStyle/>
    <a:p>
      <a:pPr>
        <a:defRPr sz="1000">
          <a:solidFill>
            <a:sysClr val="windowText" lastClr="000000"/>
          </a:solidFill>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ysClr val="windowText" lastClr="000000"/>
                </a:solidFill>
                <a:latin typeface="+mn-lt"/>
                <a:ea typeface="+mn-ea"/>
                <a:cs typeface="+mn-cs"/>
              </a:defRPr>
            </a:pPr>
            <a:r>
              <a:rPr lang="en-US" sz="1400" b="0" i="0" baseline="0">
                <a:effectLst/>
              </a:rPr>
              <a:t>Dye breakthrough - Uniform versus Non-Uniform conduit</a:t>
            </a:r>
            <a:endParaRPr lang="en-US" sz="1400">
              <a:effectLst/>
            </a:endParaRPr>
          </a:p>
        </c:rich>
      </c:tx>
      <c:layout>
        <c:manualLayout>
          <c:xMode val="edge"/>
          <c:yMode val="edge"/>
          <c:x val="0.21211931450819896"/>
          <c:y val="1.7839764164376815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ysClr val="windowText" lastClr="000000"/>
              </a:solidFill>
              <a:latin typeface="+mn-lt"/>
              <a:ea typeface="+mn-ea"/>
              <a:cs typeface="+mn-cs"/>
            </a:defRPr>
          </a:pPr>
          <a:endParaRPr lang="en-US"/>
        </a:p>
      </c:txPr>
    </c:title>
    <c:autoTitleDeleted val="0"/>
    <c:plotArea>
      <c:layout>
        <c:manualLayout>
          <c:layoutTarget val="inner"/>
          <c:xMode val="edge"/>
          <c:yMode val="edge"/>
          <c:x val="9.3538343347164848E-2"/>
          <c:y val="0.12295720091440183"/>
          <c:w val="0.87129775491740513"/>
          <c:h val="0.69399188737771411"/>
        </c:manualLayout>
      </c:layout>
      <c:scatterChart>
        <c:scatterStyle val="smoothMarker"/>
        <c:varyColors val="0"/>
        <c:ser>
          <c:idx val="0"/>
          <c:order val="0"/>
          <c:tx>
            <c:strRef>
              <c:f>'Sim simple conduit_new (2)'!$H$4</c:f>
              <c:strCache>
                <c:ptCount val="1"/>
                <c:pt idx="0">
                  <c:v>Non-Uniform conduit - H</c:v>
                </c:pt>
              </c:strCache>
            </c:strRef>
          </c:tx>
          <c:spPr>
            <a:ln w="25400" cap="rnd">
              <a:solidFill>
                <a:srgbClr val="FFC000"/>
              </a:solidFill>
              <a:prstDash val="sysDash"/>
              <a:round/>
            </a:ln>
            <a:effectLst/>
          </c:spPr>
          <c:marker>
            <c:symbol val="none"/>
          </c:marker>
          <c:xVal>
            <c:numRef>
              <c:f>'Sim simple conduit_new (2)'!$B$5:$B$1086</c:f>
              <c:numCache>
                <c:formatCode>General</c:formatCode>
                <c:ptCount val="1082"/>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numCache>
            </c:numRef>
          </c:xVal>
          <c:yVal>
            <c:numRef>
              <c:f>'Sim simple conduit_new (2)'!$H$5:$H$1086</c:f>
              <c:numCache>
                <c:formatCode>0.00E+00</c:formatCode>
                <c:ptCount val="1082"/>
                <c:pt idx="0">
                  <c:v>2.5732000000000001E-83</c:v>
                </c:pt>
                <c:pt idx="1">
                  <c:v>9.6764999999999993E-77</c:v>
                </c:pt>
                <c:pt idx="2">
                  <c:v>3.7806999999999999E-58</c:v>
                </c:pt>
                <c:pt idx="3">
                  <c:v>5.3393000000000001E-43</c:v>
                </c:pt>
                <c:pt idx="4">
                  <c:v>4.6613999999999998E-39</c:v>
                </c:pt>
                <c:pt idx="5">
                  <c:v>5.3769000000000004E-38</c:v>
                </c:pt>
                <c:pt idx="6">
                  <c:v>8.5217000000000006E-37</c:v>
                </c:pt>
                <c:pt idx="7">
                  <c:v>2.6821000000000001E-36</c:v>
                </c:pt>
                <c:pt idx="8">
                  <c:v>2.8623000000000002E-35</c:v>
                </c:pt>
                <c:pt idx="9">
                  <c:v>3.0673000000000002E-34</c:v>
                </c:pt>
                <c:pt idx="10">
                  <c:v>2.8970000000000002E-33</c:v>
                </c:pt>
                <c:pt idx="11">
                  <c:v>4.2746999999999998E-32</c:v>
                </c:pt>
                <c:pt idx="12">
                  <c:v>1.1516000000000001E-30</c:v>
                </c:pt>
                <c:pt idx="13">
                  <c:v>1.3577E-30</c:v>
                </c:pt>
                <c:pt idx="14">
                  <c:v>1.0382E-29</c:v>
                </c:pt>
                <c:pt idx="15">
                  <c:v>2.5314E-28</c:v>
                </c:pt>
                <c:pt idx="16">
                  <c:v>1.3951E-27</c:v>
                </c:pt>
                <c:pt idx="17">
                  <c:v>2.0251E-26</c:v>
                </c:pt>
                <c:pt idx="18">
                  <c:v>2.0443000000000001E-25</c:v>
                </c:pt>
                <c:pt idx="19">
                  <c:v>1.1846E-24</c:v>
                </c:pt>
                <c:pt idx="20">
                  <c:v>3.5296999999999997E-23</c:v>
                </c:pt>
                <c:pt idx="21">
                  <c:v>1.1490000000000001E-22</c:v>
                </c:pt>
                <c:pt idx="22">
                  <c:v>1.2535E-21</c:v>
                </c:pt>
                <c:pt idx="23">
                  <c:v>6.3022999999999998E-21</c:v>
                </c:pt>
                <c:pt idx="24">
                  <c:v>9.3365999999999994E-20</c:v>
                </c:pt>
                <c:pt idx="25">
                  <c:v>6.4566000000000004E-19</c:v>
                </c:pt>
                <c:pt idx="26">
                  <c:v>3.9806999999999999E-18</c:v>
                </c:pt>
                <c:pt idx="27">
                  <c:v>2.9653000000000001E-17</c:v>
                </c:pt>
                <c:pt idx="28">
                  <c:v>1.7194999999999999E-16</c:v>
                </c:pt>
                <c:pt idx="29">
                  <c:v>1.1561999999999999E-15</c:v>
                </c:pt>
                <c:pt idx="30">
                  <c:v>1.0898E-14</c:v>
                </c:pt>
                <c:pt idx="31">
                  <c:v>9.6221000000000002E-14</c:v>
                </c:pt>
                <c:pt idx="32">
                  <c:v>6.8350999999999998E-13</c:v>
                </c:pt>
                <c:pt idx="33">
                  <c:v>4.1274000000000004E-12</c:v>
                </c:pt>
                <c:pt idx="34">
                  <c:v>2.0193999999999999E-11</c:v>
                </c:pt>
                <c:pt idx="35">
                  <c:v>7.9463000000000003E-11</c:v>
                </c:pt>
                <c:pt idx="36">
                  <c:v>2.5332000000000001E-10</c:v>
                </c:pt>
                <c:pt idx="37">
                  <c:v>6.8230000000000001E-10</c:v>
                </c:pt>
                <c:pt idx="38">
                  <c:v>1.5920000000000001E-9</c:v>
                </c:pt>
                <c:pt idx="39">
                  <c:v>3.2931000000000001E-9</c:v>
                </c:pt>
                <c:pt idx="40">
                  <c:v>6.1349000000000004E-9</c:v>
                </c:pt>
                <c:pt idx="41">
                  <c:v>1.0353E-8</c:v>
                </c:pt>
                <c:pt idx="42">
                  <c:v>1.5886999999999999E-8</c:v>
                </c:pt>
                <c:pt idx="43">
                  <c:v>2.1813999999999999E-8</c:v>
                </c:pt>
                <c:pt idx="44">
                  <c:v>2.3024000000000002E-8</c:v>
                </c:pt>
                <c:pt idx="45">
                  <c:v>1.986E-8</c:v>
                </c:pt>
                <c:pt idx="46">
                  <c:v>1.2926999999999999E-7</c:v>
                </c:pt>
                <c:pt idx="47">
                  <c:v>1.5052E-6</c:v>
                </c:pt>
                <c:pt idx="48">
                  <c:v>1.7822E-5</c:v>
                </c:pt>
                <c:pt idx="49">
                  <c:v>1.5807000000000001E-4</c:v>
                </c:pt>
                <c:pt idx="50" formatCode="General">
                  <c:v>1.1253000000000001E-3</c:v>
                </c:pt>
                <c:pt idx="51" formatCode="General">
                  <c:v>6.4929999999999996E-3</c:v>
                </c:pt>
                <c:pt idx="52" formatCode="General">
                  <c:v>3.0376E-2</c:v>
                </c:pt>
                <c:pt idx="53" formatCode="General">
                  <c:v>0.11369</c:v>
                </c:pt>
                <c:pt idx="54" formatCode="General">
                  <c:v>0.34029999999999999</c:v>
                </c:pt>
                <c:pt idx="55" formatCode="General">
                  <c:v>0.82611999999999997</c:v>
                </c:pt>
                <c:pt idx="56" formatCode="General">
                  <c:v>1.6416999999999999</c:v>
                </c:pt>
                <c:pt idx="57" formatCode="General">
                  <c:v>2.7033</c:v>
                </c:pt>
                <c:pt idx="58" formatCode="General">
                  <c:v>3.6621000000000001</c:v>
                </c:pt>
                <c:pt idx="59" formatCode="General">
                  <c:v>4.1032000000000002</c:v>
                </c:pt>
                <c:pt idx="60" formatCode="General">
                  <c:v>3.8094000000000001</c:v>
                </c:pt>
                <c:pt idx="61" formatCode="General">
                  <c:v>2.9325999999999999</c:v>
                </c:pt>
                <c:pt idx="62" formatCode="General">
                  <c:v>1.8789</c:v>
                </c:pt>
                <c:pt idx="63" formatCode="General">
                  <c:v>1.0426</c:v>
                </c:pt>
                <c:pt idx="64" formatCode="General">
                  <c:v>0.57865</c:v>
                </c:pt>
                <c:pt idx="65" formatCode="General">
                  <c:v>0.38296999999999998</c:v>
                </c:pt>
                <c:pt idx="66" formatCode="General">
                  <c:v>0.28860999999999998</c:v>
                </c:pt>
                <c:pt idx="67" formatCode="General">
                  <c:v>0.21421000000000001</c:v>
                </c:pt>
                <c:pt idx="68" formatCode="General">
                  <c:v>0.14529</c:v>
                </c:pt>
                <c:pt idx="69" formatCode="General">
                  <c:v>8.8539000000000007E-2</c:v>
                </c:pt>
                <c:pt idx="70" formatCode="General">
                  <c:v>4.9516999999999999E-2</c:v>
                </c:pt>
                <c:pt idx="71" formatCode="General">
                  <c:v>2.7587E-2</c:v>
                </c:pt>
                <c:pt idx="72" formatCode="General">
                  <c:v>1.8022E-2</c:v>
                </c:pt>
                <c:pt idx="73" formatCode="General">
                  <c:v>1.5315E-2</c:v>
                </c:pt>
                <c:pt idx="74" formatCode="General">
                  <c:v>1.5545E-2</c:v>
                </c:pt>
                <c:pt idx="75" formatCode="General">
                  <c:v>1.6062E-2</c:v>
                </c:pt>
                <c:pt idx="76" formatCode="General">
                  <c:v>1.5712E-2</c:v>
                </c:pt>
                <c:pt idx="77" formatCode="General">
                  <c:v>1.4446000000000001E-2</c:v>
                </c:pt>
                <c:pt idx="78" formatCode="General">
                  <c:v>1.2756999999999999E-2</c:v>
                </c:pt>
                <c:pt idx="79" formatCode="General">
                  <c:v>1.1142000000000001E-2</c:v>
                </c:pt>
                <c:pt idx="80" formatCode="General">
                  <c:v>9.8562000000000007E-3</c:v>
                </c:pt>
                <c:pt idx="81" formatCode="General">
                  <c:v>8.9020000000000002E-3</c:v>
                </c:pt>
                <c:pt idx="82" formatCode="General">
                  <c:v>8.1478000000000002E-3</c:v>
                </c:pt>
                <c:pt idx="83" formatCode="General">
                  <c:v>7.4831999999999997E-3</c:v>
                </c:pt>
                <c:pt idx="84" formatCode="General">
                  <c:v>6.8379000000000001E-3</c:v>
                </c:pt>
                <c:pt idx="85" formatCode="General">
                  <c:v>6.1871000000000001E-3</c:v>
                </c:pt>
                <c:pt idx="86" formatCode="General">
                  <c:v>5.5415999999999998E-3</c:v>
                </c:pt>
                <c:pt idx="87" formatCode="General">
                  <c:v>4.9167999999999998E-3</c:v>
                </c:pt>
                <c:pt idx="88" formatCode="General">
                  <c:v>4.3287000000000004E-3</c:v>
                </c:pt>
                <c:pt idx="89" formatCode="General">
                  <c:v>3.8092999999999998E-3</c:v>
                </c:pt>
                <c:pt idx="90" formatCode="General">
                  <c:v>3.3955999999999999E-3</c:v>
                </c:pt>
                <c:pt idx="91" formatCode="General">
                  <c:v>3.0331999999999998E-3</c:v>
                </c:pt>
                <c:pt idx="92" formatCode="General">
                  <c:v>2.7163000000000001E-3</c:v>
                </c:pt>
                <c:pt idx="93" formatCode="General">
                  <c:v>2.4413999999999998E-3</c:v>
                </c:pt>
                <c:pt idx="94" formatCode="General">
                  <c:v>2.2071E-3</c:v>
                </c:pt>
                <c:pt idx="95" formatCode="General">
                  <c:v>2.0083000000000002E-3</c:v>
                </c:pt>
                <c:pt idx="96" formatCode="General">
                  <c:v>1.8393000000000001E-3</c:v>
                </c:pt>
                <c:pt idx="97" formatCode="General">
                  <c:v>1.6937E-3</c:v>
                </c:pt>
                <c:pt idx="98" formatCode="General">
                  <c:v>1.5665E-3</c:v>
                </c:pt>
                <c:pt idx="99" formatCode="General">
                  <c:v>1.4533E-3</c:v>
                </c:pt>
                <c:pt idx="100" formatCode="General">
                  <c:v>1.3586E-3</c:v>
                </c:pt>
                <c:pt idx="101" formatCode="General">
                  <c:v>1.2775E-3</c:v>
                </c:pt>
                <c:pt idx="102" formatCode="General">
                  <c:v>1.2063E-3</c:v>
                </c:pt>
                <c:pt idx="103" formatCode="General">
                  <c:v>1.1398000000000001E-3</c:v>
                </c:pt>
                <c:pt idx="104" formatCode="General">
                  <c:v>1.0646E-3</c:v>
                </c:pt>
                <c:pt idx="105" formatCode="General">
                  <c:v>1.0034E-3</c:v>
                </c:pt>
                <c:pt idx="106">
                  <c:v>9.4917000000000005E-4</c:v>
                </c:pt>
                <c:pt idx="107">
                  <c:v>9.0815000000000004E-4</c:v>
                </c:pt>
                <c:pt idx="108">
                  <c:v>8.7839000000000005E-4</c:v>
                </c:pt>
                <c:pt idx="109">
                  <c:v>8.6114000000000004E-4</c:v>
                </c:pt>
                <c:pt idx="110">
                  <c:v>8.5441E-4</c:v>
                </c:pt>
                <c:pt idx="111">
                  <c:v>8.5676999999999997E-4</c:v>
                </c:pt>
                <c:pt idx="112">
                  <c:v>8.6711000000000004E-4</c:v>
                </c:pt>
                <c:pt idx="113">
                  <c:v>8.8433000000000001E-4</c:v>
                </c:pt>
                <c:pt idx="114">
                  <c:v>9.0748999999999995E-4</c:v>
                </c:pt>
                <c:pt idx="115">
                  <c:v>9.3588000000000005E-4</c:v>
                </c:pt>
                <c:pt idx="116">
                  <c:v>9.6843999999999999E-4</c:v>
                </c:pt>
                <c:pt idx="117" formatCode="General">
                  <c:v>1.0049E-3</c:v>
                </c:pt>
                <c:pt idx="118" formatCode="General">
                  <c:v>1.0445999999999999E-3</c:v>
                </c:pt>
                <c:pt idx="119" formatCode="General">
                  <c:v>1.0874000000000001E-3</c:v>
                </c:pt>
                <c:pt idx="120" formatCode="General">
                  <c:v>1.1326000000000001E-3</c:v>
                </c:pt>
              </c:numCache>
            </c:numRef>
          </c:yVal>
          <c:smooth val="1"/>
          <c:extLst>
            <c:ext xmlns:c16="http://schemas.microsoft.com/office/drawing/2014/chart" uri="{C3380CC4-5D6E-409C-BE32-E72D297353CC}">
              <c16:uniqueId val="{00000000-F7D9-444C-9779-E27B21390EBF}"/>
            </c:ext>
          </c:extLst>
        </c:ser>
        <c:ser>
          <c:idx val="1"/>
          <c:order val="1"/>
          <c:tx>
            <c:strRef>
              <c:f>'Sim simple conduit_new (2)'!$I$4</c:f>
              <c:strCache>
                <c:ptCount val="1"/>
                <c:pt idx="0">
                  <c:v>Non-Uniform conduit - D</c:v>
                </c:pt>
              </c:strCache>
            </c:strRef>
          </c:tx>
          <c:spPr>
            <a:ln w="25400" cap="rnd">
              <a:solidFill>
                <a:srgbClr val="00B050"/>
              </a:solidFill>
              <a:prstDash val="sysDash"/>
              <a:round/>
            </a:ln>
            <a:effectLst/>
          </c:spPr>
          <c:marker>
            <c:symbol val="none"/>
          </c:marker>
          <c:xVal>
            <c:numRef>
              <c:f>'Sim simple conduit_new (2)'!$B$5:$B$1086</c:f>
              <c:numCache>
                <c:formatCode>General</c:formatCode>
                <c:ptCount val="1082"/>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numCache>
            </c:numRef>
          </c:xVal>
          <c:yVal>
            <c:numRef>
              <c:f>'Sim simple conduit_new (2)'!$I$5:$I$1086</c:f>
              <c:numCache>
                <c:formatCode>0.00E+00</c:formatCode>
                <c:ptCount val="1082"/>
                <c:pt idx="0">
                  <c:v>1.7014999999999998E-83</c:v>
                </c:pt>
                <c:pt idx="1">
                  <c:v>3.1575E-77</c:v>
                </c:pt>
                <c:pt idx="2">
                  <c:v>2.9291999999999999E-58</c:v>
                </c:pt>
                <c:pt idx="3">
                  <c:v>1.2739000000000001E-40</c:v>
                </c:pt>
                <c:pt idx="4">
                  <c:v>6.0165999999999994E-39</c:v>
                </c:pt>
                <c:pt idx="5">
                  <c:v>8.0485000000000005E-38</c:v>
                </c:pt>
                <c:pt idx="6">
                  <c:v>3.9724E-37</c:v>
                </c:pt>
                <c:pt idx="7">
                  <c:v>1.3157000000000001E-36</c:v>
                </c:pt>
                <c:pt idx="8">
                  <c:v>1.1949E-35</c:v>
                </c:pt>
                <c:pt idx="9">
                  <c:v>7.0507999999999998E-34</c:v>
                </c:pt>
                <c:pt idx="10">
                  <c:v>9.0205999999999994E-33</c:v>
                </c:pt>
                <c:pt idx="11">
                  <c:v>4.5543999999999998E-32</c:v>
                </c:pt>
                <c:pt idx="12">
                  <c:v>6.6335000000000001E-31</c:v>
                </c:pt>
                <c:pt idx="13">
                  <c:v>7.0676E-30</c:v>
                </c:pt>
                <c:pt idx="14">
                  <c:v>3.3365E-29</c:v>
                </c:pt>
                <c:pt idx="15">
                  <c:v>5.4152000000000004E-28</c:v>
                </c:pt>
                <c:pt idx="16">
                  <c:v>2.2811999999999999E-27</c:v>
                </c:pt>
                <c:pt idx="17">
                  <c:v>4.1706000000000002E-26</c:v>
                </c:pt>
                <c:pt idx="18">
                  <c:v>4.4853000000000001E-25</c:v>
                </c:pt>
                <c:pt idx="19">
                  <c:v>2.9701999999999999E-24</c:v>
                </c:pt>
                <c:pt idx="20">
                  <c:v>5.3936999999999994E-23</c:v>
                </c:pt>
                <c:pt idx="21">
                  <c:v>6.0757999999999995E-22</c:v>
                </c:pt>
                <c:pt idx="22">
                  <c:v>3.3653000000000001E-21</c:v>
                </c:pt>
                <c:pt idx="23">
                  <c:v>4.3222999999999998E-20</c:v>
                </c:pt>
                <c:pt idx="24">
                  <c:v>5.0724000000000001E-19</c:v>
                </c:pt>
                <c:pt idx="25">
                  <c:v>3.9960999999999999E-18</c:v>
                </c:pt>
                <c:pt idx="26">
                  <c:v>3.8335999999999997E-17</c:v>
                </c:pt>
                <c:pt idx="27">
                  <c:v>2.7719000000000002E-16</c:v>
                </c:pt>
                <c:pt idx="28">
                  <c:v>1.5088999999999999E-15</c:v>
                </c:pt>
                <c:pt idx="29">
                  <c:v>9.6617E-15</c:v>
                </c:pt>
                <c:pt idx="30">
                  <c:v>8.1433999999999999E-14</c:v>
                </c:pt>
                <c:pt idx="31">
                  <c:v>6.0106999999999998E-13</c:v>
                </c:pt>
                <c:pt idx="32">
                  <c:v>3.5505999999999998E-12</c:v>
                </c:pt>
                <c:pt idx="33">
                  <c:v>1.6787000000000001E-11</c:v>
                </c:pt>
                <c:pt idx="34">
                  <c:v>6.5662999999999996E-11</c:v>
                </c:pt>
                <c:pt idx="35">
                  <c:v>2.1719E-10</c:v>
                </c:pt>
                <c:pt idx="36">
                  <c:v>6.1616999999999995E-10</c:v>
                </c:pt>
                <c:pt idx="37">
                  <c:v>1.5346000000000001E-9</c:v>
                </c:pt>
                <c:pt idx="38">
                  <c:v>3.4002999999999999E-9</c:v>
                </c:pt>
                <c:pt idx="39">
                  <c:v>6.7586999999999998E-9</c:v>
                </c:pt>
                <c:pt idx="40">
                  <c:v>1.2104E-8</c:v>
                </c:pt>
                <c:pt idx="41">
                  <c:v>1.9595000000000001E-8</c:v>
                </c:pt>
                <c:pt idx="42">
                  <c:v>2.8816000000000001E-8</c:v>
                </c:pt>
                <c:pt idx="43">
                  <c:v>3.8724999999999998E-8</c:v>
                </c:pt>
                <c:pt idx="44">
                  <c:v>5.2403999999999997E-8</c:v>
                </c:pt>
                <c:pt idx="45">
                  <c:v>1.6404999999999999E-7</c:v>
                </c:pt>
                <c:pt idx="46">
                  <c:v>1.6498000000000001E-6</c:v>
                </c:pt>
                <c:pt idx="47">
                  <c:v>1.6939000000000002E-5</c:v>
                </c:pt>
                <c:pt idx="48">
                  <c:v>1.517E-4</c:v>
                </c:pt>
                <c:pt idx="49" formatCode="General">
                  <c:v>1.0541000000000001E-3</c:v>
                </c:pt>
                <c:pt idx="50" formatCode="General">
                  <c:v>6.0000000000000001E-3</c:v>
                </c:pt>
                <c:pt idx="51" formatCode="General">
                  <c:v>2.7864E-2</c:v>
                </c:pt>
                <c:pt idx="52" formatCode="General">
                  <c:v>0.10682999999999999</c:v>
                </c:pt>
                <c:pt idx="53" formatCode="General">
                  <c:v>0.33746999999999999</c:v>
                </c:pt>
                <c:pt idx="54" formatCode="General">
                  <c:v>0.88339000000000001</c:v>
                </c:pt>
                <c:pt idx="55" formatCode="General">
                  <c:v>1.9262999999999999</c:v>
                </c:pt>
                <c:pt idx="56" formatCode="General">
                  <c:v>3.4963000000000002</c:v>
                </c:pt>
                <c:pt idx="57" formatCode="General">
                  <c:v>5.2736999999999998</c:v>
                </c:pt>
                <c:pt idx="58" formatCode="General">
                  <c:v>6.5488999999999997</c:v>
                </c:pt>
                <c:pt idx="59" formatCode="General">
                  <c:v>6.7507999999999999</c:v>
                </c:pt>
                <c:pt idx="60" formatCode="General">
                  <c:v>5.7558999999999996</c:v>
                </c:pt>
                <c:pt idx="61" formatCode="General">
                  <c:v>4.0023999999999997</c:v>
                </c:pt>
                <c:pt idx="62" formatCode="General">
                  <c:v>2.2323</c:v>
                </c:pt>
                <c:pt idx="63" formatCode="General">
                  <c:v>1.0287999999999999</c:v>
                </c:pt>
                <c:pt idx="64" formatCode="General">
                  <c:v>0.45973000000000003</c:v>
                </c:pt>
                <c:pt idx="65" formatCode="General">
                  <c:v>0.25484000000000001</c:v>
                </c:pt>
                <c:pt idx="66" formatCode="General">
                  <c:v>0.16239999999999999</c:v>
                </c:pt>
                <c:pt idx="67" formatCode="General">
                  <c:v>0.10148</c:v>
                </c:pt>
                <c:pt idx="68" formatCode="General">
                  <c:v>6.0775999999999997E-2</c:v>
                </c:pt>
                <c:pt idx="69" formatCode="General">
                  <c:v>3.7205000000000002E-2</c:v>
                </c:pt>
                <c:pt idx="70" formatCode="General">
                  <c:v>2.5554E-2</c:v>
                </c:pt>
                <c:pt idx="71" formatCode="General">
                  <c:v>2.0081999999999999E-2</c:v>
                </c:pt>
                <c:pt idx="72" formatCode="General">
                  <c:v>1.7132000000000001E-2</c:v>
                </c:pt>
                <c:pt idx="73" formatCode="General">
                  <c:v>1.4995E-2</c:v>
                </c:pt>
                <c:pt idx="74" formatCode="General">
                  <c:v>1.3065E-2</c:v>
                </c:pt>
                <c:pt idx="75" formatCode="General">
                  <c:v>1.1148999999999999E-2</c:v>
                </c:pt>
                <c:pt idx="76" formatCode="General">
                  <c:v>9.2419000000000008E-3</c:v>
                </c:pt>
                <c:pt idx="77" formatCode="General">
                  <c:v>7.4523999999999996E-3</c:v>
                </c:pt>
                <c:pt idx="78" formatCode="General">
                  <c:v>5.8976000000000002E-3</c:v>
                </c:pt>
                <c:pt idx="79" formatCode="General">
                  <c:v>4.6389999999999999E-3</c:v>
                </c:pt>
                <c:pt idx="80" formatCode="General">
                  <c:v>3.6947E-3</c:v>
                </c:pt>
                <c:pt idx="81" formatCode="General">
                  <c:v>3.0217999999999998E-3</c:v>
                </c:pt>
                <c:pt idx="82" formatCode="General">
                  <c:v>2.5441000000000001E-3</c:v>
                </c:pt>
                <c:pt idx="83" formatCode="General">
                  <c:v>2.1887E-3</c:v>
                </c:pt>
                <c:pt idx="84" formatCode="General">
                  <c:v>1.9001999999999999E-3</c:v>
                </c:pt>
                <c:pt idx="85" formatCode="General">
                  <c:v>1.6474E-3</c:v>
                </c:pt>
                <c:pt idx="86" formatCode="General">
                  <c:v>1.4223E-3</c:v>
                </c:pt>
                <c:pt idx="87" formatCode="General">
                  <c:v>1.2259E-3</c:v>
                </c:pt>
                <c:pt idx="88" formatCode="General">
                  <c:v>1.0591999999999999E-3</c:v>
                </c:pt>
                <c:pt idx="89">
                  <c:v>9.1761999999999996E-4</c:v>
                </c:pt>
                <c:pt idx="90">
                  <c:v>7.9821000000000004E-4</c:v>
                </c:pt>
                <c:pt idx="91">
                  <c:v>7.0146E-4</c:v>
                </c:pt>
                <c:pt idx="92">
                  <c:v>6.2746000000000004E-4</c:v>
                </c:pt>
                <c:pt idx="93">
                  <c:v>5.6196000000000002E-4</c:v>
                </c:pt>
                <c:pt idx="94">
                  <c:v>5.0177000000000002E-4</c:v>
                </c:pt>
                <c:pt idx="95">
                  <c:v>4.4585000000000002E-4</c:v>
                </c:pt>
                <c:pt idx="96">
                  <c:v>3.9249E-4</c:v>
                </c:pt>
                <c:pt idx="97">
                  <c:v>3.4259999999999998E-4</c:v>
                </c:pt>
                <c:pt idx="98">
                  <c:v>2.9737999999999998E-4</c:v>
                </c:pt>
                <c:pt idx="99">
                  <c:v>2.5797999999999999E-4</c:v>
                </c:pt>
                <c:pt idx="100">
                  <c:v>2.2487000000000001E-4</c:v>
                </c:pt>
                <c:pt idx="101">
                  <c:v>1.9861999999999999E-4</c:v>
                </c:pt>
                <c:pt idx="102">
                  <c:v>1.7975000000000001E-4</c:v>
                </c:pt>
                <c:pt idx="103">
                  <c:v>1.6852999999999999E-4</c:v>
                </c:pt>
                <c:pt idx="104">
                  <c:v>1.6483000000000001E-4</c:v>
                </c:pt>
                <c:pt idx="105">
                  <c:v>1.7165999999999999E-4</c:v>
                </c:pt>
                <c:pt idx="106">
                  <c:v>1.8989000000000001E-4</c:v>
                </c:pt>
                <c:pt idx="107">
                  <c:v>2.2143E-4</c:v>
                </c:pt>
                <c:pt idx="108">
                  <c:v>2.6569000000000001E-4</c:v>
                </c:pt>
                <c:pt idx="109">
                  <c:v>3.1889E-4</c:v>
                </c:pt>
                <c:pt idx="110">
                  <c:v>3.7577999999999998E-4</c:v>
                </c:pt>
                <c:pt idx="111">
                  <c:v>4.3220999999999998E-4</c:v>
                </c:pt>
                <c:pt idx="112">
                  <c:v>4.9180000000000003E-4</c:v>
                </c:pt>
                <c:pt idx="113">
                  <c:v>5.5708999999999999E-4</c:v>
                </c:pt>
                <c:pt idx="114">
                  <c:v>6.2434000000000003E-4</c:v>
                </c:pt>
                <c:pt idx="115">
                  <c:v>6.9225000000000005E-4</c:v>
                </c:pt>
                <c:pt idx="116">
                  <c:v>7.6174000000000001E-4</c:v>
                </c:pt>
                <c:pt idx="117">
                  <c:v>8.3288000000000004E-4</c:v>
                </c:pt>
                <c:pt idx="118">
                  <c:v>9.0313999999999998E-4</c:v>
                </c:pt>
                <c:pt idx="119">
                  <c:v>9.7267999999999996E-4</c:v>
                </c:pt>
                <c:pt idx="120" formatCode="General">
                  <c:v>1.0388000000000001E-3</c:v>
                </c:pt>
              </c:numCache>
            </c:numRef>
          </c:yVal>
          <c:smooth val="1"/>
          <c:extLst>
            <c:ext xmlns:c16="http://schemas.microsoft.com/office/drawing/2014/chart" uri="{C3380CC4-5D6E-409C-BE32-E72D297353CC}">
              <c16:uniqueId val="{00000001-F7D9-444C-9779-E27B21390EBF}"/>
            </c:ext>
          </c:extLst>
        </c:ser>
        <c:ser>
          <c:idx val="2"/>
          <c:order val="2"/>
          <c:tx>
            <c:strRef>
              <c:f>'Sim simple conduit_new (2)'!$J$4</c:f>
              <c:strCache>
                <c:ptCount val="1"/>
                <c:pt idx="0">
                  <c:v>Non-Uniform conduit - B</c:v>
                </c:pt>
              </c:strCache>
            </c:strRef>
          </c:tx>
          <c:spPr>
            <a:ln w="25400" cap="rnd">
              <a:solidFill>
                <a:srgbClr val="00B0F0"/>
              </a:solidFill>
              <a:prstDash val="sysDash"/>
              <a:round/>
            </a:ln>
            <a:effectLst/>
          </c:spPr>
          <c:marker>
            <c:symbol val="none"/>
          </c:marker>
          <c:xVal>
            <c:numRef>
              <c:f>'Sim simple conduit_new (2)'!$B$5:$B$1086</c:f>
              <c:numCache>
                <c:formatCode>General</c:formatCode>
                <c:ptCount val="1082"/>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numCache>
            </c:numRef>
          </c:xVal>
          <c:yVal>
            <c:numRef>
              <c:f>'Sim simple conduit_new (2)'!$J$5:$J$1086</c:f>
              <c:numCache>
                <c:formatCode>0.00E+00</c:formatCode>
                <c:ptCount val="1082"/>
                <c:pt idx="0">
                  <c:v>7.1335000000000002E-83</c:v>
                </c:pt>
                <c:pt idx="1">
                  <c:v>5.9096000000000003E-77</c:v>
                </c:pt>
                <c:pt idx="2">
                  <c:v>2.9616000000000001E-58</c:v>
                </c:pt>
                <c:pt idx="3">
                  <c:v>1.3704E-40</c:v>
                </c:pt>
                <c:pt idx="4">
                  <c:v>8.2030999999999994E-39</c:v>
                </c:pt>
                <c:pt idx="5">
                  <c:v>2.1043000000000002E-37</c:v>
                </c:pt>
                <c:pt idx="6">
                  <c:v>1.4499E-36</c:v>
                </c:pt>
                <c:pt idx="7">
                  <c:v>1.2189E-35</c:v>
                </c:pt>
                <c:pt idx="8">
                  <c:v>8.2690999999999996E-35</c:v>
                </c:pt>
                <c:pt idx="9">
                  <c:v>7.7461000000000003E-34</c:v>
                </c:pt>
                <c:pt idx="10">
                  <c:v>1.3867999999999999E-32</c:v>
                </c:pt>
                <c:pt idx="11">
                  <c:v>1.0717E-31</c:v>
                </c:pt>
                <c:pt idx="12">
                  <c:v>5.9583000000000003E-31</c:v>
                </c:pt>
                <c:pt idx="13">
                  <c:v>1.367E-29</c:v>
                </c:pt>
                <c:pt idx="14">
                  <c:v>3.3899000000000001E-29</c:v>
                </c:pt>
                <c:pt idx="15">
                  <c:v>1.0565E-27</c:v>
                </c:pt>
                <c:pt idx="16">
                  <c:v>5.4792000000000001E-27</c:v>
                </c:pt>
                <c:pt idx="17">
                  <c:v>8.0472000000000005E-26</c:v>
                </c:pt>
                <c:pt idx="18">
                  <c:v>8.6402E-25</c:v>
                </c:pt>
                <c:pt idx="19">
                  <c:v>1.0712000000000001E-23</c:v>
                </c:pt>
                <c:pt idx="20">
                  <c:v>5.4345999999999995E-23</c:v>
                </c:pt>
                <c:pt idx="21">
                  <c:v>1.2650999999999999E-21</c:v>
                </c:pt>
                <c:pt idx="22">
                  <c:v>6.7654000000000001E-21</c:v>
                </c:pt>
                <c:pt idx="23">
                  <c:v>7.7277E-20</c:v>
                </c:pt>
                <c:pt idx="24">
                  <c:v>5.9998000000000002E-19</c:v>
                </c:pt>
                <c:pt idx="25">
                  <c:v>4.6569000000000002E-18</c:v>
                </c:pt>
                <c:pt idx="26">
                  <c:v>4.5287000000000003E-17</c:v>
                </c:pt>
                <c:pt idx="27">
                  <c:v>3.0313000000000001E-16</c:v>
                </c:pt>
                <c:pt idx="28">
                  <c:v>1.4549E-15</c:v>
                </c:pt>
                <c:pt idx="29">
                  <c:v>9.4548000000000005E-15</c:v>
                </c:pt>
                <c:pt idx="30">
                  <c:v>8.314E-14</c:v>
                </c:pt>
                <c:pt idx="31">
                  <c:v>6.5252000000000003E-13</c:v>
                </c:pt>
                <c:pt idx="32">
                  <c:v>3.9613999999999997E-12</c:v>
                </c:pt>
                <c:pt idx="33">
                  <c:v>1.8995000000000001E-11</c:v>
                </c:pt>
                <c:pt idx="34">
                  <c:v>7.5011999999999999E-11</c:v>
                </c:pt>
                <c:pt idx="35">
                  <c:v>2.4944000000000002E-10</c:v>
                </c:pt>
                <c:pt idx="36">
                  <c:v>7.1047000000000003E-10</c:v>
                </c:pt>
                <c:pt idx="37">
                  <c:v>1.7701999999999999E-9</c:v>
                </c:pt>
                <c:pt idx="38">
                  <c:v>3.8950999999999999E-9</c:v>
                </c:pt>
                <c:pt idx="39">
                  <c:v>7.6232000000000007E-9</c:v>
                </c:pt>
                <c:pt idx="40">
                  <c:v>1.3334E-8</c:v>
                </c:pt>
                <c:pt idx="41">
                  <c:v>2.0951E-8</c:v>
                </c:pt>
                <c:pt idx="42">
                  <c:v>2.9870000000000002E-8</c:v>
                </c:pt>
                <c:pt idx="43">
                  <c:v>3.9528000000000002E-8</c:v>
                </c:pt>
                <c:pt idx="44">
                  <c:v>5.7806000000000002E-8</c:v>
                </c:pt>
                <c:pt idx="45">
                  <c:v>2.1427E-7</c:v>
                </c:pt>
                <c:pt idx="46">
                  <c:v>1.86E-6</c:v>
                </c:pt>
                <c:pt idx="47">
                  <c:v>1.6144E-5</c:v>
                </c:pt>
                <c:pt idx="48">
                  <c:v>1.4105000000000001E-4</c:v>
                </c:pt>
                <c:pt idx="49" formatCode="General">
                  <c:v>1.0076E-3</c:v>
                </c:pt>
                <c:pt idx="50" formatCode="General">
                  <c:v>5.7797999999999999E-3</c:v>
                </c:pt>
                <c:pt idx="51" formatCode="General">
                  <c:v>2.6706000000000001E-2</c:v>
                </c:pt>
                <c:pt idx="52" formatCode="General">
                  <c:v>0.10265000000000001</c:v>
                </c:pt>
                <c:pt idx="53" formatCode="General">
                  <c:v>0.32556000000000002</c:v>
                </c:pt>
                <c:pt idx="54" formatCode="General">
                  <c:v>0.85294000000000003</c:v>
                </c:pt>
                <c:pt idx="55" formatCode="General">
                  <c:v>1.8571</c:v>
                </c:pt>
                <c:pt idx="56" formatCode="General">
                  <c:v>3.3506</c:v>
                </c:pt>
                <c:pt idx="57" formatCode="General">
                  <c:v>4.9970999999999997</c:v>
                </c:pt>
                <c:pt idx="58" formatCode="General">
                  <c:v>6.1158999999999999</c:v>
                </c:pt>
                <c:pt idx="59" formatCode="General">
                  <c:v>6.2106000000000003</c:v>
                </c:pt>
                <c:pt idx="60" formatCode="General">
                  <c:v>5.2015000000000002</c:v>
                </c:pt>
                <c:pt idx="61" formatCode="General">
                  <c:v>3.5415000000000001</c:v>
                </c:pt>
                <c:pt idx="62" formatCode="General">
                  <c:v>1.931</c:v>
                </c:pt>
                <c:pt idx="63" formatCode="General">
                  <c:v>0.87624999999999997</c:v>
                </c:pt>
                <c:pt idx="64" formatCode="General">
                  <c:v>0.41461999999999999</c:v>
                </c:pt>
                <c:pt idx="65" formatCode="General">
                  <c:v>0.24351</c:v>
                </c:pt>
                <c:pt idx="66" formatCode="General">
                  <c:v>0.15351999999999999</c:v>
                </c:pt>
                <c:pt idx="67" formatCode="General">
                  <c:v>9.0786000000000006E-2</c:v>
                </c:pt>
                <c:pt idx="68" formatCode="General">
                  <c:v>4.7059999999999998E-2</c:v>
                </c:pt>
                <c:pt idx="69" formatCode="General">
                  <c:v>2.1207E-2</c:v>
                </c:pt>
                <c:pt idx="70" formatCode="General">
                  <c:v>9.8887999999999997E-3</c:v>
                </c:pt>
                <c:pt idx="71" formatCode="General">
                  <c:v>7.5867E-3</c:v>
                </c:pt>
                <c:pt idx="72" formatCode="General">
                  <c:v>8.6032999999999995E-3</c:v>
                </c:pt>
                <c:pt idx="73" formatCode="General">
                  <c:v>9.2527000000000009E-3</c:v>
                </c:pt>
                <c:pt idx="74" formatCode="General">
                  <c:v>8.5617999999999996E-3</c:v>
                </c:pt>
                <c:pt idx="75" formatCode="General">
                  <c:v>7.0155E-3</c:v>
                </c:pt>
                <c:pt idx="76" formatCode="General">
                  <c:v>5.3632000000000003E-3</c:v>
                </c:pt>
                <c:pt idx="77" formatCode="General">
                  <c:v>4.1212999999999996E-3</c:v>
                </c:pt>
                <c:pt idx="78" formatCode="General">
                  <c:v>3.4378E-3</c:v>
                </c:pt>
                <c:pt idx="79" formatCode="General">
                  <c:v>3.2531000000000001E-3</c:v>
                </c:pt>
                <c:pt idx="80" formatCode="General">
                  <c:v>3.4259E-3</c:v>
                </c:pt>
                <c:pt idx="81" formatCode="General">
                  <c:v>3.8493999999999998E-3</c:v>
                </c:pt>
                <c:pt idx="82" formatCode="General">
                  <c:v>4.4241999999999997E-3</c:v>
                </c:pt>
                <c:pt idx="83" formatCode="General">
                  <c:v>5.0842999999999999E-3</c:v>
                </c:pt>
                <c:pt idx="84" formatCode="General">
                  <c:v>5.8307999999999997E-3</c:v>
                </c:pt>
                <c:pt idx="85" formatCode="General">
                  <c:v>6.5960999999999997E-3</c:v>
                </c:pt>
                <c:pt idx="86" formatCode="General">
                  <c:v>7.2548999999999999E-3</c:v>
                </c:pt>
                <c:pt idx="87" formatCode="General">
                  <c:v>7.7190999999999996E-3</c:v>
                </c:pt>
                <c:pt idx="88" formatCode="General">
                  <c:v>7.9561000000000007E-3</c:v>
                </c:pt>
                <c:pt idx="89" formatCode="General">
                  <c:v>7.9903999999999999E-3</c:v>
                </c:pt>
                <c:pt idx="90" formatCode="General">
                  <c:v>7.8685999999999999E-3</c:v>
                </c:pt>
                <c:pt idx="91" formatCode="General">
                  <c:v>7.6226999999999996E-3</c:v>
                </c:pt>
                <c:pt idx="92" formatCode="General">
                  <c:v>7.2734000000000002E-3</c:v>
                </c:pt>
                <c:pt idx="93" formatCode="General">
                  <c:v>6.8335999999999996E-3</c:v>
                </c:pt>
                <c:pt idx="94" formatCode="General">
                  <c:v>6.3184000000000001E-3</c:v>
                </c:pt>
                <c:pt idx="95" formatCode="General">
                  <c:v>5.7444000000000002E-3</c:v>
                </c:pt>
                <c:pt idx="96" formatCode="General">
                  <c:v>5.1346999999999999E-3</c:v>
                </c:pt>
                <c:pt idx="97" formatCode="General">
                  <c:v>4.5139000000000004E-3</c:v>
                </c:pt>
                <c:pt idx="98" formatCode="General">
                  <c:v>3.9129999999999998E-3</c:v>
                </c:pt>
                <c:pt idx="99" formatCode="General">
                  <c:v>3.3614999999999999E-3</c:v>
                </c:pt>
                <c:pt idx="100" formatCode="General">
                  <c:v>2.8833000000000001E-3</c:v>
                </c:pt>
                <c:pt idx="101" formatCode="General">
                  <c:v>2.4803E-3</c:v>
                </c:pt>
                <c:pt idx="102" formatCode="General">
                  <c:v>2.1499000000000002E-3</c:v>
                </c:pt>
                <c:pt idx="103" formatCode="General">
                  <c:v>1.8828E-3</c:v>
                </c:pt>
                <c:pt idx="104" formatCode="General">
                  <c:v>1.6599E-3</c:v>
                </c:pt>
                <c:pt idx="105" formatCode="General">
                  <c:v>1.4821000000000001E-3</c:v>
                </c:pt>
                <c:pt idx="106" formatCode="General">
                  <c:v>1.3343000000000001E-3</c:v>
                </c:pt>
                <c:pt idx="107" formatCode="General">
                  <c:v>1.2153000000000001E-3</c:v>
                </c:pt>
                <c:pt idx="108" formatCode="General">
                  <c:v>1.1202E-3</c:v>
                </c:pt>
                <c:pt idx="109" formatCode="General">
                  <c:v>1.0468000000000001E-3</c:v>
                </c:pt>
                <c:pt idx="110">
                  <c:v>9.9324000000000005E-4</c:v>
                </c:pt>
                <c:pt idx="111">
                  <c:v>9.5796E-4</c:v>
                </c:pt>
                <c:pt idx="112">
                  <c:v>9.4299E-4</c:v>
                </c:pt>
                <c:pt idx="113">
                  <c:v>9.4981999999999998E-4</c:v>
                </c:pt>
                <c:pt idx="114">
                  <c:v>9.7733E-4</c:v>
                </c:pt>
                <c:pt idx="115" formatCode="General">
                  <c:v>1.0254000000000001E-3</c:v>
                </c:pt>
                <c:pt idx="116" formatCode="General">
                  <c:v>1.0927000000000001E-3</c:v>
                </c:pt>
                <c:pt idx="117" formatCode="General">
                  <c:v>1.1791E-3</c:v>
                </c:pt>
                <c:pt idx="118" formatCode="General">
                  <c:v>1.2780000000000001E-3</c:v>
                </c:pt>
                <c:pt idx="119" formatCode="General">
                  <c:v>1.3895999999999999E-3</c:v>
                </c:pt>
                <c:pt idx="120" formatCode="General">
                  <c:v>1.4986000000000001E-3</c:v>
                </c:pt>
              </c:numCache>
            </c:numRef>
          </c:yVal>
          <c:smooth val="1"/>
          <c:extLst>
            <c:ext xmlns:c16="http://schemas.microsoft.com/office/drawing/2014/chart" uri="{C3380CC4-5D6E-409C-BE32-E72D297353CC}">
              <c16:uniqueId val="{00000002-F7D9-444C-9779-E27B21390EBF}"/>
            </c:ext>
          </c:extLst>
        </c:ser>
        <c:ser>
          <c:idx val="3"/>
          <c:order val="3"/>
          <c:tx>
            <c:strRef>
              <c:f>'Sim simple conduit_new (2)'!$K$4</c:f>
              <c:strCache>
                <c:ptCount val="1"/>
                <c:pt idx="0">
                  <c:v>Non-Uniform conduit - G</c:v>
                </c:pt>
              </c:strCache>
            </c:strRef>
          </c:tx>
          <c:spPr>
            <a:ln w="25400" cap="rnd">
              <a:solidFill>
                <a:srgbClr val="FF0000"/>
              </a:solidFill>
              <a:prstDash val="sysDash"/>
              <a:round/>
            </a:ln>
            <a:effectLst/>
          </c:spPr>
          <c:marker>
            <c:symbol val="none"/>
          </c:marker>
          <c:xVal>
            <c:numRef>
              <c:f>'Sim simple conduit_new (2)'!$B$5:$B$1086</c:f>
              <c:numCache>
                <c:formatCode>General</c:formatCode>
                <c:ptCount val="1082"/>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numCache>
            </c:numRef>
          </c:xVal>
          <c:yVal>
            <c:numRef>
              <c:f>'Sim simple conduit_new (2)'!$K$5:$K$1086</c:f>
              <c:numCache>
                <c:formatCode>0.00E+00</c:formatCode>
                <c:ptCount val="1082"/>
                <c:pt idx="0">
                  <c:v>5.6260000000000002E-83</c:v>
                </c:pt>
                <c:pt idx="1">
                  <c:v>1.1507E-76</c:v>
                </c:pt>
                <c:pt idx="2">
                  <c:v>2.5219E-58</c:v>
                </c:pt>
                <c:pt idx="3">
                  <c:v>1.5114E-40</c:v>
                </c:pt>
                <c:pt idx="4">
                  <c:v>1.1897999999999999E-38</c:v>
                </c:pt>
                <c:pt idx="5">
                  <c:v>1.9434000000000002E-37</c:v>
                </c:pt>
                <c:pt idx="6">
                  <c:v>1.1097999999999999E-36</c:v>
                </c:pt>
                <c:pt idx="7">
                  <c:v>6.3048999999999997E-36</c:v>
                </c:pt>
                <c:pt idx="8">
                  <c:v>6.6631999999999997E-35</c:v>
                </c:pt>
                <c:pt idx="9">
                  <c:v>6.9967000000000002E-34</c:v>
                </c:pt>
                <c:pt idx="10">
                  <c:v>7.4583999999999998E-33</c:v>
                </c:pt>
                <c:pt idx="11">
                  <c:v>2.6426E-32</c:v>
                </c:pt>
                <c:pt idx="12">
                  <c:v>3.4708E-31</c:v>
                </c:pt>
                <c:pt idx="13">
                  <c:v>1.8945E-30</c:v>
                </c:pt>
                <c:pt idx="14">
                  <c:v>3.7468999999999998E-29</c:v>
                </c:pt>
                <c:pt idx="15">
                  <c:v>2.5850999999999998E-28</c:v>
                </c:pt>
                <c:pt idx="16">
                  <c:v>1.037E-27</c:v>
                </c:pt>
                <c:pt idx="17">
                  <c:v>3.1748000000000002E-26</c:v>
                </c:pt>
                <c:pt idx="18">
                  <c:v>2.1721000000000001E-25</c:v>
                </c:pt>
                <c:pt idx="19">
                  <c:v>1.8687999999999999E-24</c:v>
                </c:pt>
                <c:pt idx="20">
                  <c:v>4.3447000000000002E-23</c:v>
                </c:pt>
                <c:pt idx="21">
                  <c:v>4.1869999999999998E-22</c:v>
                </c:pt>
                <c:pt idx="22">
                  <c:v>6.2509000000000003E-21</c:v>
                </c:pt>
                <c:pt idx="23">
                  <c:v>4.3717000000000001E-20</c:v>
                </c:pt>
                <c:pt idx="24">
                  <c:v>4.6190999999999996E-19</c:v>
                </c:pt>
                <c:pt idx="25">
                  <c:v>2.9153999999999999E-18</c:v>
                </c:pt>
                <c:pt idx="26">
                  <c:v>1.9511E-17</c:v>
                </c:pt>
                <c:pt idx="27">
                  <c:v>1.5532E-16</c:v>
                </c:pt>
                <c:pt idx="28">
                  <c:v>1.0276E-15</c:v>
                </c:pt>
                <c:pt idx="29">
                  <c:v>6.3123999999999998E-15</c:v>
                </c:pt>
                <c:pt idx="30">
                  <c:v>4.0796000000000001E-14</c:v>
                </c:pt>
                <c:pt idx="31">
                  <c:v>2.6582999999999999E-13</c:v>
                </c:pt>
                <c:pt idx="32">
                  <c:v>1.6128999999999999E-12</c:v>
                </c:pt>
                <c:pt idx="33">
                  <c:v>8.3853000000000006E-12</c:v>
                </c:pt>
                <c:pt idx="34">
                  <c:v>3.6603000000000001E-11</c:v>
                </c:pt>
                <c:pt idx="35">
                  <c:v>1.3341000000000001E-10</c:v>
                </c:pt>
                <c:pt idx="36">
                  <c:v>4.0566000000000002E-10</c:v>
                </c:pt>
                <c:pt idx="37">
                  <c:v>1.0553000000000001E-9</c:v>
                </c:pt>
                <c:pt idx="38">
                  <c:v>2.3957999999999999E-9</c:v>
                </c:pt>
                <c:pt idx="39">
                  <c:v>4.8297000000000004E-9</c:v>
                </c:pt>
                <c:pt idx="40">
                  <c:v>8.7425000000000004E-9</c:v>
                </c:pt>
                <c:pt idx="41">
                  <c:v>1.4307E-8</c:v>
                </c:pt>
                <c:pt idx="42">
                  <c:v>2.1349000000000001E-8</c:v>
                </c:pt>
                <c:pt idx="43">
                  <c:v>2.9752999999999998E-8</c:v>
                </c:pt>
                <c:pt idx="44">
                  <c:v>4.5946E-8</c:v>
                </c:pt>
                <c:pt idx="45">
                  <c:v>1.6843999999999999E-7</c:v>
                </c:pt>
                <c:pt idx="46">
                  <c:v>1.2397E-6</c:v>
                </c:pt>
                <c:pt idx="47">
                  <c:v>8.9317999999999998E-6</c:v>
                </c:pt>
                <c:pt idx="48">
                  <c:v>5.8454E-5</c:v>
                </c:pt>
                <c:pt idx="49">
                  <c:v>3.4553999999999997E-4</c:v>
                </c:pt>
                <c:pt idx="50" formatCode="General">
                  <c:v>1.9329E-3</c:v>
                </c:pt>
                <c:pt idx="51" formatCode="General">
                  <c:v>9.7193999999999996E-3</c:v>
                </c:pt>
                <c:pt idx="52" formatCode="General">
                  <c:v>4.1732999999999999E-2</c:v>
                </c:pt>
                <c:pt idx="53" formatCode="General">
                  <c:v>0.14824000000000001</c:v>
                </c:pt>
                <c:pt idx="54" formatCode="General">
                  <c:v>0.43102000000000001</c:v>
                </c:pt>
                <c:pt idx="55" formatCode="General">
                  <c:v>1.0242</c:v>
                </c:pt>
                <c:pt idx="56" formatCode="General">
                  <c:v>1.9986999999999999</c:v>
                </c:pt>
                <c:pt idx="57" formatCode="General">
                  <c:v>3.2181999999999999</c:v>
                </c:pt>
                <c:pt idx="58" formatCode="General">
                  <c:v>4.2613000000000003</c:v>
                </c:pt>
                <c:pt idx="59" formatCode="General">
                  <c:v>4.6769999999999996</c:v>
                </c:pt>
                <c:pt idx="60" formatCode="General">
                  <c:v>4.2648000000000001</c:v>
                </c:pt>
                <c:pt idx="61" formatCode="General">
                  <c:v>3.2212000000000001</c:v>
                </c:pt>
                <c:pt idx="62" formatCode="General">
                  <c:v>2.0055999999999998</c:v>
                </c:pt>
                <c:pt idx="63" formatCode="General">
                  <c:v>1.0571999999999999</c:v>
                </c:pt>
                <c:pt idx="64" formatCode="General">
                  <c:v>0.53907000000000005</c:v>
                </c:pt>
                <c:pt idx="65" formatCode="General">
                  <c:v>0.31274000000000002</c:v>
                </c:pt>
                <c:pt idx="66" formatCode="General">
                  <c:v>0.19614999999999999</c:v>
                </c:pt>
                <c:pt idx="67" formatCode="General">
                  <c:v>0.12071</c:v>
                </c:pt>
                <c:pt idx="68" formatCode="General">
                  <c:v>6.7377999999999993E-2</c:v>
                </c:pt>
                <c:pt idx="69" formatCode="General">
                  <c:v>3.3792000000000003E-2</c:v>
                </c:pt>
                <c:pt idx="70" formatCode="General">
                  <c:v>1.694E-2</c:v>
                </c:pt>
                <c:pt idx="71" formatCode="General">
                  <c:v>1.0774000000000001E-2</c:v>
                </c:pt>
                <c:pt idx="72" formatCode="General">
                  <c:v>9.2309000000000002E-3</c:v>
                </c:pt>
                <c:pt idx="73" formatCode="General">
                  <c:v>8.5483E-3</c:v>
                </c:pt>
                <c:pt idx="74" formatCode="General">
                  <c:v>7.5421999999999998E-3</c:v>
                </c:pt>
                <c:pt idx="75" formatCode="General">
                  <c:v>6.2921000000000001E-3</c:v>
                </c:pt>
                <c:pt idx="76" formatCode="General">
                  <c:v>5.1840000000000002E-3</c:v>
                </c:pt>
                <c:pt idx="77" formatCode="General">
                  <c:v>4.4159999999999998E-3</c:v>
                </c:pt>
                <c:pt idx="78" formatCode="General">
                  <c:v>3.9456999999999999E-3</c:v>
                </c:pt>
                <c:pt idx="79" formatCode="General">
                  <c:v>3.686E-3</c:v>
                </c:pt>
                <c:pt idx="80" formatCode="General">
                  <c:v>3.5073000000000001E-3</c:v>
                </c:pt>
                <c:pt idx="81" formatCode="General">
                  <c:v>3.3292999999999999E-3</c:v>
                </c:pt>
                <c:pt idx="82" formatCode="General">
                  <c:v>3.1573E-3</c:v>
                </c:pt>
                <c:pt idx="83" formatCode="General">
                  <c:v>3.0685999999999999E-3</c:v>
                </c:pt>
                <c:pt idx="84" formatCode="General">
                  <c:v>3.1754000000000001E-3</c:v>
                </c:pt>
                <c:pt idx="85" formatCode="General">
                  <c:v>3.5787000000000002E-3</c:v>
                </c:pt>
                <c:pt idx="86" formatCode="General">
                  <c:v>4.2510999999999998E-3</c:v>
                </c:pt>
                <c:pt idx="87" formatCode="General">
                  <c:v>5.1178999999999999E-3</c:v>
                </c:pt>
                <c:pt idx="88" formatCode="General">
                  <c:v>6.0920000000000002E-3</c:v>
                </c:pt>
                <c:pt idx="89" formatCode="General">
                  <c:v>7.0873999999999998E-3</c:v>
                </c:pt>
                <c:pt idx="90" formatCode="General">
                  <c:v>7.9886000000000002E-3</c:v>
                </c:pt>
                <c:pt idx="91" formatCode="General">
                  <c:v>8.7433000000000007E-3</c:v>
                </c:pt>
                <c:pt idx="92" formatCode="General">
                  <c:v>9.3123000000000008E-3</c:v>
                </c:pt>
                <c:pt idx="93" formatCode="General">
                  <c:v>9.6626000000000004E-3</c:v>
                </c:pt>
                <c:pt idx="94" formatCode="General">
                  <c:v>9.7698000000000004E-3</c:v>
                </c:pt>
                <c:pt idx="95" formatCode="General">
                  <c:v>9.6348000000000007E-3</c:v>
                </c:pt>
                <c:pt idx="96" formatCode="General">
                  <c:v>9.2729000000000006E-3</c:v>
                </c:pt>
                <c:pt idx="97" formatCode="General">
                  <c:v>8.7259999999999994E-3</c:v>
                </c:pt>
                <c:pt idx="98" formatCode="General">
                  <c:v>8.0415999999999994E-3</c:v>
                </c:pt>
                <c:pt idx="99" formatCode="General">
                  <c:v>7.2822E-3</c:v>
                </c:pt>
                <c:pt idx="100" formatCode="General">
                  <c:v>6.4907000000000003E-3</c:v>
                </c:pt>
                <c:pt idx="101" formatCode="General">
                  <c:v>5.7237E-3</c:v>
                </c:pt>
                <c:pt idx="102" formatCode="General">
                  <c:v>5.0157999999999999E-3</c:v>
                </c:pt>
                <c:pt idx="103" formatCode="General">
                  <c:v>4.3870000000000003E-3</c:v>
                </c:pt>
                <c:pt idx="104" formatCode="General">
                  <c:v>3.8449000000000001E-3</c:v>
                </c:pt>
                <c:pt idx="105" formatCode="General">
                  <c:v>3.3841000000000001E-3</c:v>
                </c:pt>
                <c:pt idx="106" formatCode="General">
                  <c:v>2.9926000000000002E-3</c:v>
                </c:pt>
                <c:pt idx="107" formatCode="General">
                  <c:v>2.6573E-3</c:v>
                </c:pt>
                <c:pt idx="108" formatCode="General">
                  <c:v>2.3636E-3</c:v>
                </c:pt>
                <c:pt idx="109" formatCode="General">
                  <c:v>2.0974000000000001E-3</c:v>
                </c:pt>
                <c:pt idx="110" formatCode="General">
                  <c:v>1.848E-3</c:v>
                </c:pt>
                <c:pt idx="111" formatCode="General">
                  <c:v>1.6063E-3</c:v>
                </c:pt>
                <c:pt idx="112" formatCode="General">
                  <c:v>1.3795000000000001E-3</c:v>
                </c:pt>
                <c:pt idx="113" formatCode="General">
                  <c:v>1.1673E-3</c:v>
                </c:pt>
                <c:pt idx="114">
                  <c:v>9.7083E-4</c:v>
                </c:pt>
                <c:pt idx="115">
                  <c:v>7.9270999999999996E-4</c:v>
                </c:pt>
                <c:pt idx="116">
                  <c:v>6.3681999999999996E-4</c:v>
                </c:pt>
                <c:pt idx="117">
                  <c:v>5.0409000000000001E-4</c:v>
                </c:pt>
                <c:pt idx="118">
                  <c:v>3.9651999999999998E-4</c:v>
                </c:pt>
                <c:pt idx="119">
                  <c:v>3.1391999999999998E-4</c:v>
                </c:pt>
                <c:pt idx="120">
                  <c:v>2.5569999999999998E-4</c:v>
                </c:pt>
              </c:numCache>
            </c:numRef>
          </c:yVal>
          <c:smooth val="1"/>
          <c:extLst>
            <c:ext xmlns:c16="http://schemas.microsoft.com/office/drawing/2014/chart" uri="{C3380CC4-5D6E-409C-BE32-E72D297353CC}">
              <c16:uniqueId val="{00000003-F7D9-444C-9779-E27B21390EBF}"/>
            </c:ext>
          </c:extLst>
        </c:ser>
        <c:ser>
          <c:idx val="4"/>
          <c:order val="4"/>
          <c:tx>
            <c:strRef>
              <c:f>'Sim simple conduit_new (2)'!$L$4</c:f>
              <c:strCache>
                <c:ptCount val="1"/>
                <c:pt idx="0">
                  <c:v>Non-Uniform conduit - M</c:v>
                </c:pt>
              </c:strCache>
            </c:strRef>
          </c:tx>
          <c:spPr>
            <a:ln w="25400" cap="rnd">
              <a:solidFill>
                <a:schemeClr val="tx1"/>
              </a:solidFill>
              <a:prstDash val="sysDash"/>
              <a:round/>
            </a:ln>
            <a:effectLst/>
          </c:spPr>
          <c:marker>
            <c:symbol val="none"/>
          </c:marker>
          <c:xVal>
            <c:numRef>
              <c:f>'Sim simple conduit_new (2)'!$B$5:$B$1086</c:f>
              <c:numCache>
                <c:formatCode>General</c:formatCode>
                <c:ptCount val="1082"/>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numCache>
            </c:numRef>
          </c:xVal>
          <c:yVal>
            <c:numRef>
              <c:f>'Sim simple conduit_new (2)'!$L$5:$L$1086</c:f>
              <c:numCache>
                <c:formatCode>0.00E+00</c:formatCode>
                <c:ptCount val="1082"/>
                <c:pt idx="0">
                  <c:v>5.8388999999999999E-84</c:v>
                </c:pt>
                <c:pt idx="1">
                  <c:v>2.2179999999999999E-76</c:v>
                </c:pt>
                <c:pt idx="2">
                  <c:v>4.7970000000000002E-58</c:v>
                </c:pt>
                <c:pt idx="3">
                  <c:v>5.6413000000000002E-41</c:v>
                </c:pt>
                <c:pt idx="4">
                  <c:v>4.3922E-39</c:v>
                </c:pt>
                <c:pt idx="5">
                  <c:v>1.3833E-37</c:v>
                </c:pt>
                <c:pt idx="6">
                  <c:v>7.8915000000000006E-37</c:v>
                </c:pt>
                <c:pt idx="7">
                  <c:v>1.8388000000000001E-35</c:v>
                </c:pt>
                <c:pt idx="8">
                  <c:v>3.2959000000000001E-34</c:v>
                </c:pt>
                <c:pt idx="9">
                  <c:v>3.4797000000000002E-34</c:v>
                </c:pt>
                <c:pt idx="10">
                  <c:v>6.1124999999999999E-33</c:v>
                </c:pt>
                <c:pt idx="11">
                  <c:v>2.6488999999999998E-31</c:v>
                </c:pt>
                <c:pt idx="12">
                  <c:v>1.1029000000000001E-30</c:v>
                </c:pt>
                <c:pt idx="13">
                  <c:v>2.2542999999999999E-29</c:v>
                </c:pt>
                <c:pt idx="14">
                  <c:v>9.4529999999999995E-30</c:v>
                </c:pt>
                <c:pt idx="15">
                  <c:v>4.3552999999999999E-28</c:v>
                </c:pt>
                <c:pt idx="16">
                  <c:v>2.0399E-26</c:v>
                </c:pt>
                <c:pt idx="17">
                  <c:v>6.6820999999999995E-26</c:v>
                </c:pt>
                <c:pt idx="18">
                  <c:v>5.2017000000000001E-25</c:v>
                </c:pt>
                <c:pt idx="19">
                  <c:v>9.2619999999999999E-24</c:v>
                </c:pt>
                <c:pt idx="20">
                  <c:v>4.5453E-23</c:v>
                </c:pt>
                <c:pt idx="21">
                  <c:v>9.5665999999999991E-22</c:v>
                </c:pt>
                <c:pt idx="22">
                  <c:v>7.8115999999999994E-21</c:v>
                </c:pt>
                <c:pt idx="23">
                  <c:v>1.841E-19</c:v>
                </c:pt>
                <c:pt idx="24">
                  <c:v>1.8740999999999999E-18</c:v>
                </c:pt>
                <c:pt idx="25">
                  <c:v>1.8250999999999999E-17</c:v>
                </c:pt>
                <c:pt idx="26">
                  <c:v>1.3008000000000001E-16</c:v>
                </c:pt>
                <c:pt idx="27">
                  <c:v>6.0700999999999998E-16</c:v>
                </c:pt>
                <c:pt idx="28">
                  <c:v>3.4261000000000002E-15</c:v>
                </c:pt>
                <c:pt idx="29">
                  <c:v>3.5424999999999998E-14</c:v>
                </c:pt>
                <c:pt idx="30">
                  <c:v>3.4589E-13</c:v>
                </c:pt>
                <c:pt idx="31">
                  <c:v>2.451E-12</c:v>
                </c:pt>
                <c:pt idx="32">
                  <c:v>1.3355999999999999E-11</c:v>
                </c:pt>
                <c:pt idx="33">
                  <c:v>5.8102000000000003E-11</c:v>
                </c:pt>
                <c:pt idx="34">
                  <c:v>2.0895000000000001E-10</c:v>
                </c:pt>
                <c:pt idx="35">
                  <c:v>6.3702000000000004E-10</c:v>
                </c:pt>
                <c:pt idx="36">
                  <c:v>1.6726E-9</c:v>
                </c:pt>
                <c:pt idx="37">
                  <c:v>3.8600999999999999E-9</c:v>
                </c:pt>
                <c:pt idx="38">
                  <c:v>7.9230999999999997E-9</c:v>
                </c:pt>
                <c:pt idx="39">
                  <c:v>1.4575E-8</c:v>
                </c:pt>
                <c:pt idx="40">
                  <c:v>2.4138999999999999E-8</c:v>
                </c:pt>
                <c:pt idx="41">
                  <c:v>3.6150000000000003E-8</c:v>
                </c:pt>
                <c:pt idx="42">
                  <c:v>4.9124999999999998E-8</c:v>
                </c:pt>
                <c:pt idx="43">
                  <c:v>6.1065999999999999E-8</c:v>
                </c:pt>
                <c:pt idx="44">
                  <c:v>9.4063E-8</c:v>
                </c:pt>
                <c:pt idx="45">
                  <c:v>5.5639999999999998E-7</c:v>
                </c:pt>
                <c:pt idx="46">
                  <c:v>6.4969999999999998E-6</c:v>
                </c:pt>
                <c:pt idx="47">
                  <c:v>6.6272999999999994E-5</c:v>
                </c:pt>
                <c:pt idx="48">
                  <c:v>5.5911000000000003E-4</c:v>
                </c:pt>
                <c:pt idx="49" formatCode="General">
                  <c:v>3.7182000000000001E-3</c:v>
                </c:pt>
                <c:pt idx="50" formatCode="General">
                  <c:v>1.9636000000000001E-2</c:v>
                </c:pt>
                <c:pt idx="51" formatCode="General">
                  <c:v>8.3413000000000001E-2</c:v>
                </c:pt>
                <c:pt idx="52" formatCode="General">
                  <c:v>0.29247000000000001</c:v>
                </c:pt>
                <c:pt idx="53" formatCode="General">
                  <c:v>0.84440000000000004</c:v>
                </c:pt>
                <c:pt idx="54" formatCode="General">
                  <c:v>2.0163000000000002</c:v>
                </c:pt>
                <c:pt idx="55" formatCode="General">
                  <c:v>3.9952999999999999</c:v>
                </c:pt>
                <c:pt idx="56" formatCode="General">
                  <c:v>6.5640000000000001</c:v>
                </c:pt>
                <c:pt idx="57" formatCode="General">
                  <c:v>8.8811999999999998</c:v>
                </c:pt>
                <c:pt idx="58" formatCode="General">
                  <c:v>9.7812000000000001</c:v>
                </c:pt>
                <c:pt idx="59" formatCode="General">
                  <c:v>8.7769999999999992</c:v>
                </c:pt>
                <c:pt idx="60" formatCode="General">
                  <c:v>6.2577999999999996</c:v>
                </c:pt>
                <c:pt idx="61" formatCode="General">
                  <c:v>3.2968999999999999</c:v>
                </c:pt>
                <c:pt idx="62" formatCode="General">
                  <c:v>1.0650999999999999</c:v>
                </c:pt>
                <c:pt idx="63" formatCode="General">
                  <c:v>0.21193999999999999</c:v>
                </c:pt>
                <c:pt idx="64">
                  <c:v>1.1147E-4</c:v>
                </c:pt>
                <c:pt idx="65">
                  <c:v>1.1294E-4</c:v>
                </c:pt>
                <c:pt idx="66">
                  <c:v>4.9899000000000005E-4</c:v>
                </c:pt>
                <c:pt idx="67" formatCode="General">
                  <c:v>1.3851E-3</c:v>
                </c:pt>
                <c:pt idx="68" formatCode="General">
                  <c:v>2.6191999999999999E-3</c:v>
                </c:pt>
                <c:pt idx="69" formatCode="General">
                  <c:v>4.5959E-3</c:v>
                </c:pt>
                <c:pt idx="70" formatCode="General">
                  <c:v>6.3381000000000002E-3</c:v>
                </c:pt>
                <c:pt idx="71" formatCode="General">
                  <c:v>6.9867999999999996E-3</c:v>
                </c:pt>
                <c:pt idx="72" formatCode="General">
                  <c:v>6.4860999999999999E-3</c:v>
                </c:pt>
                <c:pt idx="73" formatCode="General">
                  <c:v>5.2941000000000004E-3</c:v>
                </c:pt>
                <c:pt idx="74" formatCode="General">
                  <c:v>4.0168000000000001E-3</c:v>
                </c:pt>
                <c:pt idx="75" formatCode="General">
                  <c:v>3.0224000000000002E-3</c:v>
                </c:pt>
                <c:pt idx="76" formatCode="General">
                  <c:v>2.3346999999999999E-3</c:v>
                </c:pt>
                <c:pt idx="77" formatCode="General">
                  <c:v>1.872E-3</c:v>
                </c:pt>
                <c:pt idx="78" formatCode="General">
                  <c:v>1.5313E-3</c:v>
                </c:pt>
                <c:pt idx="79" formatCode="General">
                  <c:v>1.2551000000000001E-3</c:v>
                </c:pt>
                <c:pt idx="80" formatCode="General">
                  <c:v>1.0376000000000001E-3</c:v>
                </c:pt>
                <c:pt idx="81">
                  <c:v>8.7387000000000001E-4</c:v>
                </c:pt>
                <c:pt idx="82">
                  <c:v>7.7475999999999999E-4</c:v>
                </c:pt>
                <c:pt idx="83">
                  <c:v>7.4850000000000003E-4</c:v>
                </c:pt>
                <c:pt idx="84">
                  <c:v>7.8052999999999998E-4</c:v>
                </c:pt>
                <c:pt idx="85">
                  <c:v>8.6010999999999998E-4</c:v>
                </c:pt>
                <c:pt idx="86">
                  <c:v>9.6431999999999996E-4</c:v>
                </c:pt>
                <c:pt idx="87" formatCode="General">
                  <c:v>1.0643E-3</c:v>
                </c:pt>
                <c:pt idx="88" formatCode="General">
                  <c:v>1.1364999999999999E-3</c:v>
                </c:pt>
                <c:pt idx="89" formatCode="General">
                  <c:v>1.1743000000000001E-3</c:v>
                </c:pt>
                <c:pt idx="90" formatCode="General">
                  <c:v>1.1762000000000001E-3</c:v>
                </c:pt>
                <c:pt idx="91" formatCode="General">
                  <c:v>1.1432E-3</c:v>
                </c:pt>
                <c:pt idx="92" formatCode="General">
                  <c:v>1.0765E-3</c:v>
                </c:pt>
                <c:pt idx="93">
                  <c:v>9.8130999999999999E-4</c:v>
                </c:pt>
                <c:pt idx="94">
                  <c:v>8.6620000000000002E-4</c:v>
                </c:pt>
                <c:pt idx="95">
                  <c:v>7.4195000000000001E-4</c:v>
                </c:pt>
                <c:pt idx="96">
                  <c:v>6.1729000000000005E-4</c:v>
                </c:pt>
                <c:pt idx="97">
                  <c:v>4.9337000000000003E-4</c:v>
                </c:pt>
                <c:pt idx="98">
                  <c:v>3.7366999999999999E-4</c:v>
                </c:pt>
                <c:pt idx="99">
                  <c:v>2.6699999999999998E-4</c:v>
                </c:pt>
                <c:pt idx="100">
                  <c:v>1.7808E-4</c:v>
                </c:pt>
                <c:pt idx="101">
                  <c:v>1.0751000000000001E-4</c:v>
                </c:pt>
                <c:pt idx="102">
                  <c:v>5.6548999999999997E-5</c:v>
                </c:pt>
                <c:pt idx="103">
                  <c:v>2.2357999999999998E-5</c:v>
                </c:pt>
                <c:pt idx="104" formatCode="General">
                  <c:v>0</c:v>
                </c:pt>
                <c:pt idx="105">
                  <c:v>3.3828999999999998E-10</c:v>
                </c:pt>
                <c:pt idx="106">
                  <c:v>3.9795000000000002E-9</c:v>
                </c:pt>
                <c:pt idx="107">
                  <c:v>1.4168999999999999E-8</c:v>
                </c:pt>
                <c:pt idx="108">
                  <c:v>3.4374000000000001E-8</c:v>
                </c:pt>
                <c:pt idx="109">
                  <c:v>8.8139000000000006E-8</c:v>
                </c:pt>
                <c:pt idx="110">
                  <c:v>1.7737999999999999E-7</c:v>
                </c:pt>
                <c:pt idx="111">
                  <c:v>2.4130999999999998E-7</c:v>
                </c:pt>
                <c:pt idx="112">
                  <c:v>3.0736999999999998E-7</c:v>
                </c:pt>
                <c:pt idx="113">
                  <c:v>3.9205999999999998E-7</c:v>
                </c:pt>
                <c:pt idx="114">
                  <c:v>4.6469000000000001E-7</c:v>
                </c:pt>
                <c:pt idx="115">
                  <c:v>5.1498000000000002E-7</c:v>
                </c:pt>
                <c:pt idx="116">
                  <c:v>5.5082999999999996E-7</c:v>
                </c:pt>
                <c:pt idx="117">
                  <c:v>5.7247000000000004E-7</c:v>
                </c:pt>
                <c:pt idx="118">
                  <c:v>5.7800999999999997E-7</c:v>
                </c:pt>
                <c:pt idx="119">
                  <c:v>5.6756999999999999E-7</c:v>
                </c:pt>
                <c:pt idx="120">
                  <c:v>5.4850999999999998E-7</c:v>
                </c:pt>
              </c:numCache>
            </c:numRef>
          </c:yVal>
          <c:smooth val="1"/>
          <c:extLst>
            <c:ext xmlns:c16="http://schemas.microsoft.com/office/drawing/2014/chart" uri="{C3380CC4-5D6E-409C-BE32-E72D297353CC}">
              <c16:uniqueId val="{00000004-F7D9-444C-9779-E27B21390EBF}"/>
            </c:ext>
          </c:extLst>
        </c:ser>
        <c:ser>
          <c:idx val="5"/>
          <c:order val="5"/>
          <c:tx>
            <c:strRef>
              <c:f>'Sim simple conduit_new (2)'!$M$4</c:f>
              <c:strCache>
                <c:ptCount val="1"/>
                <c:pt idx="0">
                  <c:v>Uniform conduit - H</c:v>
                </c:pt>
              </c:strCache>
            </c:strRef>
          </c:tx>
          <c:spPr>
            <a:ln w="25400" cap="rnd">
              <a:solidFill>
                <a:schemeClr val="accent4"/>
              </a:solidFill>
              <a:round/>
            </a:ln>
            <a:effectLst/>
          </c:spPr>
          <c:marker>
            <c:symbol val="none"/>
          </c:marker>
          <c:xVal>
            <c:numRef>
              <c:f>'Sim simple conduit_new (2)'!$B$5:$B$1086</c:f>
              <c:numCache>
                <c:formatCode>General</c:formatCode>
                <c:ptCount val="1082"/>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numCache>
            </c:numRef>
          </c:xVal>
          <c:yVal>
            <c:numRef>
              <c:f>'Sim simple conduit_new (2)'!$M$5:$M$1086</c:f>
              <c:numCache>
                <c:formatCode>0.00E+00</c:formatCode>
                <c:ptCount val="1082"/>
                <c:pt idx="0">
                  <c:v>1.3282E-83</c:v>
                </c:pt>
                <c:pt idx="1">
                  <c:v>5.4675000000000002E-77</c:v>
                </c:pt>
                <c:pt idx="2">
                  <c:v>1.7687999999999999E-63</c:v>
                </c:pt>
                <c:pt idx="3">
                  <c:v>4.6752999999999999E-50</c:v>
                </c:pt>
                <c:pt idx="4">
                  <c:v>1.1768999999999999E-47</c:v>
                </c:pt>
                <c:pt idx="5">
                  <c:v>2.2452E-46</c:v>
                </c:pt>
                <c:pt idx="6">
                  <c:v>5.6875000000000005E-45</c:v>
                </c:pt>
                <c:pt idx="7">
                  <c:v>3.3626999999999999E-44</c:v>
                </c:pt>
                <c:pt idx="8">
                  <c:v>2.7269E-43</c:v>
                </c:pt>
                <c:pt idx="9">
                  <c:v>3.7412999999999999E-42</c:v>
                </c:pt>
                <c:pt idx="10">
                  <c:v>3.8107000000000002E-41</c:v>
                </c:pt>
                <c:pt idx="11">
                  <c:v>2.1842E-40</c:v>
                </c:pt>
                <c:pt idx="12">
                  <c:v>1.1081E-39</c:v>
                </c:pt>
                <c:pt idx="13">
                  <c:v>7.2635999999999998E-39</c:v>
                </c:pt>
                <c:pt idx="14">
                  <c:v>5.1765E-38</c:v>
                </c:pt>
                <c:pt idx="15">
                  <c:v>3.7115999999999999E-37</c:v>
                </c:pt>
                <c:pt idx="16">
                  <c:v>2.5393999999999999E-36</c:v>
                </c:pt>
                <c:pt idx="17">
                  <c:v>1.3602E-35</c:v>
                </c:pt>
                <c:pt idx="18">
                  <c:v>7.4810999999999996E-35</c:v>
                </c:pt>
                <c:pt idx="19">
                  <c:v>7.5380999999999996E-34</c:v>
                </c:pt>
                <c:pt idx="20">
                  <c:v>1.0105999999999999E-32</c:v>
                </c:pt>
                <c:pt idx="21">
                  <c:v>1.0308E-31</c:v>
                </c:pt>
                <c:pt idx="22">
                  <c:v>8.0181000000000004E-31</c:v>
                </c:pt>
                <c:pt idx="23">
                  <c:v>4.6947000000000001E-30</c:v>
                </c:pt>
                <c:pt idx="24">
                  <c:v>2.3018E-29</c:v>
                </c:pt>
                <c:pt idx="25">
                  <c:v>1.172E-28</c:v>
                </c:pt>
                <c:pt idx="26">
                  <c:v>7.3028999999999997E-28</c:v>
                </c:pt>
                <c:pt idx="27">
                  <c:v>5.3207000000000001E-27</c:v>
                </c:pt>
                <c:pt idx="28">
                  <c:v>3.9614999999999998E-26</c:v>
                </c:pt>
                <c:pt idx="29">
                  <c:v>2.9753000000000002E-25</c:v>
                </c:pt>
                <c:pt idx="30">
                  <c:v>2.1131000000000002E-24</c:v>
                </c:pt>
                <c:pt idx="31">
                  <c:v>1.4132999999999999E-23</c:v>
                </c:pt>
                <c:pt idx="32">
                  <c:v>1.0702999999999999E-22</c:v>
                </c:pt>
                <c:pt idx="33">
                  <c:v>1.0798000000000001E-21</c:v>
                </c:pt>
                <c:pt idx="34">
                  <c:v>1.5680999999999999E-20</c:v>
                </c:pt>
                <c:pt idx="35">
                  <c:v>2.1633E-19</c:v>
                </c:pt>
                <c:pt idx="36">
                  <c:v>2.5297000000000001E-18</c:v>
                </c:pt>
                <c:pt idx="37">
                  <c:v>2.6741E-17</c:v>
                </c:pt>
                <c:pt idx="38">
                  <c:v>2.0480999999999999E-16</c:v>
                </c:pt>
                <c:pt idx="39">
                  <c:v>1.5880999999999999E-15</c:v>
                </c:pt>
                <c:pt idx="40">
                  <c:v>2.382E-14</c:v>
                </c:pt>
                <c:pt idx="41">
                  <c:v>3.5283999999999999E-13</c:v>
                </c:pt>
                <c:pt idx="42">
                  <c:v>4.0408000000000003E-12</c:v>
                </c:pt>
                <c:pt idx="43">
                  <c:v>4.5771999999999998E-11</c:v>
                </c:pt>
                <c:pt idx="44">
                  <c:v>5.1880000000000001E-10</c:v>
                </c:pt>
                <c:pt idx="45">
                  <c:v>5.1374000000000001E-9</c:v>
                </c:pt>
                <c:pt idx="46">
                  <c:v>4.3111000000000001E-8</c:v>
                </c:pt>
                <c:pt idx="47">
                  <c:v>3.1474999999999998E-7</c:v>
                </c:pt>
                <c:pt idx="48">
                  <c:v>2.1246E-6</c:v>
                </c:pt>
                <c:pt idx="49">
                  <c:v>1.3331E-5</c:v>
                </c:pt>
                <c:pt idx="50">
                  <c:v>7.8479999999999994E-5</c:v>
                </c:pt>
                <c:pt idx="51">
                  <c:v>4.5067000000000002E-4</c:v>
                </c:pt>
                <c:pt idx="52">
                  <c:v>2.4248E-3</c:v>
                </c:pt>
                <c:pt idx="53" formatCode="General">
                  <c:v>1.1488E-2</c:v>
                </c:pt>
                <c:pt idx="54" formatCode="General">
                  <c:v>4.6317999999999998E-2</c:v>
                </c:pt>
                <c:pt idx="55" formatCode="General">
                  <c:v>0.15651999999999999</c:v>
                </c:pt>
                <c:pt idx="56" formatCode="General">
                  <c:v>0.44172</c:v>
                </c:pt>
                <c:pt idx="57" formatCode="General">
                  <c:v>1.0470999999999999</c:v>
                </c:pt>
                <c:pt idx="58" formatCode="General">
                  <c:v>2.0975000000000001</c:v>
                </c:pt>
                <c:pt idx="59" formatCode="General">
                  <c:v>3.5554000000000001</c:v>
                </c:pt>
                <c:pt idx="60" formatCode="General">
                  <c:v>5.0808999999999997</c:v>
                </c:pt>
                <c:pt idx="61" formatCode="General">
                  <c:v>6.0457999999999998</c:v>
                </c:pt>
                <c:pt idx="62" formatCode="General">
                  <c:v>5.8562000000000003</c:v>
                </c:pt>
                <c:pt idx="63" formatCode="General">
                  <c:v>4.4481999999999999</c:v>
                </c:pt>
                <c:pt idx="64" formatCode="General">
                  <c:v>2.4443000000000001</c:v>
                </c:pt>
                <c:pt idx="65">
                  <c:v>0.81181999999999999</c:v>
                </c:pt>
                <c:pt idx="66" formatCode="General">
                  <c:v>9.6807000000000004E-2</c:v>
                </c:pt>
                <c:pt idx="67" formatCode="General">
                  <c:v>0</c:v>
                </c:pt>
                <c:pt idx="68">
                  <c:v>2.5636000000000002E-4</c:v>
                </c:pt>
                <c:pt idx="69" formatCode="General">
                  <c:v>1.5241E-3</c:v>
                </c:pt>
                <c:pt idx="70">
                  <c:v>3.7713E-3</c:v>
                </c:pt>
                <c:pt idx="71">
                  <c:v>4.9541000000000003E-3</c:v>
                </c:pt>
                <c:pt idx="72">
                  <c:v>4.1574000000000003E-3</c:v>
                </c:pt>
                <c:pt idx="73">
                  <c:v>2.1594000000000001E-3</c:v>
                </c:pt>
                <c:pt idx="74">
                  <c:v>5.1586999999999998E-4</c:v>
                </c:pt>
                <c:pt idx="75">
                  <c:v>1.1361E-5</c:v>
                </c:pt>
                <c:pt idx="76">
                  <c:v>5.8953000000000003E-5</c:v>
                </c:pt>
                <c:pt idx="77">
                  <c:v>1.2713000000000001E-4</c:v>
                </c:pt>
                <c:pt idx="78">
                  <c:v>1.2975000000000001E-4</c:v>
                </c:pt>
                <c:pt idx="79">
                  <c:v>3.6031000000000001E-5</c:v>
                </c:pt>
                <c:pt idx="80">
                  <c:v>3.2263999999999998E-7</c:v>
                </c:pt>
                <c:pt idx="81">
                  <c:v>8.7888000000000005E-7</c:v>
                </c:pt>
                <c:pt idx="82">
                  <c:v>1.1650000000000001E-6</c:v>
                </c:pt>
                <c:pt idx="83">
                  <c:v>5.9441000000000004E-7</c:v>
                </c:pt>
                <c:pt idx="84">
                  <c:v>2.4056999999999999E-7</c:v>
                </c:pt>
                <c:pt idx="85">
                  <c:v>8.9499E-8</c:v>
                </c:pt>
                <c:pt idx="86">
                  <c:v>5.0084E-8</c:v>
                </c:pt>
                <c:pt idx="87">
                  <c:v>3.3574E-8</c:v>
                </c:pt>
                <c:pt idx="88">
                  <c:v>2.7751000000000001E-8</c:v>
                </c:pt>
                <c:pt idx="89">
                  <c:v>9.1410999999999994E-9</c:v>
                </c:pt>
                <c:pt idx="90">
                  <c:v>1.181E-9</c:v>
                </c:pt>
                <c:pt idx="91">
                  <c:v>1.3962E-11</c:v>
                </c:pt>
                <c:pt idx="92">
                  <c:v>3.5541000000000003E-11</c:v>
                </c:pt>
                <c:pt idx="93">
                  <c:v>3.8527999999999997E-11</c:v>
                </c:pt>
                <c:pt idx="94">
                  <c:v>2.8156000000000001E-11</c:v>
                </c:pt>
                <c:pt idx="95">
                  <c:v>1.4175999999999999E-11</c:v>
                </c:pt>
                <c:pt idx="96">
                  <c:v>5.7335999999999997E-12</c:v>
                </c:pt>
                <c:pt idx="97">
                  <c:v>2.3845000000000002E-12</c:v>
                </c:pt>
                <c:pt idx="98">
                  <c:v>1.1318000000000001E-12</c:v>
                </c:pt>
                <c:pt idx="99">
                  <c:v>5.3728000000000001E-13</c:v>
                </c:pt>
                <c:pt idx="100">
                  <c:v>2.3129000000000002E-13</c:v>
                </c:pt>
                <c:pt idx="101">
                  <c:v>9.7939999999999997E-14</c:v>
                </c:pt>
                <c:pt idx="102">
                  <c:v>5.1700000000000003E-14</c:v>
                </c:pt>
                <c:pt idx="103">
                  <c:v>4.4082E-14</c:v>
                </c:pt>
                <c:pt idx="104">
                  <c:v>8.8239000000000001E-14</c:v>
                </c:pt>
                <c:pt idx="105">
                  <c:v>1.7853999999999999E-13</c:v>
                </c:pt>
                <c:pt idx="106">
                  <c:v>2.6166999999999998E-13</c:v>
                </c:pt>
                <c:pt idx="107">
                  <c:v>3.2266000000000001E-13</c:v>
                </c:pt>
                <c:pt idx="108">
                  <c:v>3.6455E-13</c:v>
                </c:pt>
                <c:pt idx="109">
                  <c:v>3.9652000000000001E-13</c:v>
                </c:pt>
                <c:pt idx="110">
                  <c:v>4.2459000000000001E-13</c:v>
                </c:pt>
                <c:pt idx="111">
                  <c:v>4.5119999999999999E-13</c:v>
                </c:pt>
                <c:pt idx="112">
                  <c:v>4.7686000000000005E-13</c:v>
                </c:pt>
                <c:pt idx="113">
                  <c:v>5.0164999999999999E-13</c:v>
                </c:pt>
                <c:pt idx="114">
                  <c:v>5.2598999999999996E-13</c:v>
                </c:pt>
                <c:pt idx="115">
                  <c:v>5.5041999999999999E-13</c:v>
                </c:pt>
                <c:pt idx="116">
                  <c:v>5.7522000000000005E-13</c:v>
                </c:pt>
                <c:pt idx="117">
                  <c:v>6.0040999999999996E-13</c:v>
                </c:pt>
                <c:pt idx="118">
                  <c:v>6.2598000000000002E-13</c:v>
                </c:pt>
                <c:pt idx="119">
                  <c:v>6.5192000000000001E-13</c:v>
                </c:pt>
                <c:pt idx="120">
                  <c:v>6.7824999999999996E-13</c:v>
                </c:pt>
              </c:numCache>
            </c:numRef>
          </c:yVal>
          <c:smooth val="1"/>
          <c:extLst>
            <c:ext xmlns:c16="http://schemas.microsoft.com/office/drawing/2014/chart" uri="{C3380CC4-5D6E-409C-BE32-E72D297353CC}">
              <c16:uniqueId val="{00000005-F7D9-444C-9779-E27B21390EBF}"/>
            </c:ext>
          </c:extLst>
        </c:ser>
        <c:ser>
          <c:idx val="6"/>
          <c:order val="6"/>
          <c:tx>
            <c:strRef>
              <c:f>'Sim simple conduit_new (2)'!$N$4</c:f>
              <c:strCache>
                <c:ptCount val="1"/>
                <c:pt idx="0">
                  <c:v>Uniform conduit - D</c:v>
                </c:pt>
              </c:strCache>
            </c:strRef>
          </c:tx>
          <c:spPr>
            <a:ln w="25400" cap="rnd">
              <a:solidFill>
                <a:srgbClr val="00B050"/>
              </a:solidFill>
              <a:round/>
            </a:ln>
            <a:effectLst/>
          </c:spPr>
          <c:marker>
            <c:symbol val="none"/>
          </c:marker>
          <c:xVal>
            <c:numRef>
              <c:f>'Sim simple conduit_new (2)'!$B$5:$B$1086</c:f>
              <c:numCache>
                <c:formatCode>General</c:formatCode>
                <c:ptCount val="1082"/>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numCache>
            </c:numRef>
          </c:xVal>
          <c:yVal>
            <c:numRef>
              <c:f>'Sim simple conduit_new (2)'!$N$5:$N$1086</c:f>
              <c:numCache>
                <c:formatCode>0.00E+00</c:formatCode>
                <c:ptCount val="1082"/>
                <c:pt idx="0">
                  <c:v>2.6283000000000001E-83</c:v>
                </c:pt>
                <c:pt idx="1">
                  <c:v>6.5220999999999999E-77</c:v>
                </c:pt>
                <c:pt idx="2">
                  <c:v>5.5705000000000001E-63</c:v>
                </c:pt>
                <c:pt idx="3">
                  <c:v>9.5548999999999994E-50</c:v>
                </c:pt>
                <c:pt idx="4">
                  <c:v>8.4421E-47</c:v>
                </c:pt>
                <c:pt idx="5">
                  <c:v>8.2990999999999993E-46</c:v>
                </c:pt>
                <c:pt idx="6">
                  <c:v>8.2228000000000005E-45</c:v>
                </c:pt>
                <c:pt idx="7">
                  <c:v>5.5701999999999997E-44</c:v>
                </c:pt>
                <c:pt idx="8">
                  <c:v>2.8812000000000001E-43</c:v>
                </c:pt>
                <c:pt idx="9">
                  <c:v>7.5161000000000001E-42</c:v>
                </c:pt>
                <c:pt idx="10">
                  <c:v>6.2930999999999999E-41</c:v>
                </c:pt>
                <c:pt idx="11">
                  <c:v>2.9733999999999999E-40</c:v>
                </c:pt>
                <c:pt idx="12">
                  <c:v>1.1396E-39</c:v>
                </c:pt>
                <c:pt idx="13">
                  <c:v>9.5642999999999995E-39</c:v>
                </c:pt>
                <c:pt idx="14">
                  <c:v>8.9742999999999995E-38</c:v>
                </c:pt>
                <c:pt idx="15">
                  <c:v>5.2802000000000001E-37</c:v>
                </c:pt>
                <c:pt idx="16">
                  <c:v>2.8304999999999999E-36</c:v>
                </c:pt>
                <c:pt idx="17">
                  <c:v>8.1284999999999998E-36</c:v>
                </c:pt>
                <c:pt idx="18">
                  <c:v>7.2388000000000004E-35</c:v>
                </c:pt>
                <c:pt idx="19">
                  <c:v>1.2509E-33</c:v>
                </c:pt>
                <c:pt idx="20">
                  <c:v>1.4671E-32</c:v>
                </c:pt>
                <c:pt idx="21">
                  <c:v>1.5572999999999999E-31</c:v>
                </c:pt>
                <c:pt idx="22">
                  <c:v>1.1728999999999999E-30</c:v>
                </c:pt>
                <c:pt idx="23">
                  <c:v>6.8494999999999999E-30</c:v>
                </c:pt>
                <c:pt idx="24">
                  <c:v>3.9463999999999999E-29</c:v>
                </c:pt>
                <c:pt idx="25">
                  <c:v>2.4771000000000002E-28</c:v>
                </c:pt>
                <c:pt idx="26">
                  <c:v>1.5954E-27</c:v>
                </c:pt>
                <c:pt idx="27">
                  <c:v>1.1719000000000001E-26</c:v>
                </c:pt>
                <c:pt idx="28">
                  <c:v>9.5211000000000002E-26</c:v>
                </c:pt>
                <c:pt idx="29">
                  <c:v>7.7301999999999998E-25</c:v>
                </c:pt>
                <c:pt idx="30">
                  <c:v>5.9293000000000002E-24</c:v>
                </c:pt>
                <c:pt idx="31">
                  <c:v>4.4146999999999999E-23</c:v>
                </c:pt>
                <c:pt idx="32">
                  <c:v>2.9793999999999998E-22</c:v>
                </c:pt>
                <c:pt idx="33">
                  <c:v>1.5646999999999999E-21</c:v>
                </c:pt>
                <c:pt idx="34">
                  <c:v>6.5335999999999997E-21</c:v>
                </c:pt>
                <c:pt idx="35">
                  <c:v>3.2126000000000001E-20</c:v>
                </c:pt>
                <c:pt idx="36">
                  <c:v>1.4899000000000001E-19</c:v>
                </c:pt>
                <c:pt idx="37">
                  <c:v>9.5783999999999994E-19</c:v>
                </c:pt>
                <c:pt idx="38">
                  <c:v>8.7852000000000001E-18</c:v>
                </c:pt>
                <c:pt idx="39">
                  <c:v>1.7482E-16</c:v>
                </c:pt>
                <c:pt idx="40">
                  <c:v>2.9762000000000001E-15</c:v>
                </c:pt>
                <c:pt idx="41">
                  <c:v>4.6790999999999998E-14</c:v>
                </c:pt>
                <c:pt idx="42">
                  <c:v>8.3662000000000002E-13</c:v>
                </c:pt>
                <c:pt idx="43">
                  <c:v>1.9053000000000001E-11</c:v>
                </c:pt>
                <c:pt idx="44">
                  <c:v>2.1028E-10</c:v>
                </c:pt>
                <c:pt idx="45">
                  <c:v>2.4196999999999998E-9</c:v>
                </c:pt>
                <c:pt idx="46">
                  <c:v>2.8743999999999999E-8</c:v>
                </c:pt>
                <c:pt idx="47">
                  <c:v>2.5984999999999999E-7</c:v>
                </c:pt>
                <c:pt idx="48">
                  <c:v>1.9300000000000002E-6</c:v>
                </c:pt>
                <c:pt idx="49">
                  <c:v>1.2897999999999999E-5</c:v>
                </c:pt>
                <c:pt idx="50">
                  <c:v>8.0202000000000002E-5</c:v>
                </c:pt>
                <c:pt idx="51">
                  <c:v>4.6954000000000001E-4</c:v>
                </c:pt>
                <c:pt idx="52">
                  <c:v>2.5255999999999998E-3</c:v>
                </c:pt>
                <c:pt idx="53" formatCode="General">
                  <c:v>1.1915E-2</c:v>
                </c:pt>
                <c:pt idx="54" formatCode="General">
                  <c:v>4.7752999999999997E-2</c:v>
                </c:pt>
                <c:pt idx="55" formatCode="General">
                  <c:v>0.16042999999999999</c:v>
                </c:pt>
                <c:pt idx="56" formatCode="General">
                  <c:v>0.45168000000000003</c:v>
                </c:pt>
                <c:pt idx="57" formatCode="General">
                  <c:v>1.0722</c:v>
                </c:pt>
                <c:pt idx="58" formatCode="General">
                  <c:v>2.1520999999999999</c:v>
                </c:pt>
                <c:pt idx="59" formatCode="General">
                  <c:v>3.6516999999999999</c:v>
                </c:pt>
                <c:pt idx="60" formatCode="General">
                  <c:v>5.2106000000000003</c:v>
                </c:pt>
                <c:pt idx="61" formatCode="General">
                  <c:v>6.1749999999999998</c:v>
                </c:pt>
                <c:pt idx="62" formatCode="General">
                  <c:v>5.9321999999999999</c:v>
                </c:pt>
                <c:pt idx="63" formatCode="General">
                  <c:v>4.4476000000000004</c:v>
                </c:pt>
                <c:pt idx="64" formatCode="General">
                  <c:v>2.3769</c:v>
                </c:pt>
                <c:pt idx="65" formatCode="General">
                  <c:v>0.72550999999999999</c:v>
                </c:pt>
                <c:pt idx="66" formatCode="General">
                  <c:v>7.5905E-2</c:v>
                </c:pt>
                <c:pt idx="67" formatCode="General">
                  <c:v>9.8604000000000001E-3</c:v>
                </c:pt>
                <c:pt idx="68">
                  <c:v>1.4107E-4</c:v>
                </c:pt>
                <c:pt idx="69" formatCode="General">
                  <c:v>1.4005999999999999E-3</c:v>
                </c:pt>
                <c:pt idx="70">
                  <c:v>4.5171999999999999E-3</c:v>
                </c:pt>
                <c:pt idx="71">
                  <c:v>6.4129E-3</c:v>
                </c:pt>
                <c:pt idx="72">
                  <c:v>5.8557000000000001E-3</c:v>
                </c:pt>
                <c:pt idx="73">
                  <c:v>3.8135999999999999E-3</c:v>
                </c:pt>
                <c:pt idx="74">
                  <c:v>1.7216E-3</c:v>
                </c:pt>
                <c:pt idx="75">
                  <c:v>5.2495999999999999E-4</c:v>
                </c:pt>
                <c:pt idx="76">
                  <c:v>8.8671000000000005E-5</c:v>
                </c:pt>
                <c:pt idx="77">
                  <c:v>1.4982E-5</c:v>
                </c:pt>
                <c:pt idx="78">
                  <c:v>1.3101E-5</c:v>
                </c:pt>
                <c:pt idx="79">
                  <c:v>5.9974999999999998E-6</c:v>
                </c:pt>
                <c:pt idx="80">
                  <c:v>2.2744000000000002E-6</c:v>
                </c:pt>
                <c:pt idx="81">
                  <c:v>1.0920000000000001E-6</c:v>
                </c:pt>
                <c:pt idx="82">
                  <c:v>6.7945999999999997E-7</c:v>
                </c:pt>
                <c:pt idx="83">
                  <c:v>3.6208999999999998E-7</c:v>
                </c:pt>
                <c:pt idx="84">
                  <c:v>1.4026000000000001E-7</c:v>
                </c:pt>
                <c:pt idx="85">
                  <c:v>4.4313000000000001E-8</c:v>
                </c:pt>
                <c:pt idx="86">
                  <c:v>1.9102000000000001E-8</c:v>
                </c:pt>
                <c:pt idx="87">
                  <c:v>1.063E-8</c:v>
                </c:pt>
                <c:pt idx="88">
                  <c:v>4.8628000000000002E-9</c:v>
                </c:pt>
                <c:pt idx="89">
                  <c:v>1.5228E-9</c:v>
                </c:pt>
                <c:pt idx="90">
                  <c:v>5.1587E-10</c:v>
                </c:pt>
                <c:pt idx="91">
                  <c:v>2.3371000000000001E-10</c:v>
                </c:pt>
                <c:pt idx="92">
                  <c:v>8.4329999999999995E-11</c:v>
                </c:pt>
                <c:pt idx="93">
                  <c:v>3.9265E-11</c:v>
                </c:pt>
                <c:pt idx="94">
                  <c:v>1.9992000000000001E-11</c:v>
                </c:pt>
                <c:pt idx="95">
                  <c:v>8.6854000000000001E-12</c:v>
                </c:pt>
                <c:pt idx="96">
                  <c:v>3.5762E-12</c:v>
                </c:pt>
                <c:pt idx="97">
                  <c:v>1.6266999999999999E-12</c:v>
                </c:pt>
                <c:pt idx="98">
                  <c:v>7.7181000000000002E-13</c:v>
                </c:pt>
                <c:pt idx="99">
                  <c:v>3.2358999999999999E-13</c:v>
                </c:pt>
                <c:pt idx="100">
                  <c:v>1.3007E-13</c:v>
                </c:pt>
                <c:pt idx="101">
                  <c:v>7.3526000000000004E-14</c:v>
                </c:pt>
                <c:pt idx="102">
                  <c:v>4.9139000000000003E-14</c:v>
                </c:pt>
                <c:pt idx="103">
                  <c:v>7.1004999999999996E-14</c:v>
                </c:pt>
                <c:pt idx="104">
                  <c:v>1.5319E-13</c:v>
                </c:pt>
                <c:pt idx="105">
                  <c:v>2.49E-13</c:v>
                </c:pt>
                <c:pt idx="106">
                  <c:v>3.1739999999999999E-13</c:v>
                </c:pt>
                <c:pt idx="107">
                  <c:v>3.5896000000000002E-13</c:v>
                </c:pt>
                <c:pt idx="108">
                  <c:v>3.8954000000000002E-13</c:v>
                </c:pt>
                <c:pt idx="109">
                  <c:v>4.1892E-13</c:v>
                </c:pt>
                <c:pt idx="110">
                  <c:v>4.4854999999999999E-13</c:v>
                </c:pt>
                <c:pt idx="111">
                  <c:v>4.7655000000000002E-13</c:v>
                </c:pt>
                <c:pt idx="112">
                  <c:v>5.0215000000000004E-13</c:v>
                </c:pt>
                <c:pt idx="113">
                  <c:v>5.2646999999999998E-13</c:v>
                </c:pt>
                <c:pt idx="114">
                  <c:v>5.5082999999999999E-13</c:v>
                </c:pt>
                <c:pt idx="115">
                  <c:v>5.7565999999999999E-13</c:v>
                </c:pt>
                <c:pt idx="116">
                  <c:v>6.0081000000000004E-13</c:v>
                </c:pt>
                <c:pt idx="117">
                  <c:v>6.262E-13</c:v>
                </c:pt>
                <c:pt idx="118">
                  <c:v>6.5188999999999996E-13</c:v>
                </c:pt>
                <c:pt idx="119">
                  <c:v>6.7795999999999997E-13</c:v>
                </c:pt>
                <c:pt idx="120">
                  <c:v>7.0440000000000001E-13</c:v>
                </c:pt>
              </c:numCache>
            </c:numRef>
          </c:yVal>
          <c:smooth val="1"/>
          <c:extLst>
            <c:ext xmlns:c16="http://schemas.microsoft.com/office/drawing/2014/chart" uri="{C3380CC4-5D6E-409C-BE32-E72D297353CC}">
              <c16:uniqueId val="{00000006-F7D9-444C-9779-E27B21390EBF}"/>
            </c:ext>
          </c:extLst>
        </c:ser>
        <c:ser>
          <c:idx val="7"/>
          <c:order val="7"/>
          <c:tx>
            <c:strRef>
              <c:f>'Sim simple conduit_new (2)'!$O$4</c:f>
              <c:strCache>
                <c:ptCount val="1"/>
                <c:pt idx="0">
                  <c:v>Uniform conduit - B</c:v>
                </c:pt>
              </c:strCache>
            </c:strRef>
          </c:tx>
          <c:spPr>
            <a:ln w="25400" cap="rnd">
              <a:solidFill>
                <a:srgbClr val="00B0F0"/>
              </a:solidFill>
              <a:round/>
            </a:ln>
            <a:effectLst/>
          </c:spPr>
          <c:marker>
            <c:symbol val="none"/>
          </c:marker>
          <c:xVal>
            <c:numRef>
              <c:f>'Sim simple conduit_new (2)'!$B$5:$B$1086</c:f>
              <c:numCache>
                <c:formatCode>General</c:formatCode>
                <c:ptCount val="1082"/>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numCache>
            </c:numRef>
          </c:xVal>
          <c:yVal>
            <c:numRef>
              <c:f>'Sim simple conduit_new (2)'!$O$5:$O$1086</c:f>
              <c:numCache>
                <c:formatCode>0.00E+00</c:formatCode>
                <c:ptCount val="1082"/>
                <c:pt idx="0">
                  <c:v>8.0123999999999997E-84</c:v>
                </c:pt>
                <c:pt idx="1">
                  <c:v>4.2811999999999999E-77</c:v>
                </c:pt>
                <c:pt idx="2">
                  <c:v>3.1656E-65</c:v>
                </c:pt>
                <c:pt idx="3">
                  <c:v>4.1837E-50</c:v>
                </c:pt>
                <c:pt idx="4">
                  <c:v>1.2579000000000001E-47</c:v>
                </c:pt>
                <c:pt idx="5">
                  <c:v>1.5386E-46</c:v>
                </c:pt>
                <c:pt idx="6">
                  <c:v>4.0182000000000002E-45</c:v>
                </c:pt>
                <c:pt idx="7">
                  <c:v>2.7925999999999998E-44</c:v>
                </c:pt>
                <c:pt idx="8">
                  <c:v>2.5968E-43</c:v>
                </c:pt>
                <c:pt idx="9">
                  <c:v>4.372E-42</c:v>
                </c:pt>
                <c:pt idx="10">
                  <c:v>4.0241000000000001E-41</c:v>
                </c:pt>
                <c:pt idx="11">
                  <c:v>2.2310000000000001E-40</c:v>
                </c:pt>
                <c:pt idx="12">
                  <c:v>1.8809000000000001E-39</c:v>
                </c:pt>
                <c:pt idx="13">
                  <c:v>1.1394E-38</c:v>
                </c:pt>
                <c:pt idx="14">
                  <c:v>1.0339999999999999E-37</c:v>
                </c:pt>
                <c:pt idx="15">
                  <c:v>7.2325000000000002E-37</c:v>
                </c:pt>
                <c:pt idx="16">
                  <c:v>4.0275999999999998E-36</c:v>
                </c:pt>
                <c:pt idx="17">
                  <c:v>2.0939000000000001E-35</c:v>
                </c:pt>
                <c:pt idx="18">
                  <c:v>1.4805000000000001E-34</c:v>
                </c:pt>
                <c:pt idx="19">
                  <c:v>1.2842E-33</c:v>
                </c:pt>
                <c:pt idx="20">
                  <c:v>1.1983E-32</c:v>
                </c:pt>
                <c:pt idx="21">
                  <c:v>1.0864999999999999E-31</c:v>
                </c:pt>
                <c:pt idx="22">
                  <c:v>9.3961000000000003E-31</c:v>
                </c:pt>
                <c:pt idx="23">
                  <c:v>7.9837000000000001E-30</c:v>
                </c:pt>
                <c:pt idx="24">
                  <c:v>6.2083000000000003E-29</c:v>
                </c:pt>
                <c:pt idx="25">
                  <c:v>4.2306999999999997E-28</c:v>
                </c:pt>
                <c:pt idx="26">
                  <c:v>2.7337999999999999E-27</c:v>
                </c:pt>
                <c:pt idx="27">
                  <c:v>1.8282999999999999E-26</c:v>
                </c:pt>
                <c:pt idx="28">
                  <c:v>1.3051E-25</c:v>
                </c:pt>
                <c:pt idx="29">
                  <c:v>9.9461000000000006E-25</c:v>
                </c:pt>
                <c:pt idx="30">
                  <c:v>7.3993999999999998E-24</c:v>
                </c:pt>
                <c:pt idx="31">
                  <c:v>4.8926999999999999E-23</c:v>
                </c:pt>
                <c:pt idx="32">
                  <c:v>3.0545000000000001E-22</c:v>
                </c:pt>
                <c:pt idx="33">
                  <c:v>2.3446000000000002E-21</c:v>
                </c:pt>
                <c:pt idx="34">
                  <c:v>2.4144999999999999E-20</c:v>
                </c:pt>
                <c:pt idx="35">
                  <c:v>2.7587000000000002E-19</c:v>
                </c:pt>
                <c:pt idx="36">
                  <c:v>2.8286999999999998E-18</c:v>
                </c:pt>
                <c:pt idx="37">
                  <c:v>2.4844000000000001E-17</c:v>
                </c:pt>
                <c:pt idx="38">
                  <c:v>1.8873000000000001E-16</c:v>
                </c:pt>
                <c:pt idx="39">
                  <c:v>1.3919999999999999E-15</c:v>
                </c:pt>
                <c:pt idx="40">
                  <c:v>1.2257E-14</c:v>
                </c:pt>
                <c:pt idx="41">
                  <c:v>1.3790999999999999E-13</c:v>
                </c:pt>
                <c:pt idx="42">
                  <c:v>2.1026999999999999E-12</c:v>
                </c:pt>
                <c:pt idx="43">
                  <c:v>3.3894000000000001E-11</c:v>
                </c:pt>
                <c:pt idx="44">
                  <c:v>5.1902000000000003E-10</c:v>
                </c:pt>
                <c:pt idx="45">
                  <c:v>6.1512E-9</c:v>
                </c:pt>
                <c:pt idx="46">
                  <c:v>5.8520999999999998E-8</c:v>
                </c:pt>
                <c:pt idx="47">
                  <c:v>4.6804E-7</c:v>
                </c:pt>
                <c:pt idx="48">
                  <c:v>3.3185000000000001E-6</c:v>
                </c:pt>
                <c:pt idx="49">
                  <c:v>2.1878E-5</c:v>
                </c:pt>
                <c:pt idx="50">
                  <c:v>1.3530000000000001E-4</c:v>
                </c:pt>
                <c:pt idx="51">
                  <c:v>7.6223000000000003E-4</c:v>
                </c:pt>
                <c:pt idx="52">
                  <c:v>3.7786999999999999E-3</c:v>
                </c:pt>
                <c:pt idx="53" formatCode="General">
                  <c:v>1.6128E-2</c:v>
                </c:pt>
                <c:pt idx="54" formatCode="General">
                  <c:v>5.8767E-2</c:v>
                </c:pt>
                <c:pt idx="55" formatCode="General">
                  <c:v>0.18265000000000001</c:v>
                </c:pt>
                <c:pt idx="56" formatCode="General">
                  <c:v>0.48419000000000001</c:v>
                </c:pt>
                <c:pt idx="57" formatCode="General">
                  <c:v>1.0945</c:v>
                </c:pt>
                <c:pt idx="58" formatCode="General">
                  <c:v>2.1088</c:v>
                </c:pt>
                <c:pt idx="59" formatCode="General">
                  <c:v>3.4651999999999998</c:v>
                </c:pt>
                <c:pt idx="60" formatCode="General">
                  <c:v>4.8318000000000003</c:v>
                </c:pt>
                <c:pt idx="61" formatCode="General">
                  <c:v>5.6375000000000002</c:v>
                </c:pt>
                <c:pt idx="62" formatCode="General">
                  <c:v>5.3765999999999998</c:v>
                </c:pt>
                <c:pt idx="63" formatCode="General">
                  <c:v>4.0143000000000004</c:v>
                </c:pt>
                <c:pt idx="64" formatCode="General">
                  <c:v>2.1600999999999999</c:v>
                </c:pt>
                <c:pt idx="65" formatCode="General">
                  <c:v>0.70582999999999996</c:v>
                </c:pt>
                <c:pt idx="66" formatCode="General">
                  <c:v>0.13755999999999999</c:v>
                </c:pt>
                <c:pt idx="67" formatCode="General">
                  <c:v>1.5025E-2</c:v>
                </c:pt>
                <c:pt idx="68" formatCode="General">
                  <c:v>1.2293E-3</c:v>
                </c:pt>
                <c:pt idx="69" formatCode="General">
                  <c:v>2.2707999999999999E-3</c:v>
                </c:pt>
                <c:pt idx="70" formatCode="General">
                  <c:v>3.7502E-3</c:v>
                </c:pt>
                <c:pt idx="71" formatCode="General">
                  <c:v>4.5478000000000003E-3</c:v>
                </c:pt>
                <c:pt idx="72" formatCode="General">
                  <c:v>3.5742999999999999E-3</c:v>
                </c:pt>
                <c:pt idx="73" formatCode="General">
                  <c:v>1.7281E-3</c:v>
                </c:pt>
                <c:pt idx="74">
                  <c:v>4.0557000000000001E-4</c:v>
                </c:pt>
                <c:pt idx="75">
                  <c:v>7.4216999999999996E-6</c:v>
                </c:pt>
                <c:pt idx="76">
                  <c:v>3.3079E-5</c:v>
                </c:pt>
                <c:pt idx="77">
                  <c:v>3.1257999999999998E-5</c:v>
                </c:pt>
                <c:pt idx="78">
                  <c:v>2.9300000000000001E-5</c:v>
                </c:pt>
                <c:pt idx="79">
                  <c:v>2.4093000000000001E-5</c:v>
                </c:pt>
                <c:pt idx="80">
                  <c:v>8.3089999999999996E-6</c:v>
                </c:pt>
                <c:pt idx="81">
                  <c:v>1.0637000000000001E-6</c:v>
                </c:pt>
                <c:pt idx="82">
                  <c:v>8.1357000000000005E-7</c:v>
                </c:pt>
                <c:pt idx="83">
                  <c:v>5.5970000000000002E-7</c:v>
                </c:pt>
                <c:pt idx="84">
                  <c:v>1.9425000000000001E-7</c:v>
                </c:pt>
                <c:pt idx="85">
                  <c:v>6.4739999999999996E-8</c:v>
                </c:pt>
                <c:pt idx="86">
                  <c:v>2.4669999999999999E-8</c:v>
                </c:pt>
                <c:pt idx="87">
                  <c:v>9.4218000000000007E-9</c:v>
                </c:pt>
                <c:pt idx="88">
                  <c:v>3.4442000000000002E-9</c:v>
                </c:pt>
                <c:pt idx="89">
                  <c:v>1.5131999999999999E-9</c:v>
                </c:pt>
                <c:pt idx="90">
                  <c:v>4.6871000000000003E-10</c:v>
                </c:pt>
                <c:pt idx="91">
                  <c:v>1.6002000000000001E-10</c:v>
                </c:pt>
                <c:pt idx="92">
                  <c:v>6.6274000000000003E-11</c:v>
                </c:pt>
                <c:pt idx="93">
                  <c:v>3.0594000000000003E-11</c:v>
                </c:pt>
                <c:pt idx="94">
                  <c:v>1.3888000000000001E-11</c:v>
                </c:pt>
                <c:pt idx="95">
                  <c:v>6.0536E-12</c:v>
                </c:pt>
                <c:pt idx="96">
                  <c:v>2.6200000000000001E-12</c:v>
                </c:pt>
                <c:pt idx="97">
                  <c:v>1.1804000000000001E-12</c:v>
                </c:pt>
                <c:pt idx="98">
                  <c:v>5.3171999999999998E-13</c:v>
                </c:pt>
                <c:pt idx="99">
                  <c:v>2.5936999999999998E-13</c:v>
                </c:pt>
                <c:pt idx="100">
                  <c:v>1.3619E-13</c:v>
                </c:pt>
                <c:pt idx="101">
                  <c:v>7.4388000000000006E-14</c:v>
                </c:pt>
                <c:pt idx="102">
                  <c:v>4.3317000000000002E-14</c:v>
                </c:pt>
                <c:pt idx="103">
                  <c:v>4.2863000000000002E-14</c:v>
                </c:pt>
                <c:pt idx="104">
                  <c:v>7.2557000000000006E-14</c:v>
                </c:pt>
                <c:pt idx="105">
                  <c:v>1.2471000000000001E-13</c:v>
                </c:pt>
                <c:pt idx="106">
                  <c:v>1.9406000000000001E-13</c:v>
                </c:pt>
                <c:pt idx="107">
                  <c:v>2.7363000000000002E-13</c:v>
                </c:pt>
                <c:pt idx="108">
                  <c:v>3.3652999999999998E-13</c:v>
                </c:pt>
                <c:pt idx="109">
                  <c:v>3.8364000000000002E-13</c:v>
                </c:pt>
                <c:pt idx="110">
                  <c:v>4.2203999999999999E-13</c:v>
                </c:pt>
                <c:pt idx="111">
                  <c:v>4.5616999999999996E-13</c:v>
                </c:pt>
                <c:pt idx="112">
                  <c:v>4.8788000000000004E-13</c:v>
                </c:pt>
                <c:pt idx="113">
                  <c:v>5.1771000000000002E-13</c:v>
                </c:pt>
                <c:pt idx="114">
                  <c:v>5.4574999999999997E-13</c:v>
                </c:pt>
                <c:pt idx="115">
                  <c:v>5.7229999999999999E-13</c:v>
                </c:pt>
                <c:pt idx="116">
                  <c:v>5.9804000000000004E-13</c:v>
                </c:pt>
                <c:pt idx="117">
                  <c:v>6.2363999999999996E-13</c:v>
                </c:pt>
                <c:pt idx="118">
                  <c:v>6.4942999999999999E-13</c:v>
                </c:pt>
                <c:pt idx="119">
                  <c:v>6.7546000000000003E-13</c:v>
                </c:pt>
                <c:pt idx="120">
                  <c:v>7.0176000000000003E-13</c:v>
                </c:pt>
              </c:numCache>
            </c:numRef>
          </c:yVal>
          <c:smooth val="1"/>
          <c:extLst>
            <c:ext xmlns:c16="http://schemas.microsoft.com/office/drawing/2014/chart" uri="{C3380CC4-5D6E-409C-BE32-E72D297353CC}">
              <c16:uniqueId val="{00000007-F7D9-444C-9779-E27B21390EBF}"/>
            </c:ext>
          </c:extLst>
        </c:ser>
        <c:ser>
          <c:idx val="8"/>
          <c:order val="8"/>
          <c:tx>
            <c:strRef>
              <c:f>'Sim simple conduit_new (2)'!$P$4</c:f>
              <c:strCache>
                <c:ptCount val="1"/>
                <c:pt idx="0">
                  <c:v>Uniform conduit - G</c:v>
                </c:pt>
              </c:strCache>
            </c:strRef>
          </c:tx>
          <c:spPr>
            <a:ln w="25400" cap="rnd">
              <a:solidFill>
                <a:srgbClr val="FF0000"/>
              </a:solidFill>
              <a:round/>
            </a:ln>
            <a:effectLst/>
          </c:spPr>
          <c:marker>
            <c:symbol val="none"/>
          </c:marker>
          <c:xVal>
            <c:numRef>
              <c:f>'Sim simple conduit_new (2)'!$B$5:$B$1086</c:f>
              <c:numCache>
                <c:formatCode>General</c:formatCode>
                <c:ptCount val="1082"/>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numCache>
            </c:numRef>
          </c:xVal>
          <c:yVal>
            <c:numRef>
              <c:f>'Sim simple conduit_new (2)'!$P$5:$P$1086</c:f>
              <c:numCache>
                <c:formatCode>0.00E+00</c:formatCode>
                <c:ptCount val="1082"/>
                <c:pt idx="0">
                  <c:v>3.7238000000000001E-84</c:v>
                </c:pt>
                <c:pt idx="1">
                  <c:v>3.3208999999999998E-77</c:v>
                </c:pt>
                <c:pt idx="2">
                  <c:v>3.2504E-63</c:v>
                </c:pt>
                <c:pt idx="3">
                  <c:v>2.5207E-50</c:v>
                </c:pt>
                <c:pt idx="4">
                  <c:v>2.2590000000000002E-47</c:v>
                </c:pt>
                <c:pt idx="5">
                  <c:v>3.0840000000000001E-46</c:v>
                </c:pt>
                <c:pt idx="6">
                  <c:v>3.3876999999999998E-45</c:v>
                </c:pt>
                <c:pt idx="7">
                  <c:v>3.7998999999999998E-44</c:v>
                </c:pt>
                <c:pt idx="8">
                  <c:v>4.2583999999999998E-43</c:v>
                </c:pt>
                <c:pt idx="9">
                  <c:v>3.8027000000000002E-42</c:v>
                </c:pt>
                <c:pt idx="10">
                  <c:v>4.2439999999999998E-41</c:v>
                </c:pt>
                <c:pt idx="11">
                  <c:v>1.9138999999999998E-40</c:v>
                </c:pt>
                <c:pt idx="12">
                  <c:v>1.3998E-39</c:v>
                </c:pt>
                <c:pt idx="13">
                  <c:v>1.3138E-38</c:v>
                </c:pt>
                <c:pt idx="14">
                  <c:v>8.3351000000000001E-38</c:v>
                </c:pt>
                <c:pt idx="15">
                  <c:v>5.3756000000000003E-37</c:v>
                </c:pt>
                <c:pt idx="16">
                  <c:v>4.2644E-36</c:v>
                </c:pt>
                <c:pt idx="17">
                  <c:v>2.9592999999999997E-35</c:v>
                </c:pt>
                <c:pt idx="18">
                  <c:v>2.1546999999999998E-34</c:v>
                </c:pt>
                <c:pt idx="19">
                  <c:v>1.669E-33</c:v>
                </c:pt>
                <c:pt idx="20">
                  <c:v>1.3929000000000001E-32</c:v>
                </c:pt>
                <c:pt idx="21">
                  <c:v>1.2132000000000001E-31</c:v>
                </c:pt>
                <c:pt idx="22">
                  <c:v>9.5636999999999993E-31</c:v>
                </c:pt>
                <c:pt idx="23">
                  <c:v>6.4290999999999995E-30</c:v>
                </c:pt>
                <c:pt idx="24">
                  <c:v>3.7047999999999999E-29</c:v>
                </c:pt>
                <c:pt idx="25">
                  <c:v>1.862E-28</c:v>
                </c:pt>
                <c:pt idx="26">
                  <c:v>9.1643999999999999E-28</c:v>
                </c:pt>
                <c:pt idx="27">
                  <c:v>5.0402000000000001E-27</c:v>
                </c:pt>
                <c:pt idx="28">
                  <c:v>3.2671E-26</c:v>
                </c:pt>
                <c:pt idx="29">
                  <c:v>2.7916000000000002E-25</c:v>
                </c:pt>
                <c:pt idx="30">
                  <c:v>2.9005E-24</c:v>
                </c:pt>
                <c:pt idx="31">
                  <c:v>2.9934999999999997E-23</c:v>
                </c:pt>
                <c:pt idx="32">
                  <c:v>2.2646999999999998E-22</c:v>
                </c:pt>
                <c:pt idx="33">
                  <c:v>1.1994999999999999E-21</c:v>
                </c:pt>
                <c:pt idx="34">
                  <c:v>6.8233999999999993E-21</c:v>
                </c:pt>
                <c:pt idx="35">
                  <c:v>4.6590000000000001E-20</c:v>
                </c:pt>
                <c:pt idx="36">
                  <c:v>3.5801000000000002E-19</c:v>
                </c:pt>
                <c:pt idx="37">
                  <c:v>4.0939999999999999E-18</c:v>
                </c:pt>
                <c:pt idx="38">
                  <c:v>6.6548999999999999E-17</c:v>
                </c:pt>
                <c:pt idx="39">
                  <c:v>1.0514000000000001E-15</c:v>
                </c:pt>
                <c:pt idx="40">
                  <c:v>1.2903E-14</c:v>
                </c:pt>
                <c:pt idx="41">
                  <c:v>1.4159000000000001E-13</c:v>
                </c:pt>
                <c:pt idx="42">
                  <c:v>1.723E-12</c:v>
                </c:pt>
                <c:pt idx="43">
                  <c:v>4.4165999999999999E-11</c:v>
                </c:pt>
                <c:pt idx="44">
                  <c:v>8.0899000000000002E-10</c:v>
                </c:pt>
                <c:pt idx="45">
                  <c:v>1.0322E-8</c:v>
                </c:pt>
                <c:pt idx="46">
                  <c:v>9.893E-8</c:v>
                </c:pt>
                <c:pt idx="47">
                  <c:v>7.9892999999999997E-7</c:v>
                </c:pt>
                <c:pt idx="48">
                  <c:v>5.6714999999999998E-6</c:v>
                </c:pt>
                <c:pt idx="49">
                  <c:v>3.5503999999999998E-5</c:v>
                </c:pt>
                <c:pt idx="50">
                  <c:v>1.9916000000000001E-4</c:v>
                </c:pt>
                <c:pt idx="51">
                  <c:v>1.0069E-3</c:v>
                </c:pt>
                <c:pt idx="52">
                  <c:v>4.5599999999999998E-3</c:v>
                </c:pt>
                <c:pt idx="53" formatCode="General">
                  <c:v>1.8280000000000001E-2</c:v>
                </c:pt>
                <c:pt idx="54" formatCode="General">
                  <c:v>6.4175999999999997E-2</c:v>
                </c:pt>
                <c:pt idx="55" formatCode="General">
                  <c:v>0.19503999999999999</c:v>
                </c:pt>
                <c:pt idx="56" formatCode="General">
                  <c:v>0.51</c:v>
                </c:pt>
                <c:pt idx="57" formatCode="General">
                  <c:v>1.1469</c:v>
                </c:pt>
                <c:pt idx="58" formatCode="General">
                  <c:v>2.2132000000000001</c:v>
                </c:pt>
                <c:pt idx="59" formatCode="General">
                  <c:v>3.6524000000000001</c:v>
                </c:pt>
                <c:pt idx="60" formatCode="General">
                  <c:v>5.1193999999999997</c:v>
                </c:pt>
                <c:pt idx="61" formatCode="General">
                  <c:v>6.0129000000000001</c:v>
                </c:pt>
                <c:pt idx="62" formatCode="General">
                  <c:v>5.7767999999999997</c:v>
                </c:pt>
                <c:pt idx="63" formatCode="General">
                  <c:v>4.3741000000000003</c:v>
                </c:pt>
                <c:pt idx="64" formatCode="General">
                  <c:v>2.4114</c:v>
                </c:pt>
                <c:pt idx="65">
                  <c:v>0.81076000000000004</c:v>
                </c:pt>
                <c:pt idx="66" formatCode="General">
                  <c:v>0.14831</c:v>
                </c:pt>
                <c:pt idx="67" formatCode="General">
                  <c:v>5.6068000000000003E-3</c:v>
                </c:pt>
                <c:pt idx="68">
                  <c:v>3.7089000000000002E-4</c:v>
                </c:pt>
                <c:pt idx="69" formatCode="General">
                  <c:v>1.0541999999999999E-3</c:v>
                </c:pt>
                <c:pt idx="70">
                  <c:v>2.8218000000000002E-3</c:v>
                </c:pt>
                <c:pt idx="71">
                  <c:v>4.3172999999999996E-3</c:v>
                </c:pt>
                <c:pt idx="72">
                  <c:v>4.2252000000000001E-3</c:v>
                </c:pt>
                <c:pt idx="73">
                  <c:v>2.5769999999999999E-3</c:v>
                </c:pt>
                <c:pt idx="74">
                  <c:v>8.4814999999999999E-4</c:v>
                </c:pt>
                <c:pt idx="75">
                  <c:v>1.7878999999999999E-5</c:v>
                </c:pt>
                <c:pt idx="76">
                  <c:v>2.4162999999999999E-5</c:v>
                </c:pt>
                <c:pt idx="77">
                  <c:v>3.2277000000000003E-5</c:v>
                </c:pt>
                <c:pt idx="78">
                  <c:v>6.5993000000000003E-5</c:v>
                </c:pt>
                <c:pt idx="79">
                  <c:v>5.8201000000000001E-5</c:v>
                </c:pt>
                <c:pt idx="80">
                  <c:v>1.2714000000000001E-5</c:v>
                </c:pt>
                <c:pt idx="81">
                  <c:v>1.6339999999999999E-6</c:v>
                </c:pt>
                <c:pt idx="82">
                  <c:v>1.0905E-6</c:v>
                </c:pt>
                <c:pt idx="83">
                  <c:v>8.2938000000000003E-7</c:v>
                </c:pt>
                <c:pt idx="84">
                  <c:v>3.4620999999999997E-7</c:v>
                </c:pt>
                <c:pt idx="85">
                  <c:v>1.1971999999999999E-7</c:v>
                </c:pt>
                <c:pt idx="86">
                  <c:v>4.5475000000000002E-8</c:v>
                </c:pt>
                <c:pt idx="87">
                  <c:v>1.2274E-8</c:v>
                </c:pt>
                <c:pt idx="88">
                  <c:v>4.9488999999999997E-9</c:v>
                </c:pt>
                <c:pt idx="89">
                  <c:v>2.5955E-9</c:v>
                </c:pt>
                <c:pt idx="90">
                  <c:v>3.9839000000000001E-10</c:v>
                </c:pt>
                <c:pt idx="91">
                  <c:v>1.7603000000000001E-10</c:v>
                </c:pt>
                <c:pt idx="92">
                  <c:v>5.676E-11</c:v>
                </c:pt>
                <c:pt idx="93">
                  <c:v>1.4877000000000001E-11</c:v>
                </c:pt>
                <c:pt idx="94">
                  <c:v>1.2945E-11</c:v>
                </c:pt>
                <c:pt idx="95">
                  <c:v>5.1711E-12</c:v>
                </c:pt>
                <c:pt idx="96">
                  <c:v>1.196E-12</c:v>
                </c:pt>
                <c:pt idx="97">
                  <c:v>4.5498999999999996E-13</c:v>
                </c:pt>
                <c:pt idx="98">
                  <c:v>1.3084E-12</c:v>
                </c:pt>
                <c:pt idx="99">
                  <c:v>1.8443000000000001E-12</c:v>
                </c:pt>
                <c:pt idx="100">
                  <c:v>9.5972000000000007E-13</c:v>
                </c:pt>
                <c:pt idx="101">
                  <c:v>4.9549999999999996E-13</c:v>
                </c:pt>
                <c:pt idx="102">
                  <c:v>5.8087000000000003E-13</c:v>
                </c:pt>
                <c:pt idx="103">
                  <c:v>5.9450999999999996E-13</c:v>
                </c:pt>
                <c:pt idx="104">
                  <c:v>4.4644000000000001E-13</c:v>
                </c:pt>
                <c:pt idx="105">
                  <c:v>3.1186E-13</c:v>
                </c:pt>
                <c:pt idx="106">
                  <c:v>2.7157000000000002E-13</c:v>
                </c:pt>
                <c:pt idx="107">
                  <c:v>2.9427999999999998E-13</c:v>
                </c:pt>
                <c:pt idx="108">
                  <c:v>3.3971000000000002E-13</c:v>
                </c:pt>
                <c:pt idx="109">
                  <c:v>3.8652E-13</c:v>
                </c:pt>
                <c:pt idx="110">
                  <c:v>4.2311E-13</c:v>
                </c:pt>
                <c:pt idx="111">
                  <c:v>4.4836000000000002E-13</c:v>
                </c:pt>
                <c:pt idx="112">
                  <c:v>4.6901000000000004E-13</c:v>
                </c:pt>
                <c:pt idx="113">
                  <c:v>4.9138999999999999E-13</c:v>
                </c:pt>
                <c:pt idx="114">
                  <c:v>5.1707000000000004E-13</c:v>
                </c:pt>
                <c:pt idx="115">
                  <c:v>5.4456999999999997E-13</c:v>
                </c:pt>
                <c:pt idx="116">
                  <c:v>5.7213000000000001E-13</c:v>
                </c:pt>
                <c:pt idx="117">
                  <c:v>5.9898999999999995E-13</c:v>
                </c:pt>
                <c:pt idx="118">
                  <c:v>6.2521000000000002E-13</c:v>
                </c:pt>
                <c:pt idx="119">
                  <c:v>6.5123999999999996E-13</c:v>
                </c:pt>
                <c:pt idx="120">
                  <c:v>6.7749999999999999E-13</c:v>
                </c:pt>
              </c:numCache>
            </c:numRef>
          </c:yVal>
          <c:smooth val="1"/>
          <c:extLst>
            <c:ext xmlns:c16="http://schemas.microsoft.com/office/drawing/2014/chart" uri="{C3380CC4-5D6E-409C-BE32-E72D297353CC}">
              <c16:uniqueId val="{00000008-F7D9-444C-9779-E27B21390EBF}"/>
            </c:ext>
          </c:extLst>
        </c:ser>
        <c:ser>
          <c:idx val="9"/>
          <c:order val="9"/>
          <c:tx>
            <c:strRef>
              <c:f>'Sim simple conduit_new (2)'!$Q$4</c:f>
              <c:strCache>
                <c:ptCount val="1"/>
                <c:pt idx="0">
                  <c:v>Uniform conduit - M</c:v>
                </c:pt>
              </c:strCache>
            </c:strRef>
          </c:tx>
          <c:spPr>
            <a:ln w="25400" cap="rnd">
              <a:solidFill>
                <a:schemeClr val="tx1"/>
              </a:solidFill>
              <a:round/>
            </a:ln>
            <a:effectLst/>
          </c:spPr>
          <c:marker>
            <c:symbol val="none"/>
          </c:marker>
          <c:xVal>
            <c:numRef>
              <c:f>'Sim simple conduit_new (2)'!$B$5:$B$1086</c:f>
              <c:numCache>
                <c:formatCode>General</c:formatCode>
                <c:ptCount val="1082"/>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numCache>
            </c:numRef>
          </c:xVal>
          <c:yVal>
            <c:numRef>
              <c:f>'Sim simple conduit_new (2)'!$Q$5:$Q$1086</c:f>
              <c:numCache>
                <c:formatCode>0.00E+00</c:formatCode>
                <c:ptCount val="1082"/>
                <c:pt idx="0">
                  <c:v>5.3278000000000001E-83</c:v>
                </c:pt>
                <c:pt idx="1">
                  <c:v>1.0991E-76</c:v>
                </c:pt>
                <c:pt idx="2">
                  <c:v>2.2143999999999999E-64</c:v>
                </c:pt>
                <c:pt idx="3">
                  <c:v>2.3304000000000001E-49</c:v>
                </c:pt>
                <c:pt idx="4">
                  <c:v>2.3450999999999998E-47</c:v>
                </c:pt>
                <c:pt idx="5">
                  <c:v>4.3580999999999997E-46</c:v>
                </c:pt>
                <c:pt idx="6">
                  <c:v>1.4195000000000001E-44</c:v>
                </c:pt>
                <c:pt idx="7">
                  <c:v>7.614E-44</c:v>
                </c:pt>
                <c:pt idx="8">
                  <c:v>3.3047000000000002E-43</c:v>
                </c:pt>
                <c:pt idx="9">
                  <c:v>4.6595000000000002E-42</c:v>
                </c:pt>
                <c:pt idx="10">
                  <c:v>1.4754000000000001E-40</c:v>
                </c:pt>
                <c:pt idx="11">
                  <c:v>5.1071999999999999E-40</c:v>
                </c:pt>
                <c:pt idx="12">
                  <c:v>2.7883000000000001E-39</c:v>
                </c:pt>
                <c:pt idx="13">
                  <c:v>1.911E-38</c:v>
                </c:pt>
                <c:pt idx="14">
                  <c:v>1.9832E-37</c:v>
                </c:pt>
                <c:pt idx="15">
                  <c:v>1.2997999999999999E-36</c:v>
                </c:pt>
                <c:pt idx="16">
                  <c:v>8.4057000000000003E-36</c:v>
                </c:pt>
                <c:pt idx="17">
                  <c:v>4.4640999999999999E-35</c:v>
                </c:pt>
                <c:pt idx="18">
                  <c:v>2.9724999999999999E-34</c:v>
                </c:pt>
                <c:pt idx="19">
                  <c:v>2.2371000000000001E-33</c:v>
                </c:pt>
                <c:pt idx="20">
                  <c:v>2.3872999999999999E-32</c:v>
                </c:pt>
                <c:pt idx="21">
                  <c:v>2.7953999999999998E-31</c:v>
                </c:pt>
                <c:pt idx="22">
                  <c:v>2.3504999999999999E-30</c:v>
                </c:pt>
                <c:pt idx="23">
                  <c:v>1.6242E-29</c:v>
                </c:pt>
                <c:pt idx="24">
                  <c:v>1.008E-28</c:v>
                </c:pt>
                <c:pt idx="25">
                  <c:v>5.5461999999999999E-28</c:v>
                </c:pt>
                <c:pt idx="26">
                  <c:v>3.0896000000000001E-27</c:v>
                </c:pt>
                <c:pt idx="27">
                  <c:v>2.1498E-26</c:v>
                </c:pt>
                <c:pt idx="28">
                  <c:v>1.7193999999999999E-25</c:v>
                </c:pt>
                <c:pt idx="29">
                  <c:v>1.3958000000000001E-24</c:v>
                </c:pt>
                <c:pt idx="30">
                  <c:v>1.0477999999999999E-23</c:v>
                </c:pt>
                <c:pt idx="31">
                  <c:v>7.2886999999999995E-23</c:v>
                </c:pt>
                <c:pt idx="32">
                  <c:v>4.5191999999999996E-22</c:v>
                </c:pt>
                <c:pt idx="33">
                  <c:v>2.1734999999999999E-21</c:v>
                </c:pt>
                <c:pt idx="34">
                  <c:v>1.4662E-20</c:v>
                </c:pt>
                <c:pt idx="35">
                  <c:v>1.3529000000000001E-19</c:v>
                </c:pt>
                <c:pt idx="36">
                  <c:v>1.2130999999999999E-18</c:v>
                </c:pt>
                <c:pt idx="37">
                  <c:v>1.0271E-17</c:v>
                </c:pt>
                <c:pt idx="38">
                  <c:v>9.0592999999999999E-17</c:v>
                </c:pt>
                <c:pt idx="39">
                  <c:v>8.4857999999999998E-16</c:v>
                </c:pt>
                <c:pt idx="40">
                  <c:v>1.4399000000000001E-14</c:v>
                </c:pt>
                <c:pt idx="41">
                  <c:v>3.1626000000000001E-13</c:v>
                </c:pt>
                <c:pt idx="42">
                  <c:v>3.4292E-12</c:v>
                </c:pt>
                <c:pt idx="43">
                  <c:v>5.1918000000000002E-11</c:v>
                </c:pt>
                <c:pt idx="44">
                  <c:v>9.6516E-10</c:v>
                </c:pt>
                <c:pt idx="45">
                  <c:v>1.393E-8</c:v>
                </c:pt>
                <c:pt idx="46">
                  <c:v>1.4735999999999999E-7</c:v>
                </c:pt>
                <c:pt idx="47">
                  <c:v>1.2077999999999999E-6</c:v>
                </c:pt>
                <c:pt idx="48">
                  <c:v>8.6879000000000003E-6</c:v>
                </c:pt>
                <c:pt idx="49">
                  <c:v>5.6266E-5</c:v>
                </c:pt>
                <c:pt idx="50">
                  <c:v>3.3471999999999999E-4</c:v>
                </c:pt>
                <c:pt idx="51" formatCode="General">
                  <c:v>1.817E-3</c:v>
                </c:pt>
                <c:pt idx="52" formatCode="General">
                  <c:v>8.8070000000000006E-3</c:v>
                </c:pt>
                <c:pt idx="53" formatCode="General">
                  <c:v>3.7095000000000003E-2</c:v>
                </c:pt>
                <c:pt idx="54" formatCode="General">
                  <c:v>0.13339999999999999</c:v>
                </c:pt>
                <c:pt idx="55" formatCode="General">
                  <c:v>0.40694000000000002</c:v>
                </c:pt>
                <c:pt idx="56" formatCode="General">
                  <c:v>1.0526</c:v>
                </c:pt>
                <c:pt idx="57" formatCode="General">
                  <c:v>2.3105000000000002</c:v>
                </c:pt>
                <c:pt idx="58" formatCode="General">
                  <c:v>4.2965999999999998</c:v>
                </c:pt>
                <c:pt idx="59" formatCode="General">
                  <c:v>6.7462</c:v>
                </c:pt>
                <c:pt idx="60" formatCode="General">
                  <c:v>8.8717000000000006</c:v>
                </c:pt>
                <c:pt idx="61" formatCode="General">
                  <c:v>9.5962999999999994</c:v>
                </c:pt>
                <c:pt idx="62" formatCode="General">
                  <c:v>8.2988999999999997</c:v>
                </c:pt>
                <c:pt idx="63" formatCode="General">
                  <c:v>5.3948</c:v>
                </c:pt>
                <c:pt idx="64" formatCode="General">
                  <c:v>2.2271999999999998</c:v>
                </c:pt>
                <c:pt idx="65" formatCode="General">
                  <c:v>0.31222</c:v>
                </c:pt>
                <c:pt idx="66" formatCode="General">
                  <c:v>2.8909000000000001E-2</c:v>
                </c:pt>
                <c:pt idx="67" formatCode="General">
                  <c:v>1.4028999999999999E-3</c:v>
                </c:pt>
                <c:pt idx="68">
                  <c:v>8.4133999999999999E-4</c:v>
                </c:pt>
                <c:pt idx="69">
                  <c:v>3.6378999999999999E-3</c:v>
                </c:pt>
                <c:pt idx="70">
                  <c:v>4.0283999999999997E-3</c:v>
                </c:pt>
                <c:pt idx="71">
                  <c:v>1.8956999999999999E-3</c:v>
                </c:pt>
                <c:pt idx="72">
                  <c:v>1.8427E-4</c:v>
                </c:pt>
                <c:pt idx="73">
                  <c:v>4.0825000000000003E-5</c:v>
                </c:pt>
                <c:pt idx="74">
                  <c:v>9.4830000000000005E-6</c:v>
                </c:pt>
                <c:pt idx="75">
                  <c:v>5.4960999999999998E-5</c:v>
                </c:pt>
                <c:pt idx="76">
                  <c:v>7.9262000000000001E-5</c:v>
                </c:pt>
                <c:pt idx="77">
                  <c:v>4.8698E-5</c:v>
                </c:pt>
                <c:pt idx="78">
                  <c:v>1.1636E-5</c:v>
                </c:pt>
                <c:pt idx="79">
                  <c:v>5.0061000000000002E-6</c:v>
                </c:pt>
                <c:pt idx="80">
                  <c:v>4.0990000000000001E-6</c:v>
                </c:pt>
                <c:pt idx="81">
                  <c:v>2.9224000000000002E-6</c:v>
                </c:pt>
                <c:pt idx="82">
                  <c:v>1.2557999999999999E-6</c:v>
                </c:pt>
                <c:pt idx="83">
                  <c:v>2.9897999999999999E-7</c:v>
                </c:pt>
                <c:pt idx="84">
                  <c:v>5.6401000000000003E-8</c:v>
                </c:pt>
                <c:pt idx="85">
                  <c:v>1.3232000000000001E-8</c:v>
                </c:pt>
                <c:pt idx="86">
                  <c:v>3.4453000000000001E-9</c:v>
                </c:pt>
                <c:pt idx="87">
                  <c:v>2.0507E-9</c:v>
                </c:pt>
                <c:pt idx="88">
                  <c:v>1.8718000000000001E-9</c:v>
                </c:pt>
                <c:pt idx="89">
                  <c:v>2.1747E-10</c:v>
                </c:pt>
                <c:pt idx="90">
                  <c:v>0</c:v>
                </c:pt>
                <c:pt idx="91">
                  <c:v>1.2374E-14</c:v>
                </c:pt>
                <c:pt idx="92">
                  <c:v>1.5832E-11</c:v>
                </c:pt>
                <c:pt idx="93">
                  <c:v>3.6964000000000003E-11</c:v>
                </c:pt>
                <c:pt idx="94">
                  <c:v>2.2804999999999999E-11</c:v>
                </c:pt>
                <c:pt idx="95">
                  <c:v>6.2485000000000003E-12</c:v>
                </c:pt>
                <c:pt idx="96">
                  <c:v>6.2573E-13</c:v>
                </c:pt>
                <c:pt idx="97">
                  <c:v>5.6957000000000002E-14</c:v>
                </c:pt>
                <c:pt idx="98">
                  <c:v>5.6980000000000001E-14</c:v>
                </c:pt>
                <c:pt idx="99">
                  <c:v>2.6344000000000001E-14</c:v>
                </c:pt>
                <c:pt idx="100">
                  <c:v>8.8259000000000001E-15</c:v>
                </c:pt>
                <c:pt idx="101">
                  <c:v>1.4633999999999999E-14</c:v>
                </c:pt>
                <c:pt idx="102">
                  <c:v>3.3406E-14</c:v>
                </c:pt>
                <c:pt idx="103">
                  <c:v>6.9296000000000006E-14</c:v>
                </c:pt>
                <c:pt idx="104">
                  <c:v>1.3764000000000001E-13</c:v>
                </c:pt>
                <c:pt idx="105">
                  <c:v>2.2896999999999998E-13</c:v>
                </c:pt>
                <c:pt idx="106">
                  <c:v>3.1930999999999998E-13</c:v>
                </c:pt>
                <c:pt idx="107">
                  <c:v>3.8956000000000001E-13</c:v>
                </c:pt>
                <c:pt idx="108">
                  <c:v>4.3706000000000001E-13</c:v>
                </c:pt>
                <c:pt idx="109">
                  <c:v>4.6913999999999996E-13</c:v>
                </c:pt>
                <c:pt idx="110">
                  <c:v>4.9472000000000004E-13</c:v>
                </c:pt>
                <c:pt idx="111">
                  <c:v>5.1965000000000001E-13</c:v>
                </c:pt>
                <c:pt idx="112">
                  <c:v>5.4562999999999997E-13</c:v>
                </c:pt>
                <c:pt idx="113">
                  <c:v>5.7207E-13</c:v>
                </c:pt>
                <c:pt idx="114">
                  <c:v>5.9817999999999998E-13</c:v>
                </c:pt>
                <c:pt idx="115">
                  <c:v>6.2381999999999996E-13</c:v>
                </c:pt>
                <c:pt idx="116">
                  <c:v>6.4930999999999999E-13</c:v>
                </c:pt>
                <c:pt idx="117">
                  <c:v>6.7503E-13</c:v>
                </c:pt>
                <c:pt idx="118">
                  <c:v>7.0124000000000005E-13</c:v>
                </c:pt>
                <c:pt idx="119">
                  <c:v>7.2801000000000005E-13</c:v>
                </c:pt>
                <c:pt idx="120">
                  <c:v>7.5526999999999997E-13</c:v>
                </c:pt>
              </c:numCache>
            </c:numRef>
          </c:yVal>
          <c:smooth val="1"/>
          <c:extLst>
            <c:ext xmlns:c16="http://schemas.microsoft.com/office/drawing/2014/chart" uri="{C3380CC4-5D6E-409C-BE32-E72D297353CC}">
              <c16:uniqueId val="{00000009-F7D9-444C-9779-E27B21390EBF}"/>
            </c:ext>
          </c:extLst>
        </c:ser>
        <c:dLbls>
          <c:showLegendKey val="0"/>
          <c:showVal val="0"/>
          <c:showCatName val="0"/>
          <c:showSerName val="0"/>
          <c:showPercent val="0"/>
          <c:showBubbleSize val="0"/>
        </c:dLbls>
        <c:axId val="593615152"/>
        <c:axId val="593613904"/>
      </c:scatterChart>
      <c:valAx>
        <c:axId val="593615152"/>
        <c:scaling>
          <c:orientation val="minMax"/>
          <c:max val="80"/>
          <c:min val="45"/>
        </c:scaling>
        <c:delete val="0"/>
        <c:axPos val="b"/>
        <c:title>
          <c:tx>
            <c:rich>
              <a:bodyPr rot="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r>
                  <a:rPr lang="en-US" sz="1400"/>
                  <a:t>Time (min)</a:t>
                </a:r>
              </a:p>
            </c:rich>
          </c:tx>
          <c:layout>
            <c:manualLayout>
              <c:xMode val="edge"/>
              <c:yMode val="edge"/>
              <c:x val="0.470044182596002"/>
              <c:y val="0.91143695014662751"/>
            </c:manualLayout>
          </c:layout>
          <c:overlay val="0"/>
          <c:spPr>
            <a:noFill/>
            <a:ln>
              <a:noFill/>
            </a:ln>
            <a:effectLst/>
          </c:spPr>
          <c:txPr>
            <a:bodyPr rot="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title>
        <c:numFmt formatCode="General" sourceLinked="0"/>
        <c:majorTickMark val="in"/>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593613904"/>
        <c:crosses val="autoZero"/>
        <c:crossBetween val="midCat"/>
      </c:valAx>
      <c:valAx>
        <c:axId val="593613904"/>
        <c:scaling>
          <c:orientation val="minMax"/>
          <c:max val="15"/>
          <c:min val="0"/>
        </c:scaling>
        <c:delete val="0"/>
        <c:axPos val="l"/>
        <c:title>
          <c:tx>
            <c:rich>
              <a:bodyPr rot="-54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r>
                  <a:rPr lang="en-US" sz="1400"/>
                  <a:t>Concentration (</a:t>
                </a:r>
                <a:r>
                  <a:rPr lang="en-US" sz="1400" baseline="0"/>
                  <a:t> ppb </a:t>
                </a:r>
                <a:r>
                  <a:rPr lang="en-US" sz="1400"/>
                  <a:t>)</a:t>
                </a:r>
              </a:p>
            </c:rich>
          </c:tx>
          <c:layout>
            <c:manualLayout>
              <c:xMode val="edge"/>
              <c:yMode val="edge"/>
              <c:x val="0"/>
              <c:y val="0.21891068680972298"/>
            </c:manualLayout>
          </c:layout>
          <c:overlay val="0"/>
          <c:spPr>
            <a:noFill/>
            <a:ln>
              <a:noFill/>
            </a:ln>
            <a:effectLst/>
          </c:spPr>
          <c:txPr>
            <a:bodyPr rot="-54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title>
        <c:numFmt formatCode="General" sourceLinked="0"/>
        <c:majorTickMark val="in"/>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593615152"/>
        <c:crosses val="autoZero"/>
        <c:crossBetween val="midCat"/>
      </c:valAx>
      <c:spPr>
        <a:noFill/>
        <a:ln>
          <a:solidFill>
            <a:sysClr val="windowText" lastClr="000000"/>
          </a:solidFill>
        </a:ln>
        <a:effectLst/>
      </c:spPr>
    </c:plotArea>
    <c:legend>
      <c:legendPos val="r"/>
      <c:layout>
        <c:manualLayout>
          <c:xMode val="edge"/>
          <c:yMode val="edge"/>
          <c:x val="0.66846493984107214"/>
          <c:y val="0.13369401405469478"/>
          <c:w val="0.29794753317782979"/>
          <c:h val="0.53480293793920919"/>
        </c:manualLayout>
      </c:layout>
      <c:overlay val="0"/>
      <c:spPr>
        <a:noFill/>
        <a:ln>
          <a:noFill/>
        </a:ln>
        <a:effectLst/>
      </c:spPr>
      <c:txPr>
        <a:bodyPr rot="0" spcFirstLastPara="1" vertOverflow="ellipsis" vert="horz" wrap="square" anchor="ctr" anchorCtr="1"/>
        <a:lstStyle/>
        <a:p>
          <a:pPr>
            <a:defRPr sz="1050" b="0"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solidFill>
      <a:schemeClr val="bg1"/>
    </a:solidFill>
    <a:ln w="9525" cap="flat" cmpd="sng" algn="ctr">
      <a:noFill/>
      <a:round/>
    </a:ln>
    <a:effectLst/>
  </c:spPr>
  <c:txPr>
    <a:bodyPr/>
    <a:lstStyle/>
    <a:p>
      <a:pPr>
        <a:defRPr sz="1400">
          <a:solidFill>
            <a:sysClr val="windowText" lastClr="000000"/>
          </a:solidFill>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9.6633341886198806E-2"/>
          <c:y val="0.12295720091440183"/>
          <c:w val="0.85193550179643818"/>
          <c:h val="0.63637062863375171"/>
        </c:manualLayout>
      </c:layout>
      <c:scatterChart>
        <c:scatterStyle val="smoothMarker"/>
        <c:varyColors val="0"/>
        <c:ser>
          <c:idx val="0"/>
          <c:order val="0"/>
          <c:tx>
            <c:strRef>
              <c:f>'Sim simple conduit_new_mix'!$H$4</c:f>
              <c:strCache>
                <c:ptCount val="1"/>
                <c:pt idx="0">
                  <c:v>Curved conduit - H</c:v>
                </c:pt>
              </c:strCache>
            </c:strRef>
          </c:tx>
          <c:spPr>
            <a:ln w="25400" cap="rnd">
              <a:solidFill>
                <a:srgbClr val="FFC000"/>
              </a:solidFill>
              <a:prstDash val="sysDash"/>
              <a:round/>
            </a:ln>
            <a:effectLst/>
          </c:spPr>
          <c:marker>
            <c:symbol val="none"/>
          </c:marker>
          <c:xVal>
            <c:numRef>
              <c:f>'Sim simple conduit_new_mix'!$B$5:$B$1086</c:f>
              <c:numCache>
                <c:formatCode>General</c:formatCode>
                <c:ptCount val="1082"/>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numCache>
            </c:numRef>
          </c:xVal>
          <c:yVal>
            <c:numRef>
              <c:f>'Sim simple conduit_new_mix'!$H$5:$H$1086</c:f>
              <c:numCache>
                <c:formatCode>0.00E+00</c:formatCode>
                <c:ptCount val="1082"/>
                <c:pt idx="0">
                  <c:v>3.1826000000000001E-86</c:v>
                </c:pt>
                <c:pt idx="1">
                  <c:v>2.3352999999999999E-79</c:v>
                </c:pt>
                <c:pt idx="2">
                  <c:v>3.2764000000000001E-72</c:v>
                </c:pt>
                <c:pt idx="3">
                  <c:v>4.9221000000000003E-54</c:v>
                </c:pt>
                <c:pt idx="4">
                  <c:v>4.3178000000000003E-52</c:v>
                </c:pt>
                <c:pt idx="5">
                  <c:v>7.0168000000000005E-51</c:v>
                </c:pt>
                <c:pt idx="6">
                  <c:v>7.7706000000000002E-50</c:v>
                </c:pt>
                <c:pt idx="7">
                  <c:v>1.4359000000000001E-48</c:v>
                </c:pt>
                <c:pt idx="8">
                  <c:v>7.1849000000000004E-48</c:v>
                </c:pt>
                <c:pt idx="9">
                  <c:v>1.2660999999999999E-46</c:v>
                </c:pt>
                <c:pt idx="10">
                  <c:v>1.5495000000000001E-44</c:v>
                </c:pt>
                <c:pt idx="11">
                  <c:v>1.5226E-43</c:v>
                </c:pt>
                <c:pt idx="12">
                  <c:v>2.8730999999999999E-42</c:v>
                </c:pt>
                <c:pt idx="13">
                  <c:v>3.1213999999999998E-41</c:v>
                </c:pt>
                <c:pt idx="14">
                  <c:v>6.4409999999999999E-40</c:v>
                </c:pt>
                <c:pt idx="15">
                  <c:v>1.6327999999999999E-38</c:v>
                </c:pt>
                <c:pt idx="16">
                  <c:v>2.7208999999999999E-37</c:v>
                </c:pt>
                <c:pt idx="17">
                  <c:v>4.4462999999999999E-36</c:v>
                </c:pt>
                <c:pt idx="18">
                  <c:v>5.9605E-35</c:v>
                </c:pt>
                <c:pt idx="19">
                  <c:v>1.2653000000000001E-34</c:v>
                </c:pt>
                <c:pt idx="20">
                  <c:v>2.1882000000000002E-33</c:v>
                </c:pt>
                <c:pt idx="21">
                  <c:v>1.4023E-32</c:v>
                </c:pt>
                <c:pt idx="22">
                  <c:v>1.7223E-31</c:v>
                </c:pt>
                <c:pt idx="23">
                  <c:v>1.3045000000000001E-30</c:v>
                </c:pt>
                <c:pt idx="24">
                  <c:v>2.6716E-29</c:v>
                </c:pt>
                <c:pt idx="25">
                  <c:v>1.3524000000000001E-27</c:v>
                </c:pt>
                <c:pt idx="26">
                  <c:v>4.9285000000000003E-26</c:v>
                </c:pt>
                <c:pt idx="27">
                  <c:v>1.1034E-24</c:v>
                </c:pt>
                <c:pt idx="28">
                  <c:v>1.5415999999999999E-23</c:v>
                </c:pt>
                <c:pt idx="29">
                  <c:v>1.2108000000000001E-22</c:v>
                </c:pt>
                <c:pt idx="30">
                  <c:v>6.1270999999999996E-22</c:v>
                </c:pt>
                <c:pt idx="31">
                  <c:v>5.5556000000000003E-21</c:v>
                </c:pt>
                <c:pt idx="32">
                  <c:v>8.0614999999999999E-20</c:v>
                </c:pt>
                <c:pt idx="33">
                  <c:v>1.8958E-18</c:v>
                </c:pt>
                <c:pt idx="34">
                  <c:v>3.8762999999999999E-18</c:v>
                </c:pt>
                <c:pt idx="35">
                  <c:v>6.4430999999999999E-17</c:v>
                </c:pt>
                <c:pt idx="36">
                  <c:v>3.1671999999999999E-15</c:v>
                </c:pt>
                <c:pt idx="37">
                  <c:v>8.4661999999999996E-14</c:v>
                </c:pt>
                <c:pt idx="38">
                  <c:v>7.4234999999999996E-13</c:v>
                </c:pt>
                <c:pt idx="39">
                  <c:v>2.2139000000000001E-12</c:v>
                </c:pt>
                <c:pt idx="40">
                  <c:v>5.4541999999999999E-12</c:v>
                </c:pt>
                <c:pt idx="41">
                  <c:v>2.5166999999999999E-11</c:v>
                </c:pt>
                <c:pt idx="42">
                  <c:v>2.7436000000000002E-10</c:v>
                </c:pt>
                <c:pt idx="43">
                  <c:v>5.5206000000000001E-9</c:v>
                </c:pt>
                <c:pt idx="44">
                  <c:v>2.3134999999999999E-7</c:v>
                </c:pt>
                <c:pt idx="45">
                  <c:v>2.0909000000000002E-6</c:v>
                </c:pt>
                <c:pt idx="46">
                  <c:v>1.2655E-5</c:v>
                </c:pt>
                <c:pt idx="47">
                  <c:v>5.2879E-5</c:v>
                </c:pt>
                <c:pt idx="48">
                  <c:v>1.8181999999999999E-4</c:v>
                </c:pt>
                <c:pt idx="49">
                  <c:v>5.1794999999999999E-4</c:v>
                </c:pt>
                <c:pt idx="50" formatCode="General">
                  <c:v>1.1435E-3</c:v>
                </c:pt>
                <c:pt idx="51" formatCode="General">
                  <c:v>2.0405000000000002E-3</c:v>
                </c:pt>
                <c:pt idx="52" formatCode="General">
                  <c:v>4.3134999999999996E-3</c:v>
                </c:pt>
                <c:pt idx="53" formatCode="General">
                  <c:v>7.8416000000000007E-3</c:v>
                </c:pt>
                <c:pt idx="54" formatCode="General">
                  <c:v>1.1639999999999999E-2</c:v>
                </c:pt>
                <c:pt idx="55" formatCode="General">
                  <c:v>2.0965000000000001E-2</c:v>
                </c:pt>
                <c:pt idx="56" formatCode="General">
                  <c:v>3.9442999999999999E-2</c:v>
                </c:pt>
                <c:pt idx="57" formatCode="General">
                  <c:v>7.2468000000000005E-2</c:v>
                </c:pt>
                <c:pt idx="58" formatCode="General">
                  <c:v>0.11631</c:v>
                </c:pt>
                <c:pt idx="59" formatCode="General">
                  <c:v>0.15379999999999999</c:v>
                </c:pt>
                <c:pt idx="60" formatCode="General">
                  <c:v>0.17626</c:v>
                </c:pt>
                <c:pt idx="61" formatCode="General">
                  <c:v>0.18573999999999999</c:v>
                </c:pt>
                <c:pt idx="62" formatCode="General">
                  <c:v>0.18740999999999999</c:v>
                </c:pt>
                <c:pt idx="63" formatCode="General">
                  <c:v>0.18336</c:v>
                </c:pt>
                <c:pt idx="64" formatCode="General">
                  <c:v>0.17408999999999999</c:v>
                </c:pt>
                <c:pt idx="65" formatCode="General">
                  <c:v>0.16100999999999999</c:v>
                </c:pt>
                <c:pt idx="66" formatCode="General">
                  <c:v>0.14668999999999999</c:v>
                </c:pt>
                <c:pt idx="67" formatCode="General">
                  <c:v>0.13577</c:v>
                </c:pt>
                <c:pt idx="68" formatCode="General">
                  <c:v>0.13264000000000001</c:v>
                </c:pt>
                <c:pt idx="69" formatCode="General">
                  <c:v>0.14124</c:v>
                </c:pt>
                <c:pt idx="70" formatCode="General">
                  <c:v>0.16536999999999999</c:v>
                </c:pt>
                <c:pt idx="71" formatCode="General">
                  <c:v>0.20669000000000001</c:v>
                </c:pt>
                <c:pt idx="72">
                  <c:v>0.26294000000000001</c:v>
                </c:pt>
                <c:pt idx="73">
                  <c:v>0.32995000000000002</c:v>
                </c:pt>
                <c:pt idx="74">
                  <c:v>0.40101999999999999</c:v>
                </c:pt>
                <c:pt idx="75">
                  <c:v>0.46898000000000001</c:v>
                </c:pt>
                <c:pt idx="76">
                  <c:v>0.52880000000000005</c:v>
                </c:pt>
                <c:pt idx="77">
                  <c:v>0.57699999999999996</c:v>
                </c:pt>
                <c:pt idx="78">
                  <c:v>0.61212999999999995</c:v>
                </c:pt>
                <c:pt idx="79">
                  <c:v>0.63519000000000003</c:v>
                </c:pt>
                <c:pt idx="80">
                  <c:v>0.64925999999999995</c:v>
                </c:pt>
                <c:pt idx="81">
                  <c:v>0.65781999999999996</c:v>
                </c:pt>
                <c:pt idx="82">
                  <c:v>0.66359000000000001</c:v>
                </c:pt>
                <c:pt idx="83">
                  <c:v>0.66898000000000002</c:v>
                </c:pt>
                <c:pt idx="84">
                  <c:v>0.67491000000000001</c:v>
                </c:pt>
                <c:pt idx="85">
                  <c:v>0.68159000000000003</c:v>
                </c:pt>
                <c:pt idx="86">
                  <c:v>0.68915000000000004</c:v>
                </c:pt>
                <c:pt idx="87">
                  <c:v>0.69786999999999999</c:v>
                </c:pt>
                <c:pt idx="88">
                  <c:v>0.70821999999999996</c:v>
                </c:pt>
                <c:pt idx="89">
                  <c:v>0.72092999999999996</c:v>
                </c:pt>
                <c:pt idx="90">
                  <c:v>0.73673999999999995</c:v>
                </c:pt>
                <c:pt idx="91">
                  <c:v>0.75631000000000004</c:v>
                </c:pt>
                <c:pt idx="92">
                  <c:v>0.77998999999999996</c:v>
                </c:pt>
                <c:pt idx="93">
                  <c:v>0.80771999999999999</c:v>
                </c:pt>
                <c:pt idx="94">
                  <c:v>0.83887999999999996</c:v>
                </c:pt>
                <c:pt idx="95">
                  <c:v>0.87239999999999995</c:v>
                </c:pt>
                <c:pt idx="96">
                  <c:v>0.90695000000000003</c:v>
                </c:pt>
                <c:pt idx="97">
                  <c:v>0.94089999999999996</c:v>
                </c:pt>
                <c:pt idx="98">
                  <c:v>0.97258999999999995</c:v>
                </c:pt>
                <c:pt idx="99">
                  <c:v>1.0004999999999999</c:v>
                </c:pt>
                <c:pt idx="100">
                  <c:v>1.0232000000000001</c:v>
                </c:pt>
                <c:pt idx="101">
                  <c:v>1.0398000000000001</c:v>
                </c:pt>
                <c:pt idx="102">
                  <c:v>1.0495000000000001</c:v>
                </c:pt>
                <c:pt idx="103">
                  <c:v>1.0526</c:v>
                </c:pt>
                <c:pt idx="104">
                  <c:v>1.0492999999999999</c:v>
                </c:pt>
                <c:pt idx="105">
                  <c:v>1.0399</c:v>
                </c:pt>
                <c:pt idx="106">
                  <c:v>1.0245</c:v>
                </c:pt>
                <c:pt idx="107">
                  <c:v>1.0042</c:v>
                </c:pt>
                <c:pt idx="108">
                  <c:v>0.97848999999999997</c:v>
                </c:pt>
                <c:pt idx="109">
                  <c:v>0.94952999999999999</c:v>
                </c:pt>
                <c:pt idx="110">
                  <c:v>0.91644999999999999</c:v>
                </c:pt>
                <c:pt idx="111">
                  <c:v>0.88107999999999997</c:v>
                </c:pt>
                <c:pt idx="112">
                  <c:v>0.84350000000000003</c:v>
                </c:pt>
                <c:pt idx="113">
                  <c:v>0.80437999999999998</c:v>
                </c:pt>
                <c:pt idx="114">
                  <c:v>0.76502999999999999</c:v>
                </c:pt>
                <c:pt idx="115">
                  <c:v>0.72499000000000002</c:v>
                </c:pt>
                <c:pt idx="116">
                  <c:v>0.68623000000000001</c:v>
                </c:pt>
                <c:pt idx="117">
                  <c:v>0.64790999999999999</c:v>
                </c:pt>
                <c:pt idx="118">
                  <c:v>0.61141000000000001</c:v>
                </c:pt>
                <c:pt idx="119">
                  <c:v>0.57652000000000003</c:v>
                </c:pt>
                <c:pt idx="120">
                  <c:v>0.54354999999999998</c:v>
                </c:pt>
              </c:numCache>
            </c:numRef>
          </c:yVal>
          <c:smooth val="1"/>
          <c:extLst>
            <c:ext xmlns:c16="http://schemas.microsoft.com/office/drawing/2014/chart" uri="{C3380CC4-5D6E-409C-BE32-E72D297353CC}">
              <c16:uniqueId val="{00000000-C59C-49AE-8930-B1F04F0EE52B}"/>
            </c:ext>
          </c:extLst>
        </c:ser>
        <c:ser>
          <c:idx val="1"/>
          <c:order val="1"/>
          <c:tx>
            <c:strRef>
              <c:f>'Sim simple conduit_new_mix'!$I$4</c:f>
              <c:strCache>
                <c:ptCount val="1"/>
                <c:pt idx="0">
                  <c:v>Curved conduit - D</c:v>
                </c:pt>
              </c:strCache>
            </c:strRef>
          </c:tx>
          <c:spPr>
            <a:ln w="25400" cap="rnd">
              <a:solidFill>
                <a:srgbClr val="00B050"/>
              </a:solidFill>
              <a:prstDash val="sysDash"/>
              <a:round/>
            </a:ln>
            <a:effectLst/>
          </c:spPr>
          <c:marker>
            <c:symbol val="none"/>
          </c:marker>
          <c:xVal>
            <c:numRef>
              <c:f>'Sim simple conduit_new_mix'!$B$5:$B$1086</c:f>
              <c:numCache>
                <c:formatCode>General</c:formatCode>
                <c:ptCount val="1082"/>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numCache>
            </c:numRef>
          </c:xVal>
          <c:yVal>
            <c:numRef>
              <c:f>'Sim simple conduit_new_mix'!$I$5:$I$1086</c:f>
              <c:numCache>
                <c:formatCode>0.00E+00</c:formatCode>
                <c:ptCount val="1082"/>
                <c:pt idx="0">
                  <c:v>3.0713000000000001E-86</c:v>
                </c:pt>
                <c:pt idx="1">
                  <c:v>5.2248999999999999E-79</c:v>
                </c:pt>
                <c:pt idx="2">
                  <c:v>1.9374E-72</c:v>
                </c:pt>
                <c:pt idx="3">
                  <c:v>1.4947999999999999E-54</c:v>
                </c:pt>
                <c:pt idx="4">
                  <c:v>1.2648E-52</c:v>
                </c:pt>
                <c:pt idx="5">
                  <c:v>2.4436E-51</c:v>
                </c:pt>
                <c:pt idx="6">
                  <c:v>3.9593999999999998E-50</c:v>
                </c:pt>
                <c:pt idx="7">
                  <c:v>8.4209000000000006E-49</c:v>
                </c:pt>
                <c:pt idx="8">
                  <c:v>1.7024E-47</c:v>
                </c:pt>
                <c:pt idx="9">
                  <c:v>2.1562999999999999E-46</c:v>
                </c:pt>
                <c:pt idx="10">
                  <c:v>4.8751000000000002E-46</c:v>
                </c:pt>
                <c:pt idx="11">
                  <c:v>1.1369E-43</c:v>
                </c:pt>
                <c:pt idx="12">
                  <c:v>1.9775000000000001E-42</c:v>
                </c:pt>
                <c:pt idx="13">
                  <c:v>3.5575000000000003E-41</c:v>
                </c:pt>
                <c:pt idx="14">
                  <c:v>7.7116999999999999E-40</c:v>
                </c:pt>
                <c:pt idx="15">
                  <c:v>1.6981000000000001E-38</c:v>
                </c:pt>
                <c:pt idx="16">
                  <c:v>1.7919E-37</c:v>
                </c:pt>
                <c:pt idx="17">
                  <c:v>1.3839E-36</c:v>
                </c:pt>
                <c:pt idx="18">
                  <c:v>2.4922000000000002E-35</c:v>
                </c:pt>
                <c:pt idx="19">
                  <c:v>4.4221000000000003E-34</c:v>
                </c:pt>
                <c:pt idx="20">
                  <c:v>4.8048999999999997E-33</c:v>
                </c:pt>
                <c:pt idx="21">
                  <c:v>4.4476000000000001E-32</c:v>
                </c:pt>
                <c:pt idx="22">
                  <c:v>5.1865000000000002E-31</c:v>
                </c:pt>
                <c:pt idx="23">
                  <c:v>7.8679999999999998E-30</c:v>
                </c:pt>
                <c:pt idx="24">
                  <c:v>2.6708000000000001E-28</c:v>
                </c:pt>
                <c:pt idx="25">
                  <c:v>1.2643999999999999E-26</c:v>
                </c:pt>
                <c:pt idx="26">
                  <c:v>4.0495999999999998E-25</c:v>
                </c:pt>
                <c:pt idx="27">
                  <c:v>7.9257000000000001E-24</c:v>
                </c:pt>
                <c:pt idx="28">
                  <c:v>1.0302E-22</c:v>
                </c:pt>
                <c:pt idx="29">
                  <c:v>7.6283E-22</c:v>
                </c:pt>
                <c:pt idx="30">
                  <c:v>3.6347999999999998E-21</c:v>
                </c:pt>
                <c:pt idx="31">
                  <c:v>4.6500000000000003E-20</c:v>
                </c:pt>
                <c:pt idx="32">
                  <c:v>7.9195999999999998E-19</c:v>
                </c:pt>
                <c:pt idx="33">
                  <c:v>8.4957000000000002E-18</c:v>
                </c:pt>
                <c:pt idx="34">
                  <c:v>5.3355E-17</c:v>
                </c:pt>
                <c:pt idx="35">
                  <c:v>3.6376000000000002E-16</c:v>
                </c:pt>
                <c:pt idx="36">
                  <c:v>5.8641E-15</c:v>
                </c:pt>
                <c:pt idx="37">
                  <c:v>4.0529999999999999E-14</c:v>
                </c:pt>
                <c:pt idx="38">
                  <c:v>2.7449999999999999E-14</c:v>
                </c:pt>
                <c:pt idx="39">
                  <c:v>1.3939999999999999E-13</c:v>
                </c:pt>
                <c:pt idx="40">
                  <c:v>1.9897000000000001E-13</c:v>
                </c:pt>
                <c:pt idx="41">
                  <c:v>1.1745999999999999E-11</c:v>
                </c:pt>
                <c:pt idx="42">
                  <c:v>4.0000999999999999E-9</c:v>
                </c:pt>
                <c:pt idx="43">
                  <c:v>6.9459E-8</c:v>
                </c:pt>
                <c:pt idx="44">
                  <c:v>6.3768000000000003E-7</c:v>
                </c:pt>
                <c:pt idx="45">
                  <c:v>3.5941E-6</c:v>
                </c:pt>
                <c:pt idx="46">
                  <c:v>1.4219999999999999E-5</c:v>
                </c:pt>
                <c:pt idx="47">
                  <c:v>4.2082999999999997E-5</c:v>
                </c:pt>
                <c:pt idx="48">
                  <c:v>9.8899000000000003E-5</c:v>
                </c:pt>
                <c:pt idx="49">
                  <c:v>2.1184E-4</c:v>
                </c:pt>
                <c:pt idx="50">
                  <c:v>4.7544999999999998E-4</c:v>
                </c:pt>
                <c:pt idx="51" formatCode="General">
                  <c:v>1.1674999999999999E-3</c:v>
                </c:pt>
                <c:pt idx="52" formatCode="General">
                  <c:v>3.2564999999999998E-3</c:v>
                </c:pt>
                <c:pt idx="53" formatCode="General">
                  <c:v>1.1991999999999999E-2</c:v>
                </c:pt>
                <c:pt idx="54" formatCode="General">
                  <c:v>4.6498999999999999E-2</c:v>
                </c:pt>
                <c:pt idx="55" formatCode="General">
                  <c:v>0.13025</c:v>
                </c:pt>
                <c:pt idx="56" formatCode="General">
                  <c:v>0.26650000000000001</c:v>
                </c:pt>
                <c:pt idx="57" formatCode="General">
                  <c:v>0.42158000000000001</c:v>
                </c:pt>
                <c:pt idx="58" formatCode="General">
                  <c:v>0.53986999999999996</c:v>
                </c:pt>
                <c:pt idx="59" formatCode="General">
                  <c:v>0.58347000000000004</c:v>
                </c:pt>
                <c:pt idx="60" formatCode="General">
                  <c:v>0.55186999999999997</c:v>
                </c:pt>
                <c:pt idx="61" formatCode="General">
                  <c:v>0.47743999999999998</c:v>
                </c:pt>
                <c:pt idx="62" formatCode="General">
                  <c:v>0.40176000000000001</c:v>
                </c:pt>
                <c:pt idx="63" formatCode="General">
                  <c:v>0.34515000000000001</c:v>
                </c:pt>
                <c:pt idx="64" formatCode="General">
                  <c:v>0.30509999999999998</c:v>
                </c:pt>
                <c:pt idx="65" formatCode="General">
                  <c:v>0.27648</c:v>
                </c:pt>
                <c:pt idx="66" formatCode="General">
                  <c:v>0.26011000000000001</c:v>
                </c:pt>
                <c:pt idx="67" formatCode="General">
                  <c:v>0.25596999999999998</c:v>
                </c:pt>
                <c:pt idx="68" formatCode="General">
                  <c:v>0.25806000000000001</c:v>
                </c:pt>
                <c:pt idx="69" formatCode="General">
                  <c:v>0.25953999999999999</c:v>
                </c:pt>
                <c:pt idx="70" formatCode="General">
                  <c:v>0.25561</c:v>
                </c:pt>
                <c:pt idx="71" formatCode="General">
                  <c:v>0.24743000000000001</c:v>
                </c:pt>
                <c:pt idx="72" formatCode="General">
                  <c:v>0.24085999999999999</c:v>
                </c:pt>
                <c:pt idx="73" formatCode="General">
                  <c:v>0.23896999999999999</c:v>
                </c:pt>
                <c:pt idx="74" formatCode="General">
                  <c:v>0.24157999999999999</c:v>
                </c:pt>
                <c:pt idx="75">
                  <c:v>0.24711</c:v>
                </c:pt>
                <c:pt idx="76">
                  <c:v>0.25396999999999997</c:v>
                </c:pt>
                <c:pt idx="77">
                  <c:v>0.26094000000000001</c:v>
                </c:pt>
                <c:pt idx="78" formatCode="General">
                  <c:v>0.26734999999999998</c:v>
                </c:pt>
                <c:pt idx="79" formatCode="General">
                  <c:v>0.27287</c:v>
                </c:pt>
                <c:pt idx="80" formatCode="General">
                  <c:v>0.27722000000000002</c:v>
                </c:pt>
                <c:pt idx="81">
                  <c:v>0.28021000000000001</c:v>
                </c:pt>
                <c:pt idx="82">
                  <c:v>0.28217999999999999</c:v>
                </c:pt>
                <c:pt idx="83">
                  <c:v>0.28400999999999998</c:v>
                </c:pt>
                <c:pt idx="84">
                  <c:v>0.28676000000000001</c:v>
                </c:pt>
                <c:pt idx="85">
                  <c:v>0.29192000000000001</c:v>
                </c:pt>
                <c:pt idx="86">
                  <c:v>0.30046</c:v>
                </c:pt>
                <c:pt idx="87">
                  <c:v>0.31303999999999998</c:v>
                </c:pt>
                <c:pt idx="88">
                  <c:v>0.32955000000000001</c:v>
                </c:pt>
                <c:pt idx="89">
                  <c:v>0.34936</c:v>
                </c:pt>
                <c:pt idx="90">
                  <c:v>0.37130000000000002</c:v>
                </c:pt>
                <c:pt idx="91">
                  <c:v>0.39388000000000001</c:v>
                </c:pt>
                <c:pt idx="92">
                  <c:v>0.41554000000000002</c:v>
                </c:pt>
                <c:pt idx="93">
                  <c:v>0.43486000000000002</c:v>
                </c:pt>
                <c:pt idx="94">
                  <c:v>0.45067000000000002</c:v>
                </c:pt>
                <c:pt idx="95">
                  <c:v>0.46223999999999998</c:v>
                </c:pt>
                <c:pt idx="96">
                  <c:v>0.46912999999999999</c:v>
                </c:pt>
                <c:pt idx="97">
                  <c:v>0.47117999999999999</c:v>
                </c:pt>
                <c:pt idx="98">
                  <c:v>0.46855999999999998</c:v>
                </c:pt>
                <c:pt idx="99">
                  <c:v>0.46167999999999998</c:v>
                </c:pt>
                <c:pt idx="100">
                  <c:v>0.45111000000000001</c:v>
                </c:pt>
                <c:pt idx="101">
                  <c:v>0.43748999999999999</c:v>
                </c:pt>
                <c:pt idx="102">
                  <c:v>0.42210999999999999</c:v>
                </c:pt>
                <c:pt idx="103">
                  <c:v>0.40489000000000003</c:v>
                </c:pt>
                <c:pt idx="104">
                  <c:v>0.38662000000000002</c:v>
                </c:pt>
                <c:pt idx="105">
                  <c:v>0.36752000000000001</c:v>
                </c:pt>
                <c:pt idx="106">
                  <c:v>0.34781000000000001</c:v>
                </c:pt>
                <c:pt idx="107">
                  <c:v>0.32835999999999999</c:v>
                </c:pt>
                <c:pt idx="108">
                  <c:v>0.30875999999999998</c:v>
                </c:pt>
                <c:pt idx="109">
                  <c:v>0.28988000000000003</c:v>
                </c:pt>
                <c:pt idx="110">
                  <c:v>0.27134999999999998</c:v>
                </c:pt>
                <c:pt idx="111">
                  <c:v>0.25356000000000001</c:v>
                </c:pt>
                <c:pt idx="112">
                  <c:v>0.23651</c:v>
                </c:pt>
                <c:pt idx="113">
                  <c:v>0.22025</c:v>
                </c:pt>
                <c:pt idx="114">
                  <c:v>0.20491000000000001</c:v>
                </c:pt>
                <c:pt idx="115">
                  <c:v>0.19044</c:v>
                </c:pt>
                <c:pt idx="116">
                  <c:v>0.17696999999999999</c:v>
                </c:pt>
                <c:pt idx="117">
                  <c:v>0.16444</c:v>
                </c:pt>
                <c:pt idx="118">
                  <c:v>0.15289</c:v>
                </c:pt>
                <c:pt idx="119">
                  <c:v>0.14233000000000001</c:v>
                </c:pt>
                <c:pt idx="120">
                  <c:v>0.13274</c:v>
                </c:pt>
              </c:numCache>
            </c:numRef>
          </c:yVal>
          <c:smooth val="1"/>
          <c:extLst>
            <c:ext xmlns:c16="http://schemas.microsoft.com/office/drawing/2014/chart" uri="{C3380CC4-5D6E-409C-BE32-E72D297353CC}">
              <c16:uniqueId val="{00000001-C59C-49AE-8930-B1F04F0EE52B}"/>
            </c:ext>
          </c:extLst>
        </c:ser>
        <c:ser>
          <c:idx val="2"/>
          <c:order val="2"/>
          <c:tx>
            <c:strRef>
              <c:f>'Sim simple conduit_new_mix'!$J$4</c:f>
              <c:strCache>
                <c:ptCount val="1"/>
                <c:pt idx="0">
                  <c:v>Curved conduit - B</c:v>
                </c:pt>
              </c:strCache>
            </c:strRef>
          </c:tx>
          <c:spPr>
            <a:ln w="25400" cap="rnd">
              <a:solidFill>
                <a:srgbClr val="00B0F0"/>
              </a:solidFill>
              <a:prstDash val="sysDash"/>
              <a:round/>
            </a:ln>
            <a:effectLst/>
          </c:spPr>
          <c:marker>
            <c:symbol val="none"/>
          </c:marker>
          <c:xVal>
            <c:numRef>
              <c:f>'Sim simple conduit_new_mix'!$B$5:$B$1086</c:f>
              <c:numCache>
                <c:formatCode>General</c:formatCode>
                <c:ptCount val="1082"/>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numCache>
            </c:numRef>
          </c:xVal>
          <c:yVal>
            <c:numRef>
              <c:f>'Sim simple conduit_new_mix'!$J$5:$J$1086</c:f>
              <c:numCache>
                <c:formatCode>0.00E+00</c:formatCode>
                <c:ptCount val="1082"/>
                <c:pt idx="0">
                  <c:v>2.5898000000000001E-86</c:v>
                </c:pt>
                <c:pt idx="1">
                  <c:v>6.0510000000000001E-79</c:v>
                </c:pt>
                <c:pt idx="2">
                  <c:v>8.8829E-73</c:v>
                </c:pt>
                <c:pt idx="3">
                  <c:v>1.4644000000000001E-54</c:v>
                </c:pt>
                <c:pt idx="4">
                  <c:v>3.5584E-53</c:v>
                </c:pt>
                <c:pt idx="5">
                  <c:v>7.2547000000000005E-52</c:v>
                </c:pt>
                <c:pt idx="6">
                  <c:v>2.3818999999999999E-50</c:v>
                </c:pt>
                <c:pt idx="7">
                  <c:v>6.3270999999999998E-49</c:v>
                </c:pt>
                <c:pt idx="8">
                  <c:v>1.1826000000000001E-47</c:v>
                </c:pt>
                <c:pt idx="9">
                  <c:v>1.8948000000000001E-46</c:v>
                </c:pt>
                <c:pt idx="10">
                  <c:v>2.8184999999999999E-45</c:v>
                </c:pt>
                <c:pt idx="11">
                  <c:v>3.6049000000000002E-44</c:v>
                </c:pt>
                <c:pt idx="12">
                  <c:v>7.9454999999999997E-43</c:v>
                </c:pt>
                <c:pt idx="13">
                  <c:v>1.9739000000000001E-41</c:v>
                </c:pt>
                <c:pt idx="14">
                  <c:v>2.5755000000000001E-40</c:v>
                </c:pt>
                <c:pt idx="15">
                  <c:v>6.8359000000000002E-39</c:v>
                </c:pt>
                <c:pt idx="16">
                  <c:v>1.5207E-37</c:v>
                </c:pt>
                <c:pt idx="17">
                  <c:v>2.0869999999999999E-36</c:v>
                </c:pt>
                <c:pt idx="18">
                  <c:v>4.6251000000000002E-35</c:v>
                </c:pt>
                <c:pt idx="19">
                  <c:v>6.9260999999999997E-34</c:v>
                </c:pt>
                <c:pt idx="20">
                  <c:v>1.1474999999999999E-32</c:v>
                </c:pt>
                <c:pt idx="21">
                  <c:v>1.5062000000000001E-31</c:v>
                </c:pt>
                <c:pt idx="22">
                  <c:v>2.1753999999999999E-30</c:v>
                </c:pt>
                <c:pt idx="23">
                  <c:v>6.7450999999999997E-29</c:v>
                </c:pt>
                <c:pt idx="24">
                  <c:v>2.5831999999999999E-27</c:v>
                </c:pt>
                <c:pt idx="25">
                  <c:v>5.8104999999999998E-26</c:v>
                </c:pt>
                <c:pt idx="26">
                  <c:v>8.7718000000000003E-25</c:v>
                </c:pt>
                <c:pt idx="27">
                  <c:v>1.1277E-23</c:v>
                </c:pt>
                <c:pt idx="28">
                  <c:v>1.3796E-22</c:v>
                </c:pt>
                <c:pt idx="29">
                  <c:v>1.0000999999999999E-21</c:v>
                </c:pt>
                <c:pt idx="30">
                  <c:v>5.0617000000000002E-21</c:v>
                </c:pt>
                <c:pt idx="31">
                  <c:v>4.1836000000000003E-20</c:v>
                </c:pt>
                <c:pt idx="32">
                  <c:v>2.8112E-19</c:v>
                </c:pt>
                <c:pt idx="33">
                  <c:v>1.5947999999999999E-19</c:v>
                </c:pt>
                <c:pt idx="34">
                  <c:v>2.2146000000000001E-18</c:v>
                </c:pt>
                <c:pt idx="35">
                  <c:v>2.0032999999999999E-35</c:v>
                </c:pt>
                <c:pt idx="36">
                  <c:v>1.233E-14</c:v>
                </c:pt>
                <c:pt idx="37">
                  <c:v>4.7874000000000004E-13</c:v>
                </c:pt>
                <c:pt idx="38">
                  <c:v>6.8496999999999998E-12</c:v>
                </c:pt>
                <c:pt idx="39">
                  <c:v>5.2684000000000001E-11</c:v>
                </c:pt>
                <c:pt idx="40">
                  <c:v>2.5412999999999998E-10</c:v>
                </c:pt>
                <c:pt idx="41">
                  <c:v>1.1885E-9</c:v>
                </c:pt>
                <c:pt idx="42">
                  <c:v>7.0224000000000001E-9</c:v>
                </c:pt>
                <c:pt idx="43">
                  <c:v>7.6048999999999995E-8</c:v>
                </c:pt>
                <c:pt idx="44">
                  <c:v>1.6736E-6</c:v>
                </c:pt>
                <c:pt idx="45">
                  <c:v>2.2092000000000001E-5</c:v>
                </c:pt>
                <c:pt idx="46">
                  <c:v>1.9532999999999999E-4</c:v>
                </c:pt>
                <c:pt idx="47">
                  <c:v>1.1913E-3</c:v>
                </c:pt>
                <c:pt idx="48" formatCode="General">
                  <c:v>5.4349999999999997E-3</c:v>
                </c:pt>
                <c:pt idx="49" formatCode="General">
                  <c:v>2.043E-2</c:v>
                </c:pt>
                <c:pt idx="50" formatCode="General">
                  <c:v>6.4676999999999998E-2</c:v>
                </c:pt>
                <c:pt idx="51" formatCode="General">
                  <c:v>0.16864999999999999</c:v>
                </c:pt>
                <c:pt idx="52" formatCode="General">
                  <c:v>0.36464000000000002</c:v>
                </c:pt>
                <c:pt idx="53" formatCode="General">
                  <c:v>0.65991</c:v>
                </c:pt>
                <c:pt idx="54" formatCode="General">
                  <c:v>0.99685000000000001</c:v>
                </c:pt>
                <c:pt idx="55" formatCode="General">
                  <c:v>1.2484</c:v>
                </c:pt>
                <c:pt idx="56" formatCode="General">
                  <c:v>1.2794000000000001</c:v>
                </c:pt>
                <c:pt idx="57" formatCode="General">
                  <c:v>1.0846</c:v>
                </c:pt>
                <c:pt idx="58" formatCode="General">
                  <c:v>0.78878000000000004</c:v>
                </c:pt>
                <c:pt idx="59" formatCode="General">
                  <c:v>0.51658000000000004</c:v>
                </c:pt>
                <c:pt idx="60" formatCode="General">
                  <c:v>0.31813000000000002</c:v>
                </c:pt>
                <c:pt idx="61" formatCode="General">
                  <c:v>0.19019</c:v>
                </c:pt>
                <c:pt idx="62" formatCode="General">
                  <c:v>0.11681</c:v>
                </c:pt>
                <c:pt idx="63" formatCode="General">
                  <c:v>8.2763000000000003E-2</c:v>
                </c:pt>
                <c:pt idx="64" formatCode="General">
                  <c:v>7.1117E-2</c:v>
                </c:pt>
                <c:pt idx="65" formatCode="General">
                  <c:v>7.0902999999999994E-2</c:v>
                </c:pt>
                <c:pt idx="66" formatCode="General">
                  <c:v>8.2435999999999995E-2</c:v>
                </c:pt>
                <c:pt idx="67" formatCode="General">
                  <c:v>0.11239</c:v>
                </c:pt>
                <c:pt idx="68" formatCode="General">
                  <c:v>0.15975</c:v>
                </c:pt>
                <c:pt idx="69" formatCode="General">
                  <c:v>0.20730000000000001</c:v>
                </c:pt>
                <c:pt idx="70">
                  <c:v>0.23860999999999999</c:v>
                </c:pt>
                <c:pt idx="71">
                  <c:v>0.25313000000000002</c:v>
                </c:pt>
                <c:pt idx="72">
                  <c:v>0.25562000000000001</c:v>
                </c:pt>
                <c:pt idx="73">
                  <c:v>0.24964</c:v>
                </c:pt>
                <c:pt idx="74">
                  <c:v>0.23843</c:v>
                </c:pt>
                <c:pt idx="75">
                  <c:v>0.22375999999999999</c:v>
                </c:pt>
                <c:pt idx="76">
                  <c:v>0.20662</c:v>
                </c:pt>
                <c:pt idx="77">
                  <c:v>0.18803</c:v>
                </c:pt>
                <c:pt idx="78">
                  <c:v>0.16897999999999999</c:v>
                </c:pt>
                <c:pt idx="79">
                  <c:v>0.15031</c:v>
                </c:pt>
                <c:pt idx="80">
                  <c:v>0.13253999999999999</c:v>
                </c:pt>
                <c:pt idx="81">
                  <c:v>0.11612</c:v>
                </c:pt>
                <c:pt idx="82">
                  <c:v>0.10159</c:v>
                </c:pt>
                <c:pt idx="83">
                  <c:v>8.9551000000000006E-2</c:v>
                </c:pt>
                <c:pt idx="84">
                  <c:v>8.0388000000000001E-2</c:v>
                </c:pt>
                <c:pt idx="85">
                  <c:v>7.424E-2</c:v>
                </c:pt>
                <c:pt idx="86">
                  <c:v>7.0847999999999994E-2</c:v>
                </c:pt>
                <c:pt idx="87">
                  <c:v>6.9705000000000003E-2</c:v>
                </c:pt>
                <c:pt idx="88">
                  <c:v>7.0119000000000001E-2</c:v>
                </c:pt>
                <c:pt idx="89">
                  <c:v>7.1243000000000001E-2</c:v>
                </c:pt>
                <c:pt idx="90">
                  <c:v>7.2221999999999995E-2</c:v>
                </c:pt>
                <c:pt idx="91">
                  <c:v>7.2343000000000005E-2</c:v>
                </c:pt>
                <c:pt idx="92">
                  <c:v>7.1137000000000006E-2</c:v>
                </c:pt>
                <c:pt idx="93">
                  <c:v>6.8417000000000006E-2</c:v>
                </c:pt>
                <c:pt idx="94">
                  <c:v>6.4271999999999996E-2</c:v>
                </c:pt>
                <c:pt idx="95">
                  <c:v>5.8979999999999998E-2</c:v>
                </c:pt>
                <c:pt idx="96">
                  <c:v>5.2894999999999998E-2</c:v>
                </c:pt>
                <c:pt idx="97">
                  <c:v>4.6497999999999998E-2</c:v>
                </c:pt>
                <c:pt idx="98">
                  <c:v>4.0318E-2</c:v>
                </c:pt>
                <c:pt idx="99">
                  <c:v>3.4803000000000001E-2</c:v>
                </c:pt>
                <c:pt idx="100">
                  <c:v>3.0228000000000001E-2</c:v>
                </c:pt>
                <c:pt idx="101">
                  <c:v>2.6644000000000001E-2</c:v>
                </c:pt>
                <c:pt idx="102">
                  <c:v>2.3578000000000002E-2</c:v>
                </c:pt>
                <c:pt idx="103">
                  <c:v>2.1058E-2</c:v>
                </c:pt>
                <c:pt idx="104">
                  <c:v>1.899E-2</c:v>
                </c:pt>
                <c:pt idx="105">
                  <c:v>1.7349E-2</c:v>
                </c:pt>
                <c:pt idx="106">
                  <c:v>1.6309000000000001E-2</c:v>
                </c:pt>
                <c:pt idx="107">
                  <c:v>1.6171000000000001E-2</c:v>
                </c:pt>
                <c:pt idx="108">
                  <c:v>1.6206999999999999E-2</c:v>
                </c:pt>
                <c:pt idx="109">
                  <c:v>1.6282999999999999E-2</c:v>
                </c:pt>
                <c:pt idx="110">
                  <c:v>1.6454E-2</c:v>
                </c:pt>
                <c:pt idx="111">
                  <c:v>1.6622000000000001E-2</c:v>
                </c:pt>
                <c:pt idx="112">
                  <c:v>1.6781000000000001E-2</c:v>
                </c:pt>
                <c:pt idx="113">
                  <c:v>1.6903000000000001E-2</c:v>
                </c:pt>
                <c:pt idx="114">
                  <c:v>1.6924000000000002E-2</c:v>
                </c:pt>
                <c:pt idx="115">
                  <c:v>1.6877E-2</c:v>
                </c:pt>
                <c:pt idx="116">
                  <c:v>1.6733000000000001E-2</c:v>
                </c:pt>
                <c:pt idx="117">
                  <c:v>1.6503E-2</c:v>
                </c:pt>
                <c:pt idx="118">
                  <c:v>1.6194E-2</c:v>
                </c:pt>
                <c:pt idx="119">
                  <c:v>1.5795E-2</c:v>
                </c:pt>
                <c:pt idx="120">
                  <c:v>1.5332E-2</c:v>
                </c:pt>
              </c:numCache>
            </c:numRef>
          </c:yVal>
          <c:smooth val="1"/>
          <c:extLst>
            <c:ext xmlns:c16="http://schemas.microsoft.com/office/drawing/2014/chart" uri="{C3380CC4-5D6E-409C-BE32-E72D297353CC}">
              <c16:uniqueId val="{00000002-C59C-49AE-8930-B1F04F0EE52B}"/>
            </c:ext>
          </c:extLst>
        </c:ser>
        <c:ser>
          <c:idx val="3"/>
          <c:order val="3"/>
          <c:tx>
            <c:strRef>
              <c:f>'Sim simple conduit_new_mix'!$K$4</c:f>
              <c:strCache>
                <c:ptCount val="1"/>
                <c:pt idx="0">
                  <c:v>Curved conduit - G</c:v>
                </c:pt>
              </c:strCache>
            </c:strRef>
          </c:tx>
          <c:spPr>
            <a:ln w="25400" cap="rnd">
              <a:solidFill>
                <a:srgbClr val="FF0000"/>
              </a:solidFill>
              <a:prstDash val="sysDash"/>
              <a:round/>
            </a:ln>
            <a:effectLst/>
          </c:spPr>
          <c:marker>
            <c:symbol val="none"/>
          </c:marker>
          <c:xVal>
            <c:numRef>
              <c:f>'Sim simple conduit_new_mix'!$B$5:$B$1086</c:f>
              <c:numCache>
                <c:formatCode>General</c:formatCode>
                <c:ptCount val="1082"/>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numCache>
            </c:numRef>
          </c:xVal>
          <c:yVal>
            <c:numRef>
              <c:f>'Sim simple conduit_new_mix'!$K$5:$K$1086</c:f>
              <c:numCache>
                <c:formatCode>0.00E+00</c:formatCode>
                <c:ptCount val="1082"/>
                <c:pt idx="0">
                  <c:v>3.3841999999999999E-86</c:v>
                </c:pt>
                <c:pt idx="1">
                  <c:v>2.1658000000000001E-79</c:v>
                </c:pt>
                <c:pt idx="2">
                  <c:v>1.1563E-71</c:v>
                </c:pt>
                <c:pt idx="3">
                  <c:v>1.1321E-54</c:v>
                </c:pt>
                <c:pt idx="4">
                  <c:v>5.0161E-53</c:v>
                </c:pt>
                <c:pt idx="5">
                  <c:v>1.7206999999999999E-51</c:v>
                </c:pt>
                <c:pt idx="6">
                  <c:v>1.4955E-50</c:v>
                </c:pt>
                <c:pt idx="7">
                  <c:v>2.8519999999999998E-49</c:v>
                </c:pt>
                <c:pt idx="8">
                  <c:v>7.6007999999999995E-48</c:v>
                </c:pt>
                <c:pt idx="9">
                  <c:v>1.2285999999999999E-46</c:v>
                </c:pt>
                <c:pt idx="10">
                  <c:v>6.2574999999999998E-46</c:v>
                </c:pt>
                <c:pt idx="11">
                  <c:v>4.2835E-44</c:v>
                </c:pt>
                <c:pt idx="12">
                  <c:v>6.3841000000000002E-43</c:v>
                </c:pt>
                <c:pt idx="13">
                  <c:v>1.1488000000000001E-41</c:v>
                </c:pt>
                <c:pt idx="14">
                  <c:v>3.1137E-40</c:v>
                </c:pt>
                <c:pt idx="15">
                  <c:v>7.3748000000000006E-39</c:v>
                </c:pt>
                <c:pt idx="16">
                  <c:v>5.9542999999999997E-38</c:v>
                </c:pt>
                <c:pt idx="17">
                  <c:v>5.2159E-37</c:v>
                </c:pt>
                <c:pt idx="18">
                  <c:v>1.3915000000000001E-35</c:v>
                </c:pt>
                <c:pt idx="19">
                  <c:v>2.0068000000000002E-34</c:v>
                </c:pt>
                <c:pt idx="20">
                  <c:v>9.8421999999999999E-34</c:v>
                </c:pt>
                <c:pt idx="21">
                  <c:v>2.5968000000000001E-32</c:v>
                </c:pt>
                <c:pt idx="22">
                  <c:v>3.0362000000000002E-31</c:v>
                </c:pt>
                <c:pt idx="23">
                  <c:v>0</c:v>
                </c:pt>
                <c:pt idx="24">
                  <c:v>0</c:v>
                </c:pt>
                <c:pt idx="25">
                  <c:v>5.9090000000000002E-27</c:v>
                </c:pt>
                <c:pt idx="26">
                  <c:v>4.3727999999999999E-25</c:v>
                </c:pt>
                <c:pt idx="27">
                  <c:v>2.5289000000000001E-23</c:v>
                </c:pt>
                <c:pt idx="28">
                  <c:v>4.8102000000000001E-22</c:v>
                </c:pt>
                <c:pt idx="29">
                  <c:v>3.4789000000000001E-21</c:v>
                </c:pt>
                <c:pt idx="30">
                  <c:v>5.3128E-21</c:v>
                </c:pt>
                <c:pt idx="31">
                  <c:v>5.8736000000000001E-21</c:v>
                </c:pt>
                <c:pt idx="32">
                  <c:v>1.2892999999999999E-18</c:v>
                </c:pt>
                <c:pt idx="33">
                  <c:v>6.3517000000000005E-17</c:v>
                </c:pt>
                <c:pt idx="34">
                  <c:v>6.3269000000000003E-16</c:v>
                </c:pt>
                <c:pt idx="35">
                  <c:v>2.0875000000000001E-15</c:v>
                </c:pt>
                <c:pt idx="36">
                  <c:v>8.4744000000000002E-16</c:v>
                </c:pt>
                <c:pt idx="37">
                  <c:v>1.0475E-15</c:v>
                </c:pt>
                <c:pt idx="38">
                  <c:v>6.6278000000000003E-13</c:v>
                </c:pt>
                <c:pt idx="39">
                  <c:v>1.7492E-11</c:v>
                </c:pt>
                <c:pt idx="40">
                  <c:v>2.4672E-10</c:v>
                </c:pt>
                <c:pt idx="41">
                  <c:v>1.415E-9</c:v>
                </c:pt>
                <c:pt idx="42">
                  <c:v>8.0528000000000004E-10</c:v>
                </c:pt>
                <c:pt idx="43">
                  <c:v>7.5533000000000005E-8</c:v>
                </c:pt>
                <c:pt idx="44">
                  <c:v>5.5210000000000002E-6</c:v>
                </c:pt>
                <c:pt idx="45">
                  <c:v>6.6668000000000006E-5</c:v>
                </c:pt>
                <c:pt idx="46">
                  <c:v>5.3016000000000001E-4</c:v>
                </c:pt>
                <c:pt idx="47" formatCode="General">
                  <c:v>3.0162000000000001E-3</c:v>
                </c:pt>
                <c:pt idx="48" formatCode="General">
                  <c:v>1.2983E-2</c:v>
                </c:pt>
                <c:pt idx="49" formatCode="General">
                  <c:v>4.5661E-2</c:v>
                </c:pt>
                <c:pt idx="50" formatCode="General">
                  <c:v>0.13439000000000001</c:v>
                </c:pt>
                <c:pt idx="51" formatCode="General">
                  <c:v>0.33201000000000003</c:v>
                </c:pt>
                <c:pt idx="52" formatCode="General">
                  <c:v>0.69013999999999998</c:v>
                </c:pt>
                <c:pt idx="53" formatCode="General">
                  <c:v>1.2179</c:v>
                </c:pt>
                <c:pt idx="54" formatCode="General">
                  <c:v>1.8164</c:v>
                </c:pt>
                <c:pt idx="55" formatCode="General">
                  <c:v>2.2715000000000001</c:v>
                </c:pt>
                <c:pt idx="56" formatCode="General">
                  <c:v>2.3567999999999998</c:v>
                </c:pt>
                <c:pt idx="57" formatCode="General">
                  <c:v>2.0449999999999999</c:v>
                </c:pt>
                <c:pt idx="58" formatCode="General">
                  <c:v>1.5339</c:v>
                </c:pt>
                <c:pt idx="59" formatCode="General">
                  <c:v>1.0556000000000001</c:v>
                </c:pt>
                <c:pt idx="60" formatCode="General">
                  <c:v>0.73341999999999996</c:v>
                </c:pt>
                <c:pt idx="61" formatCode="General">
                  <c:v>0.55518999999999996</c:v>
                </c:pt>
                <c:pt idx="62" formatCode="General">
                  <c:v>0.46083000000000002</c:v>
                </c:pt>
                <c:pt idx="63" formatCode="General">
                  <c:v>0.40540999999999999</c:v>
                </c:pt>
                <c:pt idx="64" formatCode="General">
                  <c:v>0.36565999999999999</c:v>
                </c:pt>
                <c:pt idx="65" formatCode="General">
                  <c:v>0.33106000000000002</c:v>
                </c:pt>
                <c:pt idx="66" formatCode="General">
                  <c:v>0.30019000000000001</c:v>
                </c:pt>
                <c:pt idx="67" formatCode="General">
                  <c:v>0.27305000000000001</c:v>
                </c:pt>
                <c:pt idx="68" formatCode="General">
                  <c:v>0.24858</c:v>
                </c:pt>
                <c:pt idx="69" formatCode="General">
                  <c:v>0.22645000000000001</c:v>
                </c:pt>
                <c:pt idx="70" formatCode="General">
                  <c:v>0.20754</c:v>
                </c:pt>
                <c:pt idx="71" formatCode="General">
                  <c:v>0.19125</c:v>
                </c:pt>
                <c:pt idx="72" formatCode="General">
                  <c:v>0.17729</c:v>
                </c:pt>
                <c:pt idx="73">
                  <c:v>0.16689999999999999</c:v>
                </c:pt>
                <c:pt idx="74">
                  <c:v>0.16142999999999999</c:v>
                </c:pt>
                <c:pt idx="75">
                  <c:v>0.16142000000000001</c:v>
                </c:pt>
                <c:pt idx="76">
                  <c:v>0.16628999999999999</c:v>
                </c:pt>
                <c:pt idx="77">
                  <c:v>0.17457</c:v>
                </c:pt>
                <c:pt idx="78">
                  <c:v>0.18429000000000001</c:v>
                </c:pt>
                <c:pt idx="79">
                  <c:v>0.193</c:v>
                </c:pt>
                <c:pt idx="80">
                  <c:v>0.19844000000000001</c:v>
                </c:pt>
                <c:pt idx="81">
                  <c:v>0.19966</c:v>
                </c:pt>
                <c:pt idx="82">
                  <c:v>0.19694999999999999</c:v>
                </c:pt>
                <c:pt idx="83">
                  <c:v>0.19114</c:v>
                </c:pt>
                <c:pt idx="84">
                  <c:v>0.18318999999999999</c:v>
                </c:pt>
                <c:pt idx="85">
                  <c:v>0.17394000000000001</c:v>
                </c:pt>
                <c:pt idx="86">
                  <c:v>0.16395000000000001</c:v>
                </c:pt>
                <c:pt idx="87">
                  <c:v>0.15393000000000001</c:v>
                </c:pt>
                <c:pt idx="88">
                  <c:v>0.14435000000000001</c:v>
                </c:pt>
                <c:pt idx="89">
                  <c:v>0.13561999999999999</c:v>
                </c:pt>
                <c:pt idx="90">
                  <c:v>0.12797</c:v>
                </c:pt>
                <c:pt idx="91">
                  <c:v>0.12148</c:v>
                </c:pt>
                <c:pt idx="92">
                  <c:v>0.11611</c:v>
                </c:pt>
                <c:pt idx="93">
                  <c:v>0.11181000000000001</c:v>
                </c:pt>
                <c:pt idx="94">
                  <c:v>0.1085</c:v>
                </c:pt>
                <c:pt idx="95">
                  <c:v>0.10617</c:v>
                </c:pt>
                <c:pt idx="96">
                  <c:v>0.10477</c:v>
                </c:pt>
                <c:pt idx="97">
                  <c:v>0.10428</c:v>
                </c:pt>
                <c:pt idx="98">
                  <c:v>0.10462</c:v>
                </c:pt>
                <c:pt idx="99">
                  <c:v>0.10575</c:v>
                </c:pt>
                <c:pt idx="100">
                  <c:v>0.10759000000000001</c:v>
                </c:pt>
                <c:pt idx="101">
                  <c:v>0.11014</c:v>
                </c:pt>
                <c:pt idx="102">
                  <c:v>0.11352</c:v>
                </c:pt>
                <c:pt idx="103">
                  <c:v>0.11772000000000001</c:v>
                </c:pt>
                <c:pt idx="104">
                  <c:v>0.12275</c:v>
                </c:pt>
                <c:pt idx="105">
                  <c:v>0.12864</c:v>
                </c:pt>
                <c:pt idx="106">
                  <c:v>0.13535</c:v>
                </c:pt>
                <c:pt idx="107">
                  <c:v>0.14288000000000001</c:v>
                </c:pt>
                <c:pt idx="108">
                  <c:v>0.15121999999999999</c:v>
                </c:pt>
                <c:pt idx="109">
                  <c:v>0.16009000000000001</c:v>
                </c:pt>
                <c:pt idx="110">
                  <c:v>0.16961000000000001</c:v>
                </c:pt>
                <c:pt idx="111">
                  <c:v>0.17935999999999999</c:v>
                </c:pt>
                <c:pt idx="112">
                  <c:v>0.18934000000000001</c:v>
                </c:pt>
                <c:pt idx="113">
                  <c:v>0.19933000000000001</c:v>
                </c:pt>
                <c:pt idx="114">
                  <c:v>0.20896999999999999</c:v>
                </c:pt>
                <c:pt idx="115">
                  <c:v>0.21839</c:v>
                </c:pt>
                <c:pt idx="116">
                  <c:v>0.22694</c:v>
                </c:pt>
                <c:pt idx="117">
                  <c:v>0.23491000000000001</c:v>
                </c:pt>
                <c:pt idx="118">
                  <c:v>0.24179999999999999</c:v>
                </c:pt>
                <c:pt idx="119">
                  <c:v>0.24768999999999999</c:v>
                </c:pt>
                <c:pt idx="120">
                  <c:v>0.25245000000000001</c:v>
                </c:pt>
              </c:numCache>
            </c:numRef>
          </c:yVal>
          <c:smooth val="1"/>
          <c:extLst>
            <c:ext xmlns:c16="http://schemas.microsoft.com/office/drawing/2014/chart" uri="{C3380CC4-5D6E-409C-BE32-E72D297353CC}">
              <c16:uniqueId val="{00000003-C59C-49AE-8930-B1F04F0EE52B}"/>
            </c:ext>
          </c:extLst>
        </c:ser>
        <c:ser>
          <c:idx val="4"/>
          <c:order val="4"/>
          <c:tx>
            <c:strRef>
              <c:f>'Sim simple conduit_new_mix'!$L$4</c:f>
              <c:strCache>
                <c:ptCount val="1"/>
                <c:pt idx="0">
                  <c:v>Curved conduit - M</c:v>
                </c:pt>
              </c:strCache>
            </c:strRef>
          </c:tx>
          <c:spPr>
            <a:ln w="25400" cap="rnd">
              <a:solidFill>
                <a:schemeClr val="tx1"/>
              </a:solidFill>
              <a:prstDash val="sysDash"/>
              <a:round/>
            </a:ln>
            <a:effectLst/>
          </c:spPr>
          <c:marker>
            <c:symbol val="none"/>
          </c:marker>
          <c:xVal>
            <c:numRef>
              <c:f>'Sim simple conduit_new_mix'!$B$5:$B$1086</c:f>
              <c:numCache>
                <c:formatCode>General</c:formatCode>
                <c:ptCount val="1082"/>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numCache>
            </c:numRef>
          </c:xVal>
          <c:yVal>
            <c:numRef>
              <c:f>'Sim simple conduit_new_mix'!$L$5:$L$1086</c:f>
              <c:numCache>
                <c:formatCode>0.00E+00</c:formatCode>
                <c:ptCount val="1082"/>
                <c:pt idx="0">
                  <c:v>3.7638999999999998E-86</c:v>
                </c:pt>
                <c:pt idx="1">
                  <c:v>6.7268000000000001E-79</c:v>
                </c:pt>
                <c:pt idx="2">
                  <c:v>1.1356E-71</c:v>
                </c:pt>
                <c:pt idx="3">
                  <c:v>4.6059999999999999E-54</c:v>
                </c:pt>
                <c:pt idx="4">
                  <c:v>1.7642E-52</c:v>
                </c:pt>
                <c:pt idx="5">
                  <c:v>4.9504E-51</c:v>
                </c:pt>
                <c:pt idx="6">
                  <c:v>9.5992000000000005E-50</c:v>
                </c:pt>
                <c:pt idx="7">
                  <c:v>1.6335E-48</c:v>
                </c:pt>
                <c:pt idx="8">
                  <c:v>2.7419000000000002E-47</c:v>
                </c:pt>
                <c:pt idx="9">
                  <c:v>2.1929000000000001E-46</c:v>
                </c:pt>
                <c:pt idx="10">
                  <c:v>1.1983E-44</c:v>
                </c:pt>
                <c:pt idx="11">
                  <c:v>1.8558999999999999E-43</c:v>
                </c:pt>
                <c:pt idx="12">
                  <c:v>3.8985000000000002E-42</c:v>
                </c:pt>
                <c:pt idx="13">
                  <c:v>7.4910999999999996E-41</c:v>
                </c:pt>
                <c:pt idx="14">
                  <c:v>6.0304999999999998E-40</c:v>
                </c:pt>
                <c:pt idx="15">
                  <c:v>3.1238000000000003E-38</c:v>
                </c:pt>
                <c:pt idx="16">
                  <c:v>1.3392999999999999E-37</c:v>
                </c:pt>
                <c:pt idx="17">
                  <c:v>3.4184000000000003E-36</c:v>
                </c:pt>
                <c:pt idx="18">
                  <c:v>4.6938999999999999E-35</c:v>
                </c:pt>
                <c:pt idx="19">
                  <c:v>4.8791000000000002E-34</c:v>
                </c:pt>
                <c:pt idx="20">
                  <c:v>7.9000999999999999E-33</c:v>
                </c:pt>
                <c:pt idx="21">
                  <c:v>9.3987999999999995E-32</c:v>
                </c:pt>
                <c:pt idx="22">
                  <c:v>1.0605E-30</c:v>
                </c:pt>
                <c:pt idx="23">
                  <c:v>9.2259000000000005E-30</c:v>
                </c:pt>
                <c:pt idx="24">
                  <c:v>0</c:v>
                </c:pt>
                <c:pt idx="25">
                  <c:v>0</c:v>
                </c:pt>
                <c:pt idx="26">
                  <c:v>0</c:v>
                </c:pt>
                <c:pt idx="27">
                  <c:v>2.8995999999999999E-27</c:v>
                </c:pt>
                <c:pt idx="28">
                  <c:v>6.0596000000000001E-25</c:v>
                </c:pt>
                <c:pt idx="29">
                  <c:v>2.0385999999999999E-24</c:v>
                </c:pt>
                <c:pt idx="30">
                  <c:v>0</c:v>
                </c:pt>
                <c:pt idx="31">
                  <c:v>0</c:v>
                </c:pt>
                <c:pt idx="32">
                  <c:v>0</c:v>
                </c:pt>
                <c:pt idx="33">
                  <c:v>8.2641999999999996E-22</c:v>
                </c:pt>
                <c:pt idx="34">
                  <c:v>5.6354000000000001E-18</c:v>
                </c:pt>
                <c:pt idx="35">
                  <c:v>8.1356000000000001E-18</c:v>
                </c:pt>
                <c:pt idx="36">
                  <c:v>4.2440999999999998E-16</c:v>
                </c:pt>
                <c:pt idx="37">
                  <c:v>1.232E-13</c:v>
                </c:pt>
                <c:pt idx="38">
                  <c:v>3.9628E-12</c:v>
                </c:pt>
                <c:pt idx="39">
                  <c:v>4.2476999999999998E-11</c:v>
                </c:pt>
                <c:pt idx="40">
                  <c:v>2.8174999999999998E-10</c:v>
                </c:pt>
                <c:pt idx="41">
                  <c:v>1.9629999999999999E-9</c:v>
                </c:pt>
                <c:pt idx="42">
                  <c:v>3.2872E-9</c:v>
                </c:pt>
                <c:pt idx="43">
                  <c:v>6.2590999999999996E-10</c:v>
                </c:pt>
                <c:pt idx="44">
                  <c:v>4.3328000000000003E-8</c:v>
                </c:pt>
                <c:pt idx="45">
                  <c:v>7.3089E-7</c:v>
                </c:pt>
                <c:pt idx="46">
                  <c:v>6.7165E-6</c:v>
                </c:pt>
                <c:pt idx="47">
                  <c:v>4.2252000000000001E-5</c:v>
                </c:pt>
                <c:pt idx="48">
                  <c:v>1.9624E-4</c:v>
                </c:pt>
                <c:pt idx="49">
                  <c:v>7.4388999999999998E-4</c:v>
                </c:pt>
                <c:pt idx="50" formatCode="General">
                  <c:v>3.042E-3</c:v>
                </c:pt>
                <c:pt idx="51" formatCode="General">
                  <c:v>9.9857000000000001E-3</c:v>
                </c:pt>
                <c:pt idx="52" formatCode="General">
                  <c:v>2.5891999999999998E-2</c:v>
                </c:pt>
                <c:pt idx="53" formatCode="General">
                  <c:v>5.5825E-2</c:v>
                </c:pt>
                <c:pt idx="54" formatCode="General">
                  <c:v>0.11257</c:v>
                </c:pt>
                <c:pt idx="55" formatCode="General">
                  <c:v>0.20974000000000001</c:v>
                </c:pt>
                <c:pt idx="56" formatCode="General">
                  <c:v>0.34136</c:v>
                </c:pt>
                <c:pt idx="57" formatCode="General">
                  <c:v>0.47389999999999999</c:v>
                </c:pt>
                <c:pt idx="58" formatCode="General">
                  <c:v>0.56908999999999998</c:v>
                </c:pt>
                <c:pt idx="59" formatCode="General">
                  <c:v>0.60911000000000004</c:v>
                </c:pt>
                <c:pt idx="60" formatCode="General">
                  <c:v>0.59924999999999995</c:v>
                </c:pt>
                <c:pt idx="61" formatCode="General">
                  <c:v>0.56415000000000004</c:v>
                </c:pt>
                <c:pt idx="62" formatCode="General">
                  <c:v>0.52734000000000003</c:v>
                </c:pt>
                <c:pt idx="63" formatCode="General">
                  <c:v>0.49590000000000001</c:v>
                </c:pt>
                <c:pt idx="64" formatCode="General">
                  <c:v>0.46586</c:v>
                </c:pt>
                <c:pt idx="65" formatCode="General">
                  <c:v>0.43280000000000002</c:v>
                </c:pt>
                <c:pt idx="66" formatCode="General">
                  <c:v>0.39612000000000003</c:v>
                </c:pt>
                <c:pt idx="67" formatCode="General">
                  <c:v>0.35820000000000002</c:v>
                </c:pt>
                <c:pt idx="68" formatCode="General">
                  <c:v>0.32252999999999998</c:v>
                </c:pt>
                <c:pt idx="69" formatCode="General">
                  <c:v>0.29219000000000001</c:v>
                </c:pt>
                <c:pt idx="70" formatCode="General">
                  <c:v>0.27206999999999998</c:v>
                </c:pt>
                <c:pt idx="71" formatCode="General">
                  <c:v>0.26628000000000002</c:v>
                </c:pt>
                <c:pt idx="72" formatCode="General">
                  <c:v>0.27567999999999998</c:v>
                </c:pt>
                <c:pt idx="73" formatCode="General">
                  <c:v>0.29865000000000003</c:v>
                </c:pt>
                <c:pt idx="74">
                  <c:v>0.33133000000000001</c:v>
                </c:pt>
                <c:pt idx="75">
                  <c:v>0.36758999999999997</c:v>
                </c:pt>
                <c:pt idx="76">
                  <c:v>0.40115000000000001</c:v>
                </c:pt>
                <c:pt idx="77">
                  <c:v>0.4269</c:v>
                </c:pt>
                <c:pt idx="78">
                  <c:v>0.44119999999999998</c:v>
                </c:pt>
                <c:pt idx="79">
                  <c:v>0.44280999999999998</c:v>
                </c:pt>
                <c:pt idx="80">
                  <c:v>0.43290000000000001</c:v>
                </c:pt>
                <c:pt idx="81">
                  <c:v>0.41474</c:v>
                </c:pt>
                <c:pt idx="82">
                  <c:v>0.39171</c:v>
                </c:pt>
                <c:pt idx="83">
                  <c:v>0.36638999999999999</c:v>
                </c:pt>
                <c:pt idx="84">
                  <c:v>0.34098000000000001</c:v>
                </c:pt>
                <c:pt idx="85">
                  <c:v>0.31758999999999998</c:v>
                </c:pt>
                <c:pt idx="86">
                  <c:v>0.29727999999999999</c:v>
                </c:pt>
                <c:pt idx="87">
                  <c:v>0.28110000000000002</c:v>
                </c:pt>
                <c:pt idx="88">
                  <c:v>0.26939999999999997</c:v>
                </c:pt>
                <c:pt idx="89">
                  <c:v>0.26217000000000001</c:v>
                </c:pt>
                <c:pt idx="90">
                  <c:v>0.25900000000000001</c:v>
                </c:pt>
                <c:pt idx="91">
                  <c:v>0.25927</c:v>
                </c:pt>
                <c:pt idx="92">
                  <c:v>0.26223999999999997</c:v>
                </c:pt>
                <c:pt idx="93">
                  <c:v>0.26723999999999998</c:v>
                </c:pt>
                <c:pt idx="94">
                  <c:v>0.27366000000000001</c:v>
                </c:pt>
                <c:pt idx="95">
                  <c:v>0.28109000000000001</c:v>
                </c:pt>
                <c:pt idx="96">
                  <c:v>0.28921000000000002</c:v>
                </c:pt>
                <c:pt idx="97">
                  <c:v>0.29776000000000002</c:v>
                </c:pt>
                <c:pt idx="98">
                  <c:v>0.30653999999999998</c:v>
                </c:pt>
                <c:pt idx="99">
                  <c:v>0.31541999999999998</c:v>
                </c:pt>
                <c:pt idx="100">
                  <c:v>0.32430999999999999</c:v>
                </c:pt>
                <c:pt idx="101">
                  <c:v>0.33315</c:v>
                </c:pt>
                <c:pt idx="102">
                  <c:v>0.34183000000000002</c:v>
                </c:pt>
                <c:pt idx="103">
                  <c:v>0.35036</c:v>
                </c:pt>
                <c:pt idx="104">
                  <c:v>0.35860999999999998</c:v>
                </c:pt>
                <c:pt idx="105">
                  <c:v>0.36653999999999998</c:v>
                </c:pt>
                <c:pt idx="106">
                  <c:v>0.37406</c:v>
                </c:pt>
                <c:pt idx="107">
                  <c:v>0.38094</c:v>
                </c:pt>
                <c:pt idx="108">
                  <c:v>0.38728000000000001</c:v>
                </c:pt>
                <c:pt idx="109">
                  <c:v>0.39262999999999998</c:v>
                </c:pt>
                <c:pt idx="110">
                  <c:v>0.39718999999999999</c:v>
                </c:pt>
                <c:pt idx="111">
                  <c:v>0.40064</c:v>
                </c:pt>
                <c:pt idx="112">
                  <c:v>0.40294999999999997</c:v>
                </c:pt>
                <c:pt idx="113">
                  <c:v>0.40409</c:v>
                </c:pt>
                <c:pt idx="114">
                  <c:v>0.40389999999999998</c:v>
                </c:pt>
                <c:pt idx="115">
                  <c:v>0.40245999999999998</c:v>
                </c:pt>
                <c:pt idx="116">
                  <c:v>0.39971000000000001</c:v>
                </c:pt>
                <c:pt idx="117">
                  <c:v>0.39567000000000002</c:v>
                </c:pt>
                <c:pt idx="118">
                  <c:v>0.39049</c:v>
                </c:pt>
                <c:pt idx="119">
                  <c:v>0.38414999999999999</c:v>
                </c:pt>
                <c:pt idx="120">
                  <c:v>0.37679000000000001</c:v>
                </c:pt>
              </c:numCache>
            </c:numRef>
          </c:yVal>
          <c:smooth val="1"/>
          <c:extLst>
            <c:ext xmlns:c16="http://schemas.microsoft.com/office/drawing/2014/chart" uri="{C3380CC4-5D6E-409C-BE32-E72D297353CC}">
              <c16:uniqueId val="{00000004-C59C-49AE-8930-B1F04F0EE52B}"/>
            </c:ext>
          </c:extLst>
        </c:ser>
        <c:ser>
          <c:idx val="5"/>
          <c:order val="5"/>
          <c:tx>
            <c:strRef>
              <c:f>'Sim simple conduit_new_mix'!$M$4</c:f>
              <c:strCache>
                <c:ptCount val="1"/>
                <c:pt idx="0">
                  <c:v>Uniform conduit - H</c:v>
                </c:pt>
              </c:strCache>
            </c:strRef>
          </c:tx>
          <c:spPr>
            <a:ln w="25400" cap="rnd">
              <a:solidFill>
                <a:schemeClr val="accent4"/>
              </a:solidFill>
              <a:round/>
            </a:ln>
            <a:effectLst/>
          </c:spPr>
          <c:marker>
            <c:symbol val="none"/>
          </c:marker>
          <c:xVal>
            <c:numRef>
              <c:f>'Sim simple conduit_new_mix'!$B$5:$B$1086</c:f>
              <c:numCache>
                <c:formatCode>General</c:formatCode>
                <c:ptCount val="1082"/>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numCache>
            </c:numRef>
          </c:xVal>
          <c:yVal>
            <c:numRef>
              <c:f>'Sim simple conduit_new_mix'!$M$5:$M$1086</c:f>
              <c:numCache>
                <c:formatCode>0.00E+00</c:formatCode>
                <c:ptCount val="1082"/>
                <c:pt idx="0">
                  <c:v>1.3282E-83</c:v>
                </c:pt>
                <c:pt idx="1">
                  <c:v>5.4675000000000002E-77</c:v>
                </c:pt>
                <c:pt idx="2">
                  <c:v>1.7687999999999999E-63</c:v>
                </c:pt>
                <c:pt idx="3">
                  <c:v>4.6752999999999999E-50</c:v>
                </c:pt>
                <c:pt idx="4">
                  <c:v>1.1768999999999999E-47</c:v>
                </c:pt>
                <c:pt idx="5">
                  <c:v>2.2452E-46</c:v>
                </c:pt>
                <c:pt idx="6">
                  <c:v>5.6875000000000005E-45</c:v>
                </c:pt>
                <c:pt idx="7">
                  <c:v>3.3626999999999999E-44</c:v>
                </c:pt>
                <c:pt idx="8">
                  <c:v>2.7269E-43</c:v>
                </c:pt>
                <c:pt idx="9">
                  <c:v>3.7412999999999999E-42</c:v>
                </c:pt>
                <c:pt idx="10">
                  <c:v>3.8107000000000002E-41</c:v>
                </c:pt>
                <c:pt idx="11">
                  <c:v>2.1842E-40</c:v>
                </c:pt>
                <c:pt idx="12">
                  <c:v>1.1081E-39</c:v>
                </c:pt>
                <c:pt idx="13">
                  <c:v>7.2635999999999998E-39</c:v>
                </c:pt>
                <c:pt idx="14">
                  <c:v>5.1765E-38</c:v>
                </c:pt>
                <c:pt idx="15">
                  <c:v>3.7115999999999999E-37</c:v>
                </c:pt>
                <c:pt idx="16">
                  <c:v>2.5393999999999999E-36</c:v>
                </c:pt>
                <c:pt idx="17">
                  <c:v>1.3602E-35</c:v>
                </c:pt>
                <c:pt idx="18">
                  <c:v>7.4810999999999996E-35</c:v>
                </c:pt>
                <c:pt idx="19">
                  <c:v>7.5380999999999996E-34</c:v>
                </c:pt>
                <c:pt idx="20">
                  <c:v>1.0105999999999999E-32</c:v>
                </c:pt>
                <c:pt idx="21">
                  <c:v>1.0308E-31</c:v>
                </c:pt>
                <c:pt idx="22">
                  <c:v>8.0181000000000004E-31</c:v>
                </c:pt>
                <c:pt idx="23">
                  <c:v>4.6947000000000001E-30</c:v>
                </c:pt>
                <c:pt idx="24">
                  <c:v>2.3018E-29</c:v>
                </c:pt>
                <c:pt idx="25">
                  <c:v>1.172E-28</c:v>
                </c:pt>
                <c:pt idx="26">
                  <c:v>7.3028999999999997E-28</c:v>
                </c:pt>
                <c:pt idx="27">
                  <c:v>5.3207000000000001E-27</c:v>
                </c:pt>
                <c:pt idx="28">
                  <c:v>3.9614999999999998E-26</c:v>
                </c:pt>
                <c:pt idx="29">
                  <c:v>2.9753000000000002E-25</c:v>
                </c:pt>
                <c:pt idx="30">
                  <c:v>2.1131000000000002E-24</c:v>
                </c:pt>
                <c:pt idx="31">
                  <c:v>1.4132999999999999E-23</c:v>
                </c:pt>
                <c:pt idx="32">
                  <c:v>1.0702999999999999E-22</c:v>
                </c:pt>
                <c:pt idx="33">
                  <c:v>1.0798000000000001E-21</c:v>
                </c:pt>
                <c:pt idx="34">
                  <c:v>1.5680999999999999E-20</c:v>
                </c:pt>
                <c:pt idx="35">
                  <c:v>2.1633E-19</c:v>
                </c:pt>
                <c:pt idx="36">
                  <c:v>2.5297000000000001E-18</c:v>
                </c:pt>
                <c:pt idx="37">
                  <c:v>2.6741E-17</c:v>
                </c:pt>
                <c:pt idx="38">
                  <c:v>2.0480999999999999E-16</c:v>
                </c:pt>
                <c:pt idx="39">
                  <c:v>1.5880999999999999E-15</c:v>
                </c:pt>
                <c:pt idx="40">
                  <c:v>2.382E-14</c:v>
                </c:pt>
                <c:pt idx="41">
                  <c:v>3.5283999999999999E-13</c:v>
                </c:pt>
                <c:pt idx="42">
                  <c:v>4.0408000000000003E-12</c:v>
                </c:pt>
                <c:pt idx="43">
                  <c:v>4.5771999999999998E-11</c:v>
                </c:pt>
                <c:pt idx="44">
                  <c:v>5.1880000000000001E-10</c:v>
                </c:pt>
                <c:pt idx="45">
                  <c:v>5.1374000000000001E-9</c:v>
                </c:pt>
                <c:pt idx="46">
                  <c:v>4.3111000000000001E-8</c:v>
                </c:pt>
                <c:pt idx="47">
                  <c:v>3.1474999999999998E-7</c:v>
                </c:pt>
                <c:pt idx="48">
                  <c:v>2.1246E-6</c:v>
                </c:pt>
                <c:pt idx="49">
                  <c:v>1.3331E-5</c:v>
                </c:pt>
                <c:pt idx="50">
                  <c:v>7.8479999999999994E-5</c:v>
                </c:pt>
                <c:pt idx="51">
                  <c:v>4.5067000000000002E-4</c:v>
                </c:pt>
                <c:pt idx="52">
                  <c:v>2.4248E-3</c:v>
                </c:pt>
                <c:pt idx="53" formatCode="General">
                  <c:v>1.1488E-2</c:v>
                </c:pt>
                <c:pt idx="54" formatCode="General">
                  <c:v>4.6317999999999998E-2</c:v>
                </c:pt>
                <c:pt idx="55" formatCode="General">
                  <c:v>0.15651999999999999</c:v>
                </c:pt>
                <c:pt idx="56" formatCode="General">
                  <c:v>0.44172</c:v>
                </c:pt>
                <c:pt idx="57" formatCode="General">
                  <c:v>1.0470999999999999</c:v>
                </c:pt>
                <c:pt idx="58" formatCode="General">
                  <c:v>2.0975000000000001</c:v>
                </c:pt>
                <c:pt idx="59" formatCode="General">
                  <c:v>3.5554000000000001</c:v>
                </c:pt>
                <c:pt idx="60" formatCode="General">
                  <c:v>5.0808999999999997</c:v>
                </c:pt>
                <c:pt idx="61" formatCode="General">
                  <c:v>6.0457999999999998</c:v>
                </c:pt>
                <c:pt idx="62" formatCode="General">
                  <c:v>5.8562000000000003</c:v>
                </c:pt>
                <c:pt idx="63" formatCode="General">
                  <c:v>4.4481999999999999</c:v>
                </c:pt>
                <c:pt idx="64" formatCode="General">
                  <c:v>2.4443000000000001</c:v>
                </c:pt>
                <c:pt idx="65">
                  <c:v>0.81181999999999999</c:v>
                </c:pt>
                <c:pt idx="66" formatCode="General">
                  <c:v>9.6807000000000004E-2</c:v>
                </c:pt>
                <c:pt idx="67" formatCode="General">
                  <c:v>0</c:v>
                </c:pt>
                <c:pt idx="68">
                  <c:v>2.5636000000000002E-4</c:v>
                </c:pt>
                <c:pt idx="69" formatCode="General">
                  <c:v>1.5241E-3</c:v>
                </c:pt>
                <c:pt idx="70">
                  <c:v>3.7713E-3</c:v>
                </c:pt>
                <c:pt idx="71">
                  <c:v>4.9541000000000003E-3</c:v>
                </c:pt>
                <c:pt idx="72">
                  <c:v>4.1574000000000003E-3</c:v>
                </c:pt>
                <c:pt idx="73">
                  <c:v>2.1594000000000001E-3</c:v>
                </c:pt>
                <c:pt idx="74">
                  <c:v>5.1586999999999998E-4</c:v>
                </c:pt>
                <c:pt idx="75">
                  <c:v>1.1361E-5</c:v>
                </c:pt>
                <c:pt idx="76">
                  <c:v>5.8953000000000003E-5</c:v>
                </c:pt>
                <c:pt idx="77">
                  <c:v>1.2713000000000001E-4</c:v>
                </c:pt>
                <c:pt idx="78">
                  <c:v>1.2975000000000001E-4</c:v>
                </c:pt>
                <c:pt idx="79">
                  <c:v>3.6031000000000001E-5</c:v>
                </c:pt>
                <c:pt idx="80">
                  <c:v>3.2263999999999998E-7</c:v>
                </c:pt>
                <c:pt idx="81">
                  <c:v>8.7888000000000005E-7</c:v>
                </c:pt>
                <c:pt idx="82">
                  <c:v>1.1650000000000001E-6</c:v>
                </c:pt>
                <c:pt idx="83">
                  <c:v>5.9441000000000004E-7</c:v>
                </c:pt>
                <c:pt idx="84">
                  <c:v>2.4056999999999999E-7</c:v>
                </c:pt>
                <c:pt idx="85">
                  <c:v>8.9499E-8</c:v>
                </c:pt>
                <c:pt idx="86">
                  <c:v>5.0084E-8</c:v>
                </c:pt>
                <c:pt idx="87">
                  <c:v>3.3574E-8</c:v>
                </c:pt>
                <c:pt idx="88">
                  <c:v>2.7751000000000001E-8</c:v>
                </c:pt>
                <c:pt idx="89">
                  <c:v>9.1410999999999994E-9</c:v>
                </c:pt>
                <c:pt idx="90">
                  <c:v>1.181E-9</c:v>
                </c:pt>
                <c:pt idx="91">
                  <c:v>1.3962E-11</c:v>
                </c:pt>
                <c:pt idx="92">
                  <c:v>3.5541000000000003E-11</c:v>
                </c:pt>
                <c:pt idx="93">
                  <c:v>3.8527999999999997E-11</c:v>
                </c:pt>
                <c:pt idx="94">
                  <c:v>2.8156000000000001E-11</c:v>
                </c:pt>
                <c:pt idx="95">
                  <c:v>1.4175999999999999E-11</c:v>
                </c:pt>
                <c:pt idx="96">
                  <c:v>5.7335999999999997E-12</c:v>
                </c:pt>
                <c:pt idx="97">
                  <c:v>2.3845000000000002E-12</c:v>
                </c:pt>
                <c:pt idx="98">
                  <c:v>1.1318000000000001E-12</c:v>
                </c:pt>
                <c:pt idx="99">
                  <c:v>5.3728000000000001E-13</c:v>
                </c:pt>
                <c:pt idx="100">
                  <c:v>2.3129000000000002E-13</c:v>
                </c:pt>
                <c:pt idx="101">
                  <c:v>9.7939999999999997E-14</c:v>
                </c:pt>
                <c:pt idx="102">
                  <c:v>5.1700000000000003E-14</c:v>
                </c:pt>
                <c:pt idx="103">
                  <c:v>4.4082E-14</c:v>
                </c:pt>
                <c:pt idx="104">
                  <c:v>8.8239000000000001E-14</c:v>
                </c:pt>
                <c:pt idx="105">
                  <c:v>1.7853999999999999E-13</c:v>
                </c:pt>
                <c:pt idx="106">
                  <c:v>2.6166999999999998E-13</c:v>
                </c:pt>
                <c:pt idx="107">
                  <c:v>3.2266000000000001E-13</c:v>
                </c:pt>
                <c:pt idx="108">
                  <c:v>3.6455E-13</c:v>
                </c:pt>
                <c:pt idx="109">
                  <c:v>3.9652000000000001E-13</c:v>
                </c:pt>
                <c:pt idx="110">
                  <c:v>4.2459000000000001E-13</c:v>
                </c:pt>
                <c:pt idx="111">
                  <c:v>4.5119999999999999E-13</c:v>
                </c:pt>
                <c:pt idx="112">
                  <c:v>4.7686000000000005E-13</c:v>
                </c:pt>
                <c:pt idx="113">
                  <c:v>5.0164999999999999E-13</c:v>
                </c:pt>
                <c:pt idx="114">
                  <c:v>5.2598999999999996E-13</c:v>
                </c:pt>
                <c:pt idx="115">
                  <c:v>5.5041999999999999E-13</c:v>
                </c:pt>
                <c:pt idx="116">
                  <c:v>5.7522000000000005E-13</c:v>
                </c:pt>
                <c:pt idx="117">
                  <c:v>6.0040999999999996E-13</c:v>
                </c:pt>
                <c:pt idx="118">
                  <c:v>6.2598000000000002E-13</c:v>
                </c:pt>
                <c:pt idx="119">
                  <c:v>6.5192000000000001E-13</c:v>
                </c:pt>
                <c:pt idx="120">
                  <c:v>6.7824999999999996E-13</c:v>
                </c:pt>
              </c:numCache>
            </c:numRef>
          </c:yVal>
          <c:smooth val="1"/>
          <c:extLst>
            <c:ext xmlns:c16="http://schemas.microsoft.com/office/drawing/2014/chart" uri="{C3380CC4-5D6E-409C-BE32-E72D297353CC}">
              <c16:uniqueId val="{00000005-C59C-49AE-8930-B1F04F0EE52B}"/>
            </c:ext>
          </c:extLst>
        </c:ser>
        <c:ser>
          <c:idx val="6"/>
          <c:order val="6"/>
          <c:tx>
            <c:strRef>
              <c:f>'Sim simple conduit_new_mix'!$N$4</c:f>
              <c:strCache>
                <c:ptCount val="1"/>
                <c:pt idx="0">
                  <c:v>Uniform conduit - D</c:v>
                </c:pt>
              </c:strCache>
            </c:strRef>
          </c:tx>
          <c:spPr>
            <a:ln w="25400" cap="rnd">
              <a:solidFill>
                <a:srgbClr val="00B050"/>
              </a:solidFill>
              <a:round/>
            </a:ln>
            <a:effectLst/>
          </c:spPr>
          <c:marker>
            <c:symbol val="none"/>
          </c:marker>
          <c:xVal>
            <c:numRef>
              <c:f>'Sim simple conduit_new_mix'!$B$5:$B$1086</c:f>
              <c:numCache>
                <c:formatCode>General</c:formatCode>
                <c:ptCount val="1082"/>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numCache>
            </c:numRef>
          </c:xVal>
          <c:yVal>
            <c:numRef>
              <c:f>'Sim simple conduit_new_mix'!$N$5:$N$1086</c:f>
              <c:numCache>
                <c:formatCode>0.00E+00</c:formatCode>
                <c:ptCount val="1082"/>
                <c:pt idx="0">
                  <c:v>2.6283000000000001E-83</c:v>
                </c:pt>
                <c:pt idx="1">
                  <c:v>6.5220999999999999E-77</c:v>
                </c:pt>
                <c:pt idx="2">
                  <c:v>5.5705000000000001E-63</c:v>
                </c:pt>
                <c:pt idx="3">
                  <c:v>9.5548999999999994E-50</c:v>
                </c:pt>
                <c:pt idx="4">
                  <c:v>8.4421E-47</c:v>
                </c:pt>
                <c:pt idx="5">
                  <c:v>8.2990999999999993E-46</c:v>
                </c:pt>
                <c:pt idx="6">
                  <c:v>8.2228000000000005E-45</c:v>
                </c:pt>
                <c:pt idx="7">
                  <c:v>5.5701999999999997E-44</c:v>
                </c:pt>
                <c:pt idx="8">
                  <c:v>2.8812000000000001E-43</c:v>
                </c:pt>
                <c:pt idx="9">
                  <c:v>7.5161000000000001E-42</c:v>
                </c:pt>
                <c:pt idx="10">
                  <c:v>6.2930999999999999E-41</c:v>
                </c:pt>
                <c:pt idx="11">
                  <c:v>2.9733999999999999E-40</c:v>
                </c:pt>
                <c:pt idx="12">
                  <c:v>1.1396E-39</c:v>
                </c:pt>
                <c:pt idx="13">
                  <c:v>9.5642999999999995E-39</c:v>
                </c:pt>
                <c:pt idx="14">
                  <c:v>8.9742999999999995E-38</c:v>
                </c:pt>
                <c:pt idx="15">
                  <c:v>5.2802000000000001E-37</c:v>
                </c:pt>
                <c:pt idx="16">
                  <c:v>2.8304999999999999E-36</c:v>
                </c:pt>
                <c:pt idx="17">
                  <c:v>8.1284999999999998E-36</c:v>
                </c:pt>
                <c:pt idx="18">
                  <c:v>7.2388000000000004E-35</c:v>
                </c:pt>
                <c:pt idx="19">
                  <c:v>1.2509E-33</c:v>
                </c:pt>
                <c:pt idx="20">
                  <c:v>1.4671E-32</c:v>
                </c:pt>
                <c:pt idx="21">
                  <c:v>1.5572999999999999E-31</c:v>
                </c:pt>
                <c:pt idx="22">
                  <c:v>1.1728999999999999E-30</c:v>
                </c:pt>
                <c:pt idx="23">
                  <c:v>6.8494999999999999E-30</c:v>
                </c:pt>
                <c:pt idx="24">
                  <c:v>3.9463999999999999E-29</c:v>
                </c:pt>
                <c:pt idx="25">
                  <c:v>2.4771000000000002E-28</c:v>
                </c:pt>
                <c:pt idx="26">
                  <c:v>1.5954E-27</c:v>
                </c:pt>
                <c:pt idx="27">
                  <c:v>1.1719000000000001E-26</c:v>
                </c:pt>
                <c:pt idx="28">
                  <c:v>9.5211000000000002E-26</c:v>
                </c:pt>
                <c:pt idx="29">
                  <c:v>7.7301999999999998E-25</c:v>
                </c:pt>
                <c:pt idx="30">
                  <c:v>5.9293000000000002E-24</c:v>
                </c:pt>
                <c:pt idx="31">
                  <c:v>4.4146999999999999E-23</c:v>
                </c:pt>
                <c:pt idx="32">
                  <c:v>2.9793999999999998E-22</c:v>
                </c:pt>
                <c:pt idx="33">
                  <c:v>1.5646999999999999E-21</c:v>
                </c:pt>
                <c:pt idx="34">
                  <c:v>6.5335999999999997E-21</c:v>
                </c:pt>
                <c:pt idx="35">
                  <c:v>3.2126000000000001E-20</c:v>
                </c:pt>
                <c:pt idx="36">
                  <c:v>1.4899000000000001E-19</c:v>
                </c:pt>
                <c:pt idx="37">
                  <c:v>9.5783999999999994E-19</c:v>
                </c:pt>
                <c:pt idx="38">
                  <c:v>8.7852000000000001E-18</c:v>
                </c:pt>
                <c:pt idx="39">
                  <c:v>1.7482E-16</c:v>
                </c:pt>
                <c:pt idx="40">
                  <c:v>2.9762000000000001E-15</c:v>
                </c:pt>
                <c:pt idx="41">
                  <c:v>4.6790999999999998E-14</c:v>
                </c:pt>
                <c:pt idx="42">
                  <c:v>8.3662000000000002E-13</c:v>
                </c:pt>
                <c:pt idx="43">
                  <c:v>1.9053000000000001E-11</c:v>
                </c:pt>
                <c:pt idx="44">
                  <c:v>2.1028E-10</c:v>
                </c:pt>
                <c:pt idx="45">
                  <c:v>2.4196999999999998E-9</c:v>
                </c:pt>
                <c:pt idx="46">
                  <c:v>2.8743999999999999E-8</c:v>
                </c:pt>
                <c:pt idx="47">
                  <c:v>2.5984999999999999E-7</c:v>
                </c:pt>
                <c:pt idx="48">
                  <c:v>1.9300000000000002E-6</c:v>
                </c:pt>
                <c:pt idx="49">
                  <c:v>1.2897999999999999E-5</c:v>
                </c:pt>
                <c:pt idx="50">
                  <c:v>8.0202000000000002E-5</c:v>
                </c:pt>
                <c:pt idx="51">
                  <c:v>4.6954000000000001E-4</c:v>
                </c:pt>
                <c:pt idx="52">
                  <c:v>2.5255999999999998E-3</c:v>
                </c:pt>
                <c:pt idx="53" formatCode="General">
                  <c:v>1.1915E-2</c:v>
                </c:pt>
                <c:pt idx="54" formatCode="General">
                  <c:v>4.7752999999999997E-2</c:v>
                </c:pt>
                <c:pt idx="55" formatCode="General">
                  <c:v>0.16042999999999999</c:v>
                </c:pt>
                <c:pt idx="56" formatCode="General">
                  <c:v>0.45168000000000003</c:v>
                </c:pt>
                <c:pt idx="57" formatCode="General">
                  <c:v>1.0722</c:v>
                </c:pt>
                <c:pt idx="58" formatCode="General">
                  <c:v>2.1520999999999999</c:v>
                </c:pt>
                <c:pt idx="59" formatCode="General">
                  <c:v>3.6516999999999999</c:v>
                </c:pt>
                <c:pt idx="60" formatCode="General">
                  <c:v>5.2106000000000003</c:v>
                </c:pt>
                <c:pt idx="61" formatCode="General">
                  <c:v>6.1749999999999998</c:v>
                </c:pt>
                <c:pt idx="62" formatCode="General">
                  <c:v>5.9321999999999999</c:v>
                </c:pt>
                <c:pt idx="63" formatCode="General">
                  <c:v>4.4476000000000004</c:v>
                </c:pt>
                <c:pt idx="64" formatCode="General">
                  <c:v>2.3769</c:v>
                </c:pt>
                <c:pt idx="65" formatCode="General">
                  <c:v>0.72550999999999999</c:v>
                </c:pt>
                <c:pt idx="66" formatCode="General">
                  <c:v>7.5905E-2</c:v>
                </c:pt>
                <c:pt idx="67" formatCode="General">
                  <c:v>9.8604000000000001E-3</c:v>
                </c:pt>
                <c:pt idx="68">
                  <c:v>1.4107E-4</c:v>
                </c:pt>
                <c:pt idx="69" formatCode="General">
                  <c:v>1.4005999999999999E-3</c:v>
                </c:pt>
                <c:pt idx="70">
                  <c:v>4.5171999999999999E-3</c:v>
                </c:pt>
                <c:pt idx="71">
                  <c:v>6.4129E-3</c:v>
                </c:pt>
                <c:pt idx="72">
                  <c:v>5.8557000000000001E-3</c:v>
                </c:pt>
                <c:pt idx="73">
                  <c:v>3.8135999999999999E-3</c:v>
                </c:pt>
                <c:pt idx="74">
                  <c:v>1.7216E-3</c:v>
                </c:pt>
                <c:pt idx="75">
                  <c:v>5.2495999999999999E-4</c:v>
                </c:pt>
                <c:pt idx="76">
                  <c:v>8.8671000000000005E-5</c:v>
                </c:pt>
                <c:pt idx="77">
                  <c:v>1.4982E-5</c:v>
                </c:pt>
                <c:pt idx="78">
                  <c:v>1.3101E-5</c:v>
                </c:pt>
                <c:pt idx="79">
                  <c:v>5.9974999999999998E-6</c:v>
                </c:pt>
                <c:pt idx="80">
                  <c:v>2.2744000000000002E-6</c:v>
                </c:pt>
                <c:pt idx="81">
                  <c:v>1.0920000000000001E-6</c:v>
                </c:pt>
                <c:pt idx="82">
                  <c:v>6.7945999999999997E-7</c:v>
                </c:pt>
                <c:pt idx="83">
                  <c:v>3.6208999999999998E-7</c:v>
                </c:pt>
                <c:pt idx="84">
                  <c:v>1.4026000000000001E-7</c:v>
                </c:pt>
                <c:pt idx="85">
                  <c:v>4.4313000000000001E-8</c:v>
                </c:pt>
                <c:pt idx="86">
                  <c:v>1.9102000000000001E-8</c:v>
                </c:pt>
                <c:pt idx="87">
                  <c:v>1.063E-8</c:v>
                </c:pt>
                <c:pt idx="88">
                  <c:v>4.8628000000000002E-9</c:v>
                </c:pt>
                <c:pt idx="89">
                  <c:v>1.5228E-9</c:v>
                </c:pt>
                <c:pt idx="90">
                  <c:v>5.1587E-10</c:v>
                </c:pt>
                <c:pt idx="91">
                  <c:v>2.3371000000000001E-10</c:v>
                </c:pt>
                <c:pt idx="92">
                  <c:v>8.4329999999999995E-11</c:v>
                </c:pt>
                <c:pt idx="93">
                  <c:v>3.9265E-11</c:v>
                </c:pt>
                <c:pt idx="94">
                  <c:v>1.9992000000000001E-11</c:v>
                </c:pt>
                <c:pt idx="95">
                  <c:v>8.6854000000000001E-12</c:v>
                </c:pt>
                <c:pt idx="96">
                  <c:v>3.5762E-12</c:v>
                </c:pt>
                <c:pt idx="97">
                  <c:v>1.6266999999999999E-12</c:v>
                </c:pt>
                <c:pt idx="98">
                  <c:v>7.7181000000000002E-13</c:v>
                </c:pt>
                <c:pt idx="99">
                  <c:v>3.2358999999999999E-13</c:v>
                </c:pt>
                <c:pt idx="100">
                  <c:v>1.3007E-13</c:v>
                </c:pt>
                <c:pt idx="101">
                  <c:v>7.3526000000000004E-14</c:v>
                </c:pt>
                <c:pt idx="102">
                  <c:v>4.9139000000000003E-14</c:v>
                </c:pt>
                <c:pt idx="103">
                  <c:v>7.1004999999999996E-14</c:v>
                </c:pt>
                <c:pt idx="104">
                  <c:v>1.5319E-13</c:v>
                </c:pt>
                <c:pt idx="105">
                  <c:v>2.49E-13</c:v>
                </c:pt>
                <c:pt idx="106">
                  <c:v>3.1739999999999999E-13</c:v>
                </c:pt>
                <c:pt idx="107">
                  <c:v>3.5896000000000002E-13</c:v>
                </c:pt>
                <c:pt idx="108">
                  <c:v>3.8954000000000002E-13</c:v>
                </c:pt>
                <c:pt idx="109">
                  <c:v>4.1892E-13</c:v>
                </c:pt>
                <c:pt idx="110">
                  <c:v>4.4854999999999999E-13</c:v>
                </c:pt>
                <c:pt idx="111">
                  <c:v>4.7655000000000002E-13</c:v>
                </c:pt>
                <c:pt idx="112">
                  <c:v>5.0215000000000004E-13</c:v>
                </c:pt>
                <c:pt idx="113">
                  <c:v>5.2646999999999998E-13</c:v>
                </c:pt>
                <c:pt idx="114">
                  <c:v>5.5082999999999999E-13</c:v>
                </c:pt>
                <c:pt idx="115">
                  <c:v>5.7565999999999999E-13</c:v>
                </c:pt>
                <c:pt idx="116">
                  <c:v>6.0081000000000004E-13</c:v>
                </c:pt>
                <c:pt idx="117">
                  <c:v>6.262E-13</c:v>
                </c:pt>
                <c:pt idx="118">
                  <c:v>6.5188999999999996E-13</c:v>
                </c:pt>
                <c:pt idx="119">
                  <c:v>6.7795999999999997E-13</c:v>
                </c:pt>
                <c:pt idx="120">
                  <c:v>7.0440000000000001E-13</c:v>
                </c:pt>
              </c:numCache>
            </c:numRef>
          </c:yVal>
          <c:smooth val="1"/>
          <c:extLst>
            <c:ext xmlns:c16="http://schemas.microsoft.com/office/drawing/2014/chart" uri="{C3380CC4-5D6E-409C-BE32-E72D297353CC}">
              <c16:uniqueId val="{00000006-C59C-49AE-8930-B1F04F0EE52B}"/>
            </c:ext>
          </c:extLst>
        </c:ser>
        <c:ser>
          <c:idx val="7"/>
          <c:order val="7"/>
          <c:tx>
            <c:strRef>
              <c:f>'Sim simple conduit_new_mix'!$O$4</c:f>
              <c:strCache>
                <c:ptCount val="1"/>
                <c:pt idx="0">
                  <c:v>Uniform conduit - B</c:v>
                </c:pt>
              </c:strCache>
            </c:strRef>
          </c:tx>
          <c:spPr>
            <a:ln w="25400" cap="rnd">
              <a:solidFill>
                <a:srgbClr val="00B0F0"/>
              </a:solidFill>
              <a:round/>
            </a:ln>
            <a:effectLst/>
          </c:spPr>
          <c:marker>
            <c:symbol val="none"/>
          </c:marker>
          <c:xVal>
            <c:numRef>
              <c:f>'Sim simple conduit_new_mix'!$B$5:$B$1086</c:f>
              <c:numCache>
                <c:formatCode>General</c:formatCode>
                <c:ptCount val="1082"/>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numCache>
            </c:numRef>
          </c:xVal>
          <c:yVal>
            <c:numRef>
              <c:f>'Sim simple conduit_new_mix'!$O$5:$O$1086</c:f>
              <c:numCache>
                <c:formatCode>0.00E+00</c:formatCode>
                <c:ptCount val="1082"/>
                <c:pt idx="0">
                  <c:v>8.0123999999999997E-84</c:v>
                </c:pt>
                <c:pt idx="1">
                  <c:v>4.2811999999999999E-77</c:v>
                </c:pt>
                <c:pt idx="2">
                  <c:v>3.1656E-65</c:v>
                </c:pt>
                <c:pt idx="3">
                  <c:v>4.1837E-50</c:v>
                </c:pt>
                <c:pt idx="4">
                  <c:v>1.2579000000000001E-47</c:v>
                </c:pt>
                <c:pt idx="5">
                  <c:v>1.5386E-46</c:v>
                </c:pt>
                <c:pt idx="6">
                  <c:v>4.0182000000000002E-45</c:v>
                </c:pt>
                <c:pt idx="7">
                  <c:v>2.7925999999999998E-44</c:v>
                </c:pt>
                <c:pt idx="8">
                  <c:v>2.5968E-43</c:v>
                </c:pt>
                <c:pt idx="9">
                  <c:v>4.372E-42</c:v>
                </c:pt>
                <c:pt idx="10">
                  <c:v>4.0241000000000001E-41</c:v>
                </c:pt>
                <c:pt idx="11">
                  <c:v>2.2310000000000001E-40</c:v>
                </c:pt>
                <c:pt idx="12">
                  <c:v>1.8809000000000001E-39</c:v>
                </c:pt>
                <c:pt idx="13">
                  <c:v>1.1394E-38</c:v>
                </c:pt>
                <c:pt idx="14">
                  <c:v>1.0339999999999999E-37</c:v>
                </c:pt>
                <c:pt idx="15">
                  <c:v>7.2325000000000002E-37</c:v>
                </c:pt>
                <c:pt idx="16">
                  <c:v>4.0275999999999998E-36</c:v>
                </c:pt>
                <c:pt idx="17">
                  <c:v>2.0939000000000001E-35</c:v>
                </c:pt>
                <c:pt idx="18">
                  <c:v>1.4805000000000001E-34</c:v>
                </c:pt>
                <c:pt idx="19">
                  <c:v>1.2842E-33</c:v>
                </c:pt>
                <c:pt idx="20">
                  <c:v>1.1983E-32</c:v>
                </c:pt>
                <c:pt idx="21">
                  <c:v>1.0864999999999999E-31</c:v>
                </c:pt>
                <c:pt idx="22">
                  <c:v>9.3961000000000003E-31</c:v>
                </c:pt>
                <c:pt idx="23">
                  <c:v>7.9837000000000001E-30</c:v>
                </c:pt>
                <c:pt idx="24">
                  <c:v>6.2083000000000003E-29</c:v>
                </c:pt>
                <c:pt idx="25">
                  <c:v>4.2306999999999997E-28</c:v>
                </c:pt>
                <c:pt idx="26">
                  <c:v>2.7337999999999999E-27</c:v>
                </c:pt>
                <c:pt idx="27">
                  <c:v>1.8282999999999999E-26</c:v>
                </c:pt>
                <c:pt idx="28">
                  <c:v>1.3051E-25</c:v>
                </c:pt>
                <c:pt idx="29">
                  <c:v>9.9461000000000006E-25</c:v>
                </c:pt>
                <c:pt idx="30">
                  <c:v>7.3993999999999998E-24</c:v>
                </c:pt>
                <c:pt idx="31">
                  <c:v>4.8926999999999999E-23</c:v>
                </c:pt>
                <c:pt idx="32">
                  <c:v>3.0545000000000001E-22</c:v>
                </c:pt>
                <c:pt idx="33">
                  <c:v>2.3446000000000002E-21</c:v>
                </c:pt>
                <c:pt idx="34">
                  <c:v>2.4144999999999999E-20</c:v>
                </c:pt>
                <c:pt idx="35">
                  <c:v>2.7587000000000002E-19</c:v>
                </c:pt>
                <c:pt idx="36">
                  <c:v>2.8286999999999998E-18</c:v>
                </c:pt>
                <c:pt idx="37">
                  <c:v>2.4844000000000001E-17</c:v>
                </c:pt>
                <c:pt idx="38">
                  <c:v>1.8873000000000001E-16</c:v>
                </c:pt>
                <c:pt idx="39">
                  <c:v>1.3919999999999999E-15</c:v>
                </c:pt>
                <c:pt idx="40">
                  <c:v>1.2257E-14</c:v>
                </c:pt>
                <c:pt idx="41">
                  <c:v>1.3790999999999999E-13</c:v>
                </c:pt>
                <c:pt idx="42">
                  <c:v>2.1026999999999999E-12</c:v>
                </c:pt>
                <c:pt idx="43">
                  <c:v>3.3894000000000001E-11</c:v>
                </c:pt>
                <c:pt idx="44">
                  <c:v>5.1902000000000003E-10</c:v>
                </c:pt>
                <c:pt idx="45">
                  <c:v>6.1512E-9</c:v>
                </c:pt>
                <c:pt idx="46">
                  <c:v>5.8520999999999998E-8</c:v>
                </c:pt>
                <c:pt idx="47">
                  <c:v>4.6804E-7</c:v>
                </c:pt>
                <c:pt idx="48">
                  <c:v>3.3185000000000001E-6</c:v>
                </c:pt>
                <c:pt idx="49">
                  <c:v>2.1878E-5</c:v>
                </c:pt>
                <c:pt idx="50">
                  <c:v>1.3530000000000001E-4</c:v>
                </c:pt>
                <c:pt idx="51">
                  <c:v>7.6223000000000003E-4</c:v>
                </c:pt>
                <c:pt idx="52">
                  <c:v>3.7786999999999999E-3</c:v>
                </c:pt>
                <c:pt idx="53" formatCode="General">
                  <c:v>1.6128E-2</c:v>
                </c:pt>
                <c:pt idx="54" formatCode="General">
                  <c:v>5.8767E-2</c:v>
                </c:pt>
                <c:pt idx="55" formatCode="General">
                  <c:v>0.18265000000000001</c:v>
                </c:pt>
                <c:pt idx="56" formatCode="General">
                  <c:v>0.48419000000000001</c:v>
                </c:pt>
                <c:pt idx="57" formatCode="General">
                  <c:v>1.0945</c:v>
                </c:pt>
                <c:pt idx="58" formatCode="General">
                  <c:v>2.1088</c:v>
                </c:pt>
                <c:pt idx="59" formatCode="General">
                  <c:v>3.4651999999999998</c:v>
                </c:pt>
                <c:pt idx="60" formatCode="General">
                  <c:v>4.8318000000000003</c:v>
                </c:pt>
                <c:pt idx="61" formatCode="General">
                  <c:v>5.6375000000000002</c:v>
                </c:pt>
                <c:pt idx="62" formatCode="General">
                  <c:v>5.3765999999999998</c:v>
                </c:pt>
                <c:pt idx="63" formatCode="General">
                  <c:v>4.0143000000000004</c:v>
                </c:pt>
                <c:pt idx="64" formatCode="General">
                  <c:v>2.1600999999999999</c:v>
                </c:pt>
                <c:pt idx="65" formatCode="General">
                  <c:v>0.70582999999999996</c:v>
                </c:pt>
                <c:pt idx="66" formatCode="General">
                  <c:v>0.13755999999999999</c:v>
                </c:pt>
                <c:pt idx="67" formatCode="General">
                  <c:v>1.5025E-2</c:v>
                </c:pt>
                <c:pt idx="68" formatCode="General">
                  <c:v>1.2293E-3</c:v>
                </c:pt>
                <c:pt idx="69" formatCode="General">
                  <c:v>2.2707999999999999E-3</c:v>
                </c:pt>
                <c:pt idx="70" formatCode="General">
                  <c:v>3.7502E-3</c:v>
                </c:pt>
                <c:pt idx="71" formatCode="General">
                  <c:v>4.5478000000000003E-3</c:v>
                </c:pt>
                <c:pt idx="72" formatCode="General">
                  <c:v>3.5742999999999999E-3</c:v>
                </c:pt>
                <c:pt idx="73" formatCode="General">
                  <c:v>1.7281E-3</c:v>
                </c:pt>
                <c:pt idx="74">
                  <c:v>4.0557000000000001E-4</c:v>
                </c:pt>
                <c:pt idx="75">
                  <c:v>7.4216999999999996E-6</c:v>
                </c:pt>
                <c:pt idx="76">
                  <c:v>3.3079E-5</c:v>
                </c:pt>
                <c:pt idx="77">
                  <c:v>3.1257999999999998E-5</c:v>
                </c:pt>
                <c:pt idx="78">
                  <c:v>2.9300000000000001E-5</c:v>
                </c:pt>
                <c:pt idx="79">
                  <c:v>2.4093000000000001E-5</c:v>
                </c:pt>
                <c:pt idx="80">
                  <c:v>8.3089999999999996E-6</c:v>
                </c:pt>
                <c:pt idx="81">
                  <c:v>1.0637000000000001E-6</c:v>
                </c:pt>
                <c:pt idx="82">
                  <c:v>8.1357000000000005E-7</c:v>
                </c:pt>
                <c:pt idx="83">
                  <c:v>5.5970000000000002E-7</c:v>
                </c:pt>
                <c:pt idx="84">
                  <c:v>1.9425000000000001E-7</c:v>
                </c:pt>
                <c:pt idx="85">
                  <c:v>6.4739999999999996E-8</c:v>
                </c:pt>
                <c:pt idx="86">
                  <c:v>2.4669999999999999E-8</c:v>
                </c:pt>
                <c:pt idx="87">
                  <c:v>9.4218000000000007E-9</c:v>
                </c:pt>
                <c:pt idx="88">
                  <c:v>3.4442000000000002E-9</c:v>
                </c:pt>
                <c:pt idx="89">
                  <c:v>1.5131999999999999E-9</c:v>
                </c:pt>
                <c:pt idx="90">
                  <c:v>4.6871000000000003E-10</c:v>
                </c:pt>
                <c:pt idx="91">
                  <c:v>1.6002000000000001E-10</c:v>
                </c:pt>
                <c:pt idx="92">
                  <c:v>6.6274000000000003E-11</c:v>
                </c:pt>
                <c:pt idx="93">
                  <c:v>3.0594000000000003E-11</c:v>
                </c:pt>
                <c:pt idx="94">
                  <c:v>1.3888000000000001E-11</c:v>
                </c:pt>
                <c:pt idx="95">
                  <c:v>6.0536E-12</c:v>
                </c:pt>
                <c:pt idx="96">
                  <c:v>2.6200000000000001E-12</c:v>
                </c:pt>
                <c:pt idx="97">
                  <c:v>1.1804000000000001E-12</c:v>
                </c:pt>
                <c:pt idx="98">
                  <c:v>5.3171999999999998E-13</c:v>
                </c:pt>
                <c:pt idx="99">
                  <c:v>2.5936999999999998E-13</c:v>
                </c:pt>
                <c:pt idx="100">
                  <c:v>1.3619E-13</c:v>
                </c:pt>
                <c:pt idx="101">
                  <c:v>7.4388000000000006E-14</c:v>
                </c:pt>
                <c:pt idx="102">
                  <c:v>4.3317000000000002E-14</c:v>
                </c:pt>
                <c:pt idx="103">
                  <c:v>4.2863000000000002E-14</c:v>
                </c:pt>
                <c:pt idx="104">
                  <c:v>7.2557000000000006E-14</c:v>
                </c:pt>
                <c:pt idx="105">
                  <c:v>1.2471000000000001E-13</c:v>
                </c:pt>
                <c:pt idx="106">
                  <c:v>1.9406000000000001E-13</c:v>
                </c:pt>
                <c:pt idx="107">
                  <c:v>2.7363000000000002E-13</c:v>
                </c:pt>
                <c:pt idx="108">
                  <c:v>3.3652999999999998E-13</c:v>
                </c:pt>
                <c:pt idx="109">
                  <c:v>3.8364000000000002E-13</c:v>
                </c:pt>
                <c:pt idx="110">
                  <c:v>4.2203999999999999E-13</c:v>
                </c:pt>
                <c:pt idx="111">
                  <c:v>4.5616999999999996E-13</c:v>
                </c:pt>
                <c:pt idx="112">
                  <c:v>4.8788000000000004E-13</c:v>
                </c:pt>
                <c:pt idx="113">
                  <c:v>5.1771000000000002E-13</c:v>
                </c:pt>
                <c:pt idx="114">
                  <c:v>5.4574999999999997E-13</c:v>
                </c:pt>
                <c:pt idx="115">
                  <c:v>5.7229999999999999E-13</c:v>
                </c:pt>
                <c:pt idx="116">
                  <c:v>5.9804000000000004E-13</c:v>
                </c:pt>
                <c:pt idx="117">
                  <c:v>6.2363999999999996E-13</c:v>
                </c:pt>
                <c:pt idx="118">
                  <c:v>6.4942999999999999E-13</c:v>
                </c:pt>
                <c:pt idx="119">
                  <c:v>6.7546000000000003E-13</c:v>
                </c:pt>
                <c:pt idx="120">
                  <c:v>7.0176000000000003E-13</c:v>
                </c:pt>
              </c:numCache>
            </c:numRef>
          </c:yVal>
          <c:smooth val="1"/>
          <c:extLst>
            <c:ext xmlns:c16="http://schemas.microsoft.com/office/drawing/2014/chart" uri="{C3380CC4-5D6E-409C-BE32-E72D297353CC}">
              <c16:uniqueId val="{00000007-C59C-49AE-8930-B1F04F0EE52B}"/>
            </c:ext>
          </c:extLst>
        </c:ser>
        <c:ser>
          <c:idx val="8"/>
          <c:order val="8"/>
          <c:tx>
            <c:strRef>
              <c:f>'Sim simple conduit_new_mix'!$P$4</c:f>
              <c:strCache>
                <c:ptCount val="1"/>
                <c:pt idx="0">
                  <c:v>Uniform conduit - G</c:v>
                </c:pt>
              </c:strCache>
            </c:strRef>
          </c:tx>
          <c:spPr>
            <a:ln w="25400" cap="rnd">
              <a:solidFill>
                <a:srgbClr val="FF0000"/>
              </a:solidFill>
              <a:round/>
            </a:ln>
            <a:effectLst/>
          </c:spPr>
          <c:marker>
            <c:symbol val="none"/>
          </c:marker>
          <c:xVal>
            <c:numRef>
              <c:f>'Sim simple conduit_new_mix'!$B$5:$B$1086</c:f>
              <c:numCache>
                <c:formatCode>General</c:formatCode>
                <c:ptCount val="1082"/>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numCache>
            </c:numRef>
          </c:xVal>
          <c:yVal>
            <c:numRef>
              <c:f>'Sim simple conduit_new_mix'!$P$5:$P$1086</c:f>
              <c:numCache>
                <c:formatCode>0.00E+00</c:formatCode>
                <c:ptCount val="1082"/>
                <c:pt idx="0">
                  <c:v>3.7238000000000001E-84</c:v>
                </c:pt>
                <c:pt idx="1">
                  <c:v>3.3208999999999998E-77</c:v>
                </c:pt>
                <c:pt idx="2">
                  <c:v>3.2504E-63</c:v>
                </c:pt>
                <c:pt idx="3">
                  <c:v>2.5207E-50</c:v>
                </c:pt>
                <c:pt idx="4">
                  <c:v>2.2590000000000002E-47</c:v>
                </c:pt>
                <c:pt idx="5">
                  <c:v>3.0840000000000001E-46</c:v>
                </c:pt>
                <c:pt idx="6">
                  <c:v>3.3876999999999998E-45</c:v>
                </c:pt>
                <c:pt idx="7">
                  <c:v>3.7998999999999998E-44</c:v>
                </c:pt>
                <c:pt idx="8">
                  <c:v>4.2583999999999998E-43</c:v>
                </c:pt>
                <c:pt idx="9">
                  <c:v>3.8027000000000002E-42</c:v>
                </c:pt>
                <c:pt idx="10">
                  <c:v>4.2439999999999998E-41</c:v>
                </c:pt>
                <c:pt idx="11">
                  <c:v>1.9138999999999998E-40</c:v>
                </c:pt>
                <c:pt idx="12">
                  <c:v>1.3998E-39</c:v>
                </c:pt>
                <c:pt idx="13">
                  <c:v>1.3138E-38</c:v>
                </c:pt>
                <c:pt idx="14">
                  <c:v>8.3351000000000001E-38</c:v>
                </c:pt>
                <c:pt idx="15">
                  <c:v>5.3756000000000003E-37</c:v>
                </c:pt>
                <c:pt idx="16">
                  <c:v>4.2644E-36</c:v>
                </c:pt>
                <c:pt idx="17">
                  <c:v>2.9592999999999997E-35</c:v>
                </c:pt>
                <c:pt idx="18">
                  <c:v>2.1546999999999998E-34</c:v>
                </c:pt>
                <c:pt idx="19">
                  <c:v>1.669E-33</c:v>
                </c:pt>
                <c:pt idx="20">
                  <c:v>1.3929000000000001E-32</c:v>
                </c:pt>
                <c:pt idx="21">
                  <c:v>1.2132000000000001E-31</c:v>
                </c:pt>
                <c:pt idx="22">
                  <c:v>9.5636999999999993E-31</c:v>
                </c:pt>
                <c:pt idx="23">
                  <c:v>6.4290999999999995E-30</c:v>
                </c:pt>
                <c:pt idx="24">
                  <c:v>3.7047999999999999E-29</c:v>
                </c:pt>
                <c:pt idx="25">
                  <c:v>1.862E-28</c:v>
                </c:pt>
                <c:pt idx="26">
                  <c:v>9.1643999999999999E-28</c:v>
                </c:pt>
                <c:pt idx="27">
                  <c:v>5.0402000000000001E-27</c:v>
                </c:pt>
                <c:pt idx="28">
                  <c:v>3.2671E-26</c:v>
                </c:pt>
                <c:pt idx="29">
                  <c:v>2.7916000000000002E-25</c:v>
                </c:pt>
                <c:pt idx="30">
                  <c:v>2.9005E-24</c:v>
                </c:pt>
                <c:pt idx="31">
                  <c:v>2.9934999999999997E-23</c:v>
                </c:pt>
                <c:pt idx="32">
                  <c:v>2.2646999999999998E-22</c:v>
                </c:pt>
                <c:pt idx="33">
                  <c:v>1.1994999999999999E-21</c:v>
                </c:pt>
                <c:pt idx="34">
                  <c:v>6.8233999999999993E-21</c:v>
                </c:pt>
                <c:pt idx="35">
                  <c:v>4.6590000000000001E-20</c:v>
                </c:pt>
                <c:pt idx="36">
                  <c:v>3.5801000000000002E-19</c:v>
                </c:pt>
                <c:pt idx="37">
                  <c:v>4.0939999999999999E-18</c:v>
                </c:pt>
                <c:pt idx="38">
                  <c:v>6.6548999999999999E-17</c:v>
                </c:pt>
                <c:pt idx="39">
                  <c:v>1.0514000000000001E-15</c:v>
                </c:pt>
                <c:pt idx="40">
                  <c:v>1.2903E-14</c:v>
                </c:pt>
                <c:pt idx="41">
                  <c:v>1.4159000000000001E-13</c:v>
                </c:pt>
                <c:pt idx="42">
                  <c:v>1.723E-12</c:v>
                </c:pt>
                <c:pt idx="43">
                  <c:v>4.4165999999999999E-11</c:v>
                </c:pt>
                <c:pt idx="44">
                  <c:v>8.0899000000000002E-10</c:v>
                </c:pt>
                <c:pt idx="45">
                  <c:v>1.0322E-8</c:v>
                </c:pt>
                <c:pt idx="46">
                  <c:v>9.893E-8</c:v>
                </c:pt>
                <c:pt idx="47">
                  <c:v>7.9892999999999997E-7</c:v>
                </c:pt>
                <c:pt idx="48">
                  <c:v>5.6714999999999998E-6</c:v>
                </c:pt>
                <c:pt idx="49">
                  <c:v>3.5503999999999998E-5</c:v>
                </c:pt>
                <c:pt idx="50">
                  <c:v>1.9916000000000001E-4</c:v>
                </c:pt>
                <c:pt idx="51">
                  <c:v>1.0069E-3</c:v>
                </c:pt>
                <c:pt idx="52">
                  <c:v>4.5599999999999998E-3</c:v>
                </c:pt>
                <c:pt idx="53" formatCode="General">
                  <c:v>1.8280000000000001E-2</c:v>
                </c:pt>
                <c:pt idx="54" formatCode="General">
                  <c:v>6.4175999999999997E-2</c:v>
                </c:pt>
                <c:pt idx="55" formatCode="General">
                  <c:v>0.19503999999999999</c:v>
                </c:pt>
                <c:pt idx="56" formatCode="General">
                  <c:v>0.51</c:v>
                </c:pt>
                <c:pt idx="57" formatCode="General">
                  <c:v>1.1469</c:v>
                </c:pt>
                <c:pt idx="58" formatCode="General">
                  <c:v>2.2132000000000001</c:v>
                </c:pt>
                <c:pt idx="59" formatCode="General">
                  <c:v>3.6524000000000001</c:v>
                </c:pt>
                <c:pt idx="60" formatCode="General">
                  <c:v>5.1193999999999997</c:v>
                </c:pt>
                <c:pt idx="61" formatCode="General">
                  <c:v>6.0129000000000001</c:v>
                </c:pt>
                <c:pt idx="62" formatCode="General">
                  <c:v>5.7767999999999997</c:v>
                </c:pt>
                <c:pt idx="63" formatCode="General">
                  <c:v>4.3741000000000003</c:v>
                </c:pt>
                <c:pt idx="64" formatCode="General">
                  <c:v>2.4114</c:v>
                </c:pt>
                <c:pt idx="65">
                  <c:v>0.81076000000000004</c:v>
                </c:pt>
                <c:pt idx="66" formatCode="General">
                  <c:v>0.14831</c:v>
                </c:pt>
                <c:pt idx="67" formatCode="General">
                  <c:v>5.6068000000000003E-3</c:v>
                </c:pt>
                <c:pt idx="68">
                  <c:v>3.7089000000000002E-4</c:v>
                </c:pt>
                <c:pt idx="69" formatCode="General">
                  <c:v>1.0541999999999999E-3</c:v>
                </c:pt>
                <c:pt idx="70">
                  <c:v>2.8218000000000002E-3</c:v>
                </c:pt>
                <c:pt idx="71">
                  <c:v>4.3172999999999996E-3</c:v>
                </c:pt>
                <c:pt idx="72">
                  <c:v>4.2252000000000001E-3</c:v>
                </c:pt>
                <c:pt idx="73">
                  <c:v>2.5769999999999999E-3</c:v>
                </c:pt>
                <c:pt idx="74">
                  <c:v>8.4814999999999999E-4</c:v>
                </c:pt>
                <c:pt idx="75">
                  <c:v>1.7878999999999999E-5</c:v>
                </c:pt>
                <c:pt idx="76">
                  <c:v>2.4162999999999999E-5</c:v>
                </c:pt>
                <c:pt idx="77">
                  <c:v>3.2277000000000003E-5</c:v>
                </c:pt>
                <c:pt idx="78">
                  <c:v>6.5993000000000003E-5</c:v>
                </c:pt>
                <c:pt idx="79">
                  <c:v>5.8201000000000001E-5</c:v>
                </c:pt>
                <c:pt idx="80">
                  <c:v>1.2714000000000001E-5</c:v>
                </c:pt>
                <c:pt idx="81">
                  <c:v>1.6339999999999999E-6</c:v>
                </c:pt>
                <c:pt idx="82">
                  <c:v>1.0905E-6</c:v>
                </c:pt>
                <c:pt idx="83">
                  <c:v>8.2938000000000003E-7</c:v>
                </c:pt>
                <c:pt idx="84">
                  <c:v>3.4620999999999997E-7</c:v>
                </c:pt>
                <c:pt idx="85">
                  <c:v>1.1971999999999999E-7</c:v>
                </c:pt>
                <c:pt idx="86">
                  <c:v>4.5475000000000002E-8</c:v>
                </c:pt>
                <c:pt idx="87">
                  <c:v>1.2274E-8</c:v>
                </c:pt>
                <c:pt idx="88">
                  <c:v>4.9488999999999997E-9</c:v>
                </c:pt>
                <c:pt idx="89">
                  <c:v>2.5955E-9</c:v>
                </c:pt>
                <c:pt idx="90">
                  <c:v>3.9839000000000001E-10</c:v>
                </c:pt>
                <c:pt idx="91">
                  <c:v>1.7603000000000001E-10</c:v>
                </c:pt>
                <c:pt idx="92">
                  <c:v>5.676E-11</c:v>
                </c:pt>
                <c:pt idx="93">
                  <c:v>1.4877000000000001E-11</c:v>
                </c:pt>
                <c:pt idx="94">
                  <c:v>1.2945E-11</c:v>
                </c:pt>
                <c:pt idx="95">
                  <c:v>5.1711E-12</c:v>
                </c:pt>
                <c:pt idx="96">
                  <c:v>1.196E-12</c:v>
                </c:pt>
                <c:pt idx="97">
                  <c:v>4.5498999999999996E-13</c:v>
                </c:pt>
                <c:pt idx="98">
                  <c:v>1.3084E-12</c:v>
                </c:pt>
                <c:pt idx="99">
                  <c:v>1.8443000000000001E-12</c:v>
                </c:pt>
                <c:pt idx="100">
                  <c:v>9.5972000000000007E-13</c:v>
                </c:pt>
                <c:pt idx="101">
                  <c:v>4.9549999999999996E-13</c:v>
                </c:pt>
                <c:pt idx="102">
                  <c:v>5.8087000000000003E-13</c:v>
                </c:pt>
                <c:pt idx="103">
                  <c:v>5.9450999999999996E-13</c:v>
                </c:pt>
                <c:pt idx="104">
                  <c:v>4.4644000000000001E-13</c:v>
                </c:pt>
                <c:pt idx="105">
                  <c:v>3.1186E-13</c:v>
                </c:pt>
                <c:pt idx="106">
                  <c:v>2.7157000000000002E-13</c:v>
                </c:pt>
                <c:pt idx="107">
                  <c:v>2.9427999999999998E-13</c:v>
                </c:pt>
                <c:pt idx="108">
                  <c:v>3.3971000000000002E-13</c:v>
                </c:pt>
                <c:pt idx="109">
                  <c:v>3.8652E-13</c:v>
                </c:pt>
                <c:pt idx="110">
                  <c:v>4.2311E-13</c:v>
                </c:pt>
                <c:pt idx="111">
                  <c:v>4.4836000000000002E-13</c:v>
                </c:pt>
                <c:pt idx="112">
                  <c:v>4.6901000000000004E-13</c:v>
                </c:pt>
                <c:pt idx="113">
                  <c:v>4.9138999999999999E-13</c:v>
                </c:pt>
                <c:pt idx="114">
                  <c:v>5.1707000000000004E-13</c:v>
                </c:pt>
                <c:pt idx="115">
                  <c:v>5.4456999999999997E-13</c:v>
                </c:pt>
                <c:pt idx="116">
                  <c:v>5.7213000000000001E-13</c:v>
                </c:pt>
                <c:pt idx="117">
                  <c:v>5.9898999999999995E-13</c:v>
                </c:pt>
                <c:pt idx="118">
                  <c:v>6.2521000000000002E-13</c:v>
                </c:pt>
                <c:pt idx="119">
                  <c:v>6.5123999999999996E-13</c:v>
                </c:pt>
                <c:pt idx="120">
                  <c:v>6.7749999999999999E-13</c:v>
                </c:pt>
              </c:numCache>
            </c:numRef>
          </c:yVal>
          <c:smooth val="1"/>
          <c:extLst>
            <c:ext xmlns:c16="http://schemas.microsoft.com/office/drawing/2014/chart" uri="{C3380CC4-5D6E-409C-BE32-E72D297353CC}">
              <c16:uniqueId val="{00000008-C59C-49AE-8930-B1F04F0EE52B}"/>
            </c:ext>
          </c:extLst>
        </c:ser>
        <c:ser>
          <c:idx val="9"/>
          <c:order val="9"/>
          <c:tx>
            <c:strRef>
              <c:f>'Sim simple conduit_new_mix'!$Q$4</c:f>
              <c:strCache>
                <c:ptCount val="1"/>
                <c:pt idx="0">
                  <c:v>Uniform conduit - M</c:v>
                </c:pt>
              </c:strCache>
            </c:strRef>
          </c:tx>
          <c:spPr>
            <a:ln w="25400" cap="rnd">
              <a:solidFill>
                <a:schemeClr val="tx1"/>
              </a:solidFill>
              <a:round/>
            </a:ln>
            <a:effectLst/>
          </c:spPr>
          <c:marker>
            <c:symbol val="none"/>
          </c:marker>
          <c:xVal>
            <c:numRef>
              <c:f>'Sim simple conduit_new_mix'!$B$5:$B$1086</c:f>
              <c:numCache>
                <c:formatCode>General</c:formatCode>
                <c:ptCount val="1082"/>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numCache>
            </c:numRef>
          </c:xVal>
          <c:yVal>
            <c:numRef>
              <c:f>'Sim simple conduit_new_mix'!$Q$5:$Q$1086</c:f>
              <c:numCache>
                <c:formatCode>0.00E+00</c:formatCode>
                <c:ptCount val="1082"/>
                <c:pt idx="0">
                  <c:v>5.3278000000000001E-83</c:v>
                </c:pt>
                <c:pt idx="1">
                  <c:v>1.0991E-76</c:v>
                </c:pt>
                <c:pt idx="2">
                  <c:v>2.2143999999999999E-64</c:v>
                </c:pt>
                <c:pt idx="3">
                  <c:v>2.3304000000000001E-49</c:v>
                </c:pt>
                <c:pt idx="4">
                  <c:v>2.3450999999999998E-47</c:v>
                </c:pt>
                <c:pt idx="5">
                  <c:v>4.3580999999999997E-46</c:v>
                </c:pt>
                <c:pt idx="6">
                  <c:v>1.4195000000000001E-44</c:v>
                </c:pt>
                <c:pt idx="7">
                  <c:v>7.614E-44</c:v>
                </c:pt>
                <c:pt idx="8">
                  <c:v>3.3047000000000002E-43</c:v>
                </c:pt>
                <c:pt idx="9">
                  <c:v>4.6595000000000002E-42</c:v>
                </c:pt>
                <c:pt idx="10">
                  <c:v>1.4754000000000001E-40</c:v>
                </c:pt>
                <c:pt idx="11">
                  <c:v>5.1071999999999999E-40</c:v>
                </c:pt>
                <c:pt idx="12">
                  <c:v>2.7883000000000001E-39</c:v>
                </c:pt>
                <c:pt idx="13">
                  <c:v>1.911E-38</c:v>
                </c:pt>
                <c:pt idx="14">
                  <c:v>1.9832E-37</c:v>
                </c:pt>
                <c:pt idx="15">
                  <c:v>1.2997999999999999E-36</c:v>
                </c:pt>
                <c:pt idx="16">
                  <c:v>8.4057000000000003E-36</c:v>
                </c:pt>
                <c:pt idx="17">
                  <c:v>4.4640999999999999E-35</c:v>
                </c:pt>
                <c:pt idx="18">
                  <c:v>2.9724999999999999E-34</c:v>
                </c:pt>
                <c:pt idx="19">
                  <c:v>2.2371000000000001E-33</c:v>
                </c:pt>
                <c:pt idx="20">
                  <c:v>2.3872999999999999E-32</c:v>
                </c:pt>
                <c:pt idx="21">
                  <c:v>2.7953999999999998E-31</c:v>
                </c:pt>
                <c:pt idx="22">
                  <c:v>2.3504999999999999E-30</c:v>
                </c:pt>
                <c:pt idx="23">
                  <c:v>1.6242E-29</c:v>
                </c:pt>
                <c:pt idx="24">
                  <c:v>1.008E-28</c:v>
                </c:pt>
                <c:pt idx="25">
                  <c:v>5.5461999999999999E-28</c:v>
                </c:pt>
                <c:pt idx="26">
                  <c:v>3.0896000000000001E-27</c:v>
                </c:pt>
                <c:pt idx="27">
                  <c:v>2.1498E-26</c:v>
                </c:pt>
                <c:pt idx="28">
                  <c:v>1.7193999999999999E-25</c:v>
                </c:pt>
                <c:pt idx="29">
                  <c:v>1.3958000000000001E-24</c:v>
                </c:pt>
                <c:pt idx="30">
                  <c:v>1.0477999999999999E-23</c:v>
                </c:pt>
                <c:pt idx="31">
                  <c:v>7.2886999999999995E-23</c:v>
                </c:pt>
                <c:pt idx="32">
                  <c:v>4.5191999999999996E-22</c:v>
                </c:pt>
                <c:pt idx="33">
                  <c:v>2.1734999999999999E-21</c:v>
                </c:pt>
                <c:pt idx="34">
                  <c:v>1.4662E-20</c:v>
                </c:pt>
                <c:pt idx="35">
                  <c:v>1.3529000000000001E-19</c:v>
                </c:pt>
                <c:pt idx="36">
                  <c:v>1.2130999999999999E-18</c:v>
                </c:pt>
                <c:pt idx="37">
                  <c:v>1.0271E-17</c:v>
                </c:pt>
                <c:pt idx="38">
                  <c:v>9.0592999999999999E-17</c:v>
                </c:pt>
                <c:pt idx="39">
                  <c:v>8.4857999999999998E-16</c:v>
                </c:pt>
                <c:pt idx="40">
                  <c:v>1.4399000000000001E-14</c:v>
                </c:pt>
                <c:pt idx="41">
                  <c:v>3.1626000000000001E-13</c:v>
                </c:pt>
                <c:pt idx="42">
                  <c:v>3.4292E-12</c:v>
                </c:pt>
                <c:pt idx="43">
                  <c:v>5.1918000000000002E-11</c:v>
                </c:pt>
                <c:pt idx="44">
                  <c:v>9.6516E-10</c:v>
                </c:pt>
                <c:pt idx="45">
                  <c:v>1.393E-8</c:v>
                </c:pt>
                <c:pt idx="46">
                  <c:v>1.4735999999999999E-7</c:v>
                </c:pt>
                <c:pt idx="47">
                  <c:v>1.2077999999999999E-6</c:v>
                </c:pt>
                <c:pt idx="48">
                  <c:v>8.6879000000000003E-6</c:v>
                </c:pt>
                <c:pt idx="49">
                  <c:v>5.6266E-5</c:v>
                </c:pt>
                <c:pt idx="50">
                  <c:v>3.3471999999999999E-4</c:v>
                </c:pt>
                <c:pt idx="51" formatCode="General">
                  <c:v>1.817E-3</c:v>
                </c:pt>
                <c:pt idx="52" formatCode="General">
                  <c:v>8.8070000000000006E-3</c:v>
                </c:pt>
                <c:pt idx="53" formatCode="General">
                  <c:v>3.7095000000000003E-2</c:v>
                </c:pt>
                <c:pt idx="54" formatCode="General">
                  <c:v>0.13339999999999999</c:v>
                </c:pt>
                <c:pt idx="55" formatCode="General">
                  <c:v>0.40694000000000002</c:v>
                </c:pt>
                <c:pt idx="56" formatCode="General">
                  <c:v>1.0526</c:v>
                </c:pt>
                <c:pt idx="57" formatCode="General">
                  <c:v>2.3105000000000002</c:v>
                </c:pt>
                <c:pt idx="58" formatCode="General">
                  <c:v>4.2965999999999998</c:v>
                </c:pt>
                <c:pt idx="59" formatCode="General">
                  <c:v>6.7462</c:v>
                </c:pt>
                <c:pt idx="60" formatCode="General">
                  <c:v>8.8717000000000006</c:v>
                </c:pt>
                <c:pt idx="61" formatCode="General">
                  <c:v>9.5962999999999994</c:v>
                </c:pt>
                <c:pt idx="62" formatCode="General">
                  <c:v>8.2988999999999997</c:v>
                </c:pt>
                <c:pt idx="63" formatCode="General">
                  <c:v>5.3948</c:v>
                </c:pt>
                <c:pt idx="64" formatCode="General">
                  <c:v>2.2271999999999998</c:v>
                </c:pt>
                <c:pt idx="65" formatCode="General">
                  <c:v>0.31222</c:v>
                </c:pt>
                <c:pt idx="66" formatCode="General">
                  <c:v>2.8909000000000001E-2</c:v>
                </c:pt>
                <c:pt idx="67" formatCode="General">
                  <c:v>1.4028999999999999E-3</c:v>
                </c:pt>
                <c:pt idx="68">
                  <c:v>8.4133999999999999E-4</c:v>
                </c:pt>
                <c:pt idx="69">
                  <c:v>3.6378999999999999E-3</c:v>
                </c:pt>
                <c:pt idx="70">
                  <c:v>4.0283999999999997E-3</c:v>
                </c:pt>
                <c:pt idx="71">
                  <c:v>1.8956999999999999E-3</c:v>
                </c:pt>
                <c:pt idx="72">
                  <c:v>1.8427E-4</c:v>
                </c:pt>
                <c:pt idx="73">
                  <c:v>4.0825000000000003E-5</c:v>
                </c:pt>
                <c:pt idx="74">
                  <c:v>9.4830000000000005E-6</c:v>
                </c:pt>
                <c:pt idx="75">
                  <c:v>5.4960999999999998E-5</c:v>
                </c:pt>
                <c:pt idx="76">
                  <c:v>7.9262000000000001E-5</c:v>
                </c:pt>
                <c:pt idx="77">
                  <c:v>4.8698E-5</c:v>
                </c:pt>
                <c:pt idx="78">
                  <c:v>1.1636E-5</c:v>
                </c:pt>
                <c:pt idx="79">
                  <c:v>5.0061000000000002E-6</c:v>
                </c:pt>
                <c:pt idx="80">
                  <c:v>4.0990000000000001E-6</c:v>
                </c:pt>
                <c:pt idx="81">
                  <c:v>2.9224000000000002E-6</c:v>
                </c:pt>
                <c:pt idx="82">
                  <c:v>1.2557999999999999E-6</c:v>
                </c:pt>
                <c:pt idx="83">
                  <c:v>2.9897999999999999E-7</c:v>
                </c:pt>
                <c:pt idx="84">
                  <c:v>5.6401000000000003E-8</c:v>
                </c:pt>
                <c:pt idx="85">
                  <c:v>1.3232000000000001E-8</c:v>
                </c:pt>
                <c:pt idx="86">
                  <c:v>3.4453000000000001E-9</c:v>
                </c:pt>
                <c:pt idx="87">
                  <c:v>2.0507E-9</c:v>
                </c:pt>
                <c:pt idx="88">
                  <c:v>1.8718000000000001E-9</c:v>
                </c:pt>
                <c:pt idx="89">
                  <c:v>2.1747E-10</c:v>
                </c:pt>
                <c:pt idx="90">
                  <c:v>0</c:v>
                </c:pt>
                <c:pt idx="91">
                  <c:v>1.2374E-14</c:v>
                </c:pt>
                <c:pt idx="92">
                  <c:v>1.5832E-11</c:v>
                </c:pt>
                <c:pt idx="93">
                  <c:v>3.6964000000000003E-11</c:v>
                </c:pt>
                <c:pt idx="94">
                  <c:v>2.2804999999999999E-11</c:v>
                </c:pt>
                <c:pt idx="95">
                  <c:v>6.2485000000000003E-12</c:v>
                </c:pt>
                <c:pt idx="96">
                  <c:v>6.2573E-13</c:v>
                </c:pt>
                <c:pt idx="97">
                  <c:v>5.6957000000000002E-14</c:v>
                </c:pt>
                <c:pt idx="98">
                  <c:v>5.6980000000000001E-14</c:v>
                </c:pt>
                <c:pt idx="99">
                  <c:v>2.6344000000000001E-14</c:v>
                </c:pt>
                <c:pt idx="100">
                  <c:v>8.8259000000000001E-15</c:v>
                </c:pt>
                <c:pt idx="101">
                  <c:v>1.4633999999999999E-14</c:v>
                </c:pt>
                <c:pt idx="102">
                  <c:v>3.3406E-14</c:v>
                </c:pt>
                <c:pt idx="103">
                  <c:v>6.9296000000000006E-14</c:v>
                </c:pt>
                <c:pt idx="104">
                  <c:v>1.3764000000000001E-13</c:v>
                </c:pt>
                <c:pt idx="105">
                  <c:v>2.2896999999999998E-13</c:v>
                </c:pt>
                <c:pt idx="106">
                  <c:v>3.1930999999999998E-13</c:v>
                </c:pt>
                <c:pt idx="107">
                  <c:v>3.8956000000000001E-13</c:v>
                </c:pt>
                <c:pt idx="108">
                  <c:v>4.3706000000000001E-13</c:v>
                </c:pt>
                <c:pt idx="109">
                  <c:v>4.6913999999999996E-13</c:v>
                </c:pt>
                <c:pt idx="110">
                  <c:v>4.9472000000000004E-13</c:v>
                </c:pt>
                <c:pt idx="111">
                  <c:v>5.1965000000000001E-13</c:v>
                </c:pt>
                <c:pt idx="112">
                  <c:v>5.4562999999999997E-13</c:v>
                </c:pt>
                <c:pt idx="113">
                  <c:v>5.7207E-13</c:v>
                </c:pt>
                <c:pt idx="114">
                  <c:v>5.9817999999999998E-13</c:v>
                </c:pt>
                <c:pt idx="115">
                  <c:v>6.2381999999999996E-13</c:v>
                </c:pt>
                <c:pt idx="116">
                  <c:v>6.4930999999999999E-13</c:v>
                </c:pt>
                <c:pt idx="117">
                  <c:v>6.7503E-13</c:v>
                </c:pt>
                <c:pt idx="118">
                  <c:v>7.0124000000000005E-13</c:v>
                </c:pt>
                <c:pt idx="119">
                  <c:v>7.2801000000000005E-13</c:v>
                </c:pt>
                <c:pt idx="120">
                  <c:v>7.5526999999999997E-13</c:v>
                </c:pt>
              </c:numCache>
            </c:numRef>
          </c:yVal>
          <c:smooth val="1"/>
          <c:extLst>
            <c:ext xmlns:c16="http://schemas.microsoft.com/office/drawing/2014/chart" uri="{C3380CC4-5D6E-409C-BE32-E72D297353CC}">
              <c16:uniqueId val="{00000009-C59C-49AE-8930-B1F04F0EE52B}"/>
            </c:ext>
          </c:extLst>
        </c:ser>
        <c:dLbls>
          <c:showLegendKey val="0"/>
          <c:showVal val="0"/>
          <c:showCatName val="0"/>
          <c:showSerName val="0"/>
          <c:showPercent val="0"/>
          <c:showBubbleSize val="0"/>
        </c:dLbls>
        <c:axId val="593615152"/>
        <c:axId val="593613904"/>
      </c:scatterChart>
      <c:valAx>
        <c:axId val="593615152"/>
        <c:scaling>
          <c:orientation val="minMax"/>
          <c:min val="45"/>
        </c:scaling>
        <c:delete val="0"/>
        <c:axPos val="b"/>
        <c:title>
          <c:tx>
            <c:rich>
              <a:bodyPr rot="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r>
                  <a:rPr lang="en-US"/>
                  <a:t>Time (min)</a:t>
                </a:r>
              </a:p>
            </c:rich>
          </c:tx>
          <c:overlay val="0"/>
          <c:spPr>
            <a:noFill/>
            <a:ln>
              <a:noFill/>
            </a:ln>
            <a:effectLst/>
          </c:spPr>
          <c:txPr>
            <a:bodyPr rot="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title>
        <c:numFmt formatCode="General" sourceLinked="0"/>
        <c:majorTickMark val="in"/>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593613904"/>
        <c:crosses val="autoZero"/>
        <c:crossBetween val="midCat"/>
      </c:valAx>
      <c:valAx>
        <c:axId val="593613904"/>
        <c:scaling>
          <c:orientation val="minMax"/>
          <c:max val="15"/>
          <c:min val="0"/>
        </c:scaling>
        <c:delete val="0"/>
        <c:axPos val="l"/>
        <c:title>
          <c:tx>
            <c:rich>
              <a:bodyPr rot="-54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r>
                  <a:rPr lang="en-US"/>
                  <a:t>Concentration ( ppb )</a:t>
                </a:r>
              </a:p>
            </c:rich>
          </c:tx>
          <c:layout>
            <c:manualLayout>
              <c:xMode val="edge"/>
              <c:yMode val="edge"/>
              <c:x val="6.2579818525917595E-3"/>
              <c:y val="0.23994812923653927"/>
            </c:manualLayout>
          </c:layout>
          <c:overlay val="0"/>
          <c:spPr>
            <a:noFill/>
            <a:ln>
              <a:noFill/>
            </a:ln>
            <a:effectLst/>
          </c:spPr>
          <c:txPr>
            <a:bodyPr rot="-54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title>
        <c:numFmt formatCode="General" sourceLinked="0"/>
        <c:majorTickMark val="in"/>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593615152"/>
        <c:crosses val="autoZero"/>
        <c:crossBetween val="midCat"/>
      </c:valAx>
      <c:spPr>
        <a:noFill/>
        <a:ln>
          <a:solidFill>
            <a:sysClr val="windowText" lastClr="000000"/>
          </a:solidFill>
        </a:ln>
        <a:effectLst/>
      </c:spPr>
    </c:plotArea>
    <c:legend>
      <c:legendPos val="r"/>
      <c:layout>
        <c:manualLayout>
          <c:xMode val="edge"/>
          <c:yMode val="edge"/>
          <c:x val="0.59316946208334376"/>
          <c:y val="0.13638207085136486"/>
          <c:w val="0.31653558626663653"/>
          <c:h val="0.55549263216106204"/>
        </c:manualLayout>
      </c:layout>
      <c:overlay val="0"/>
      <c:spPr>
        <a:noFill/>
        <a:ln>
          <a:noFill/>
        </a:ln>
        <a:effectLst/>
      </c:spPr>
      <c:txPr>
        <a:bodyPr rot="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solidFill>
      <a:schemeClr val="bg1"/>
    </a:solidFill>
    <a:ln w="9525" cap="flat" cmpd="sng" algn="ctr">
      <a:noFill/>
      <a:round/>
    </a:ln>
    <a:effectLst/>
  </c:spPr>
  <c:txPr>
    <a:bodyPr/>
    <a:lstStyle/>
    <a:p>
      <a:pPr>
        <a:defRPr sz="1400">
          <a:solidFill>
            <a:sysClr val="windowText" lastClr="000000"/>
          </a:solidFill>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6E8C24F-63AA-9E40-9271-C4C5F65DA339}" type="datetimeFigureOut">
              <a:rPr lang="en-US" smtClean="0"/>
              <a:t>5/29/2023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9DCAF5-E7E5-E647-A07A-5C7C42932987}" type="slidenum">
              <a:rPr lang="en-US" smtClean="0"/>
              <a:t>‹N°›</a:t>
            </a:fld>
            <a:endParaRPr lang="en-US"/>
          </a:p>
        </p:txBody>
      </p:sp>
    </p:spTree>
    <p:extLst>
      <p:ext uri="{BB962C8B-B14F-4D97-AF65-F5344CB8AC3E}">
        <p14:creationId xmlns:p14="http://schemas.microsoft.com/office/powerpoint/2010/main" val="118222930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noProof="0" dirty="0"/>
              <a:t>Hello everyone,</a:t>
            </a:r>
            <a:r>
              <a:rPr lang="en-GB" baseline="0" noProof="0" dirty="0"/>
              <a:t> </a:t>
            </a:r>
            <a:r>
              <a:rPr lang="en-GB" noProof="0" dirty="0"/>
              <a:t>I will be presenting the incipient karst generation from carbonate dissolution within discrete fracture network and the influence of network topology. And the plan is to show the conceptual model</a:t>
            </a:r>
            <a:r>
              <a:rPr lang="en-GB" baseline="0" noProof="0" dirty="0"/>
              <a:t> and the numerical set up first. Then, its application on one realistic pattern and finally, discuss the results.</a:t>
            </a:r>
            <a:endParaRPr lang="en-GB" noProof="0" dirty="0"/>
          </a:p>
        </p:txBody>
      </p:sp>
      <p:sp>
        <p:nvSpPr>
          <p:cNvPr id="4" name="灯片编号占位符 3"/>
          <p:cNvSpPr>
            <a:spLocks noGrp="1"/>
          </p:cNvSpPr>
          <p:nvPr>
            <p:ph type="sldNum" sz="quarter" idx="10"/>
          </p:nvPr>
        </p:nvSpPr>
        <p:spPr/>
        <p:txBody>
          <a:bodyPr/>
          <a:lstStyle/>
          <a:p>
            <a:fld id="{059DCAF5-E7E5-E647-A07A-5C7C42932987}" type="slidenum">
              <a:rPr lang="en-US" smtClean="0"/>
              <a:t>1</a:t>
            </a:fld>
            <a:endParaRPr lang="en-US"/>
          </a:p>
        </p:txBody>
      </p:sp>
    </p:spTree>
    <p:extLst>
      <p:ext uri="{BB962C8B-B14F-4D97-AF65-F5344CB8AC3E}">
        <p14:creationId xmlns:p14="http://schemas.microsoft.com/office/powerpoint/2010/main" val="25610377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59DCAF5-E7E5-E647-A07A-5C7C42932987}" type="slidenum">
              <a:rPr lang="en-US" smtClean="0"/>
              <a:t>10</a:t>
            </a:fld>
            <a:endParaRPr lang="en-US"/>
          </a:p>
        </p:txBody>
      </p:sp>
    </p:spTree>
    <p:extLst>
      <p:ext uri="{BB962C8B-B14F-4D97-AF65-F5344CB8AC3E}">
        <p14:creationId xmlns:p14="http://schemas.microsoft.com/office/powerpoint/2010/main" val="20316519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59DCAF5-E7E5-E647-A07A-5C7C42932987}" type="slidenum">
              <a:rPr lang="en-US" smtClean="0"/>
              <a:t>11</a:t>
            </a:fld>
            <a:endParaRPr lang="en-US"/>
          </a:p>
        </p:txBody>
      </p:sp>
    </p:spTree>
    <p:extLst>
      <p:ext uri="{BB962C8B-B14F-4D97-AF65-F5344CB8AC3E}">
        <p14:creationId xmlns:p14="http://schemas.microsoft.com/office/powerpoint/2010/main" val="22436122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59DCAF5-E7E5-E647-A07A-5C7C42932987}" type="slidenum">
              <a:rPr lang="en-US" smtClean="0"/>
              <a:t>12</a:t>
            </a:fld>
            <a:endParaRPr lang="en-US"/>
          </a:p>
        </p:txBody>
      </p:sp>
    </p:spTree>
    <p:extLst>
      <p:ext uri="{BB962C8B-B14F-4D97-AF65-F5344CB8AC3E}">
        <p14:creationId xmlns:p14="http://schemas.microsoft.com/office/powerpoint/2010/main" val="18967201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59DCAF5-E7E5-E647-A07A-5C7C42932987}" type="slidenum">
              <a:rPr lang="en-US" smtClean="0"/>
              <a:t>13</a:t>
            </a:fld>
            <a:endParaRPr lang="en-US"/>
          </a:p>
        </p:txBody>
      </p:sp>
    </p:spTree>
    <p:extLst>
      <p:ext uri="{BB962C8B-B14F-4D97-AF65-F5344CB8AC3E}">
        <p14:creationId xmlns:p14="http://schemas.microsoft.com/office/powerpoint/2010/main" val="20687019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59DCAF5-E7E5-E647-A07A-5C7C42932987}" type="slidenum">
              <a:rPr lang="en-US" smtClean="0"/>
              <a:t>14</a:t>
            </a:fld>
            <a:endParaRPr lang="en-US"/>
          </a:p>
        </p:txBody>
      </p:sp>
    </p:spTree>
    <p:extLst>
      <p:ext uri="{BB962C8B-B14F-4D97-AF65-F5344CB8AC3E}">
        <p14:creationId xmlns:p14="http://schemas.microsoft.com/office/powerpoint/2010/main" val="5269367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59DCAF5-E7E5-E647-A07A-5C7C42932987}" type="slidenum">
              <a:rPr lang="en-US" smtClean="0"/>
              <a:t>15</a:t>
            </a:fld>
            <a:endParaRPr lang="en-US"/>
          </a:p>
        </p:txBody>
      </p:sp>
    </p:spTree>
    <p:extLst>
      <p:ext uri="{BB962C8B-B14F-4D97-AF65-F5344CB8AC3E}">
        <p14:creationId xmlns:p14="http://schemas.microsoft.com/office/powerpoint/2010/main" val="2589420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59DCAF5-E7E5-E647-A07A-5C7C42932987}" type="slidenum">
              <a:rPr lang="en-US" smtClean="0"/>
              <a:t>17</a:t>
            </a:fld>
            <a:endParaRPr lang="en-US"/>
          </a:p>
        </p:txBody>
      </p:sp>
    </p:spTree>
    <p:extLst>
      <p:ext uri="{BB962C8B-B14F-4D97-AF65-F5344CB8AC3E}">
        <p14:creationId xmlns:p14="http://schemas.microsoft.com/office/powerpoint/2010/main" val="29131412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It have been seen that the karstification in limestones is often highly heterogeneous which is largely due to the complexity of fracture networks( geometry, aperture distribution). And since the dissolution processes trend to enhance the structural heterogeneity, we had fixed as an objective to do this quantitative characterization of flow structures during karst generation.</a:t>
            </a:r>
          </a:p>
        </p:txBody>
      </p:sp>
      <p:sp>
        <p:nvSpPr>
          <p:cNvPr id="4" name="Slide Number Placeholder 3"/>
          <p:cNvSpPr>
            <a:spLocks noGrp="1"/>
          </p:cNvSpPr>
          <p:nvPr>
            <p:ph type="sldNum" sz="quarter" idx="10"/>
          </p:nvPr>
        </p:nvSpPr>
        <p:spPr/>
        <p:txBody>
          <a:bodyPr/>
          <a:lstStyle/>
          <a:p>
            <a:fld id="{FADFCD22-38A8-4377-896E-576207ECCBE3}" type="slidenum">
              <a:rPr lang="en-GB" smtClean="0"/>
              <a:t>2</a:t>
            </a:fld>
            <a:endParaRPr lang="en-GB"/>
          </a:p>
        </p:txBody>
      </p:sp>
    </p:spTree>
    <p:extLst>
      <p:ext uri="{BB962C8B-B14F-4D97-AF65-F5344CB8AC3E}">
        <p14:creationId xmlns:p14="http://schemas.microsoft.com/office/powerpoint/2010/main" val="26020138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59DCAF5-E7E5-E647-A07A-5C7C42932987}" type="slidenum">
              <a:rPr lang="en-US" smtClean="0"/>
              <a:t>3</a:t>
            </a:fld>
            <a:endParaRPr lang="en-US"/>
          </a:p>
        </p:txBody>
      </p:sp>
    </p:spTree>
    <p:extLst>
      <p:ext uri="{BB962C8B-B14F-4D97-AF65-F5344CB8AC3E}">
        <p14:creationId xmlns:p14="http://schemas.microsoft.com/office/powerpoint/2010/main" val="23102518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59DCAF5-E7E5-E647-A07A-5C7C42932987}" type="slidenum">
              <a:rPr lang="en-US" smtClean="0"/>
              <a:t>4</a:t>
            </a:fld>
            <a:endParaRPr lang="en-US"/>
          </a:p>
        </p:txBody>
      </p:sp>
    </p:spTree>
    <p:extLst>
      <p:ext uri="{BB962C8B-B14F-4D97-AF65-F5344CB8AC3E}">
        <p14:creationId xmlns:p14="http://schemas.microsoft.com/office/powerpoint/2010/main" val="31259884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59DCAF5-E7E5-E647-A07A-5C7C42932987}" type="slidenum">
              <a:rPr lang="en-US" smtClean="0"/>
              <a:t>5</a:t>
            </a:fld>
            <a:endParaRPr lang="en-US"/>
          </a:p>
        </p:txBody>
      </p:sp>
    </p:spTree>
    <p:extLst>
      <p:ext uri="{BB962C8B-B14F-4D97-AF65-F5344CB8AC3E}">
        <p14:creationId xmlns:p14="http://schemas.microsoft.com/office/powerpoint/2010/main" val="21530805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59DCAF5-E7E5-E647-A07A-5C7C42932987}" type="slidenum">
              <a:rPr lang="en-US" smtClean="0"/>
              <a:t>6</a:t>
            </a:fld>
            <a:endParaRPr lang="en-US"/>
          </a:p>
        </p:txBody>
      </p:sp>
    </p:spTree>
    <p:extLst>
      <p:ext uri="{BB962C8B-B14F-4D97-AF65-F5344CB8AC3E}">
        <p14:creationId xmlns:p14="http://schemas.microsoft.com/office/powerpoint/2010/main" val="33735128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59DCAF5-E7E5-E647-A07A-5C7C42932987}" type="slidenum">
              <a:rPr lang="en-US" smtClean="0"/>
              <a:t>7</a:t>
            </a:fld>
            <a:endParaRPr lang="en-US"/>
          </a:p>
        </p:txBody>
      </p:sp>
    </p:spTree>
    <p:extLst>
      <p:ext uri="{BB962C8B-B14F-4D97-AF65-F5344CB8AC3E}">
        <p14:creationId xmlns:p14="http://schemas.microsoft.com/office/powerpoint/2010/main" val="27943608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59DCAF5-E7E5-E647-A07A-5C7C42932987}" type="slidenum">
              <a:rPr lang="en-US" smtClean="0"/>
              <a:t>8</a:t>
            </a:fld>
            <a:endParaRPr lang="en-US"/>
          </a:p>
        </p:txBody>
      </p:sp>
    </p:spTree>
    <p:extLst>
      <p:ext uri="{BB962C8B-B14F-4D97-AF65-F5344CB8AC3E}">
        <p14:creationId xmlns:p14="http://schemas.microsoft.com/office/powerpoint/2010/main" val="20678875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59DCAF5-E7E5-E647-A07A-5C7C42932987}" type="slidenum">
              <a:rPr lang="en-US" smtClean="0"/>
              <a:t>9</a:t>
            </a:fld>
            <a:endParaRPr lang="en-US"/>
          </a:p>
        </p:txBody>
      </p:sp>
    </p:spTree>
    <p:extLst>
      <p:ext uri="{BB962C8B-B14F-4D97-AF65-F5344CB8AC3E}">
        <p14:creationId xmlns:p14="http://schemas.microsoft.com/office/powerpoint/2010/main" val="1657496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5DF3B804-99A2-4E9D-91BA-4B466162FC23}" type="datetime1">
              <a:rPr lang="en-US" smtClean="0"/>
              <a:t>5/29/2023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15838F-3394-BC46-87B2-653398A37840}" type="slidenum">
              <a:rPr lang="en-US" smtClean="0"/>
              <a:t>‹N°›</a:t>
            </a:fld>
            <a:endParaRPr lang="en-US"/>
          </a:p>
        </p:txBody>
      </p:sp>
    </p:spTree>
    <p:extLst>
      <p:ext uri="{BB962C8B-B14F-4D97-AF65-F5344CB8AC3E}">
        <p14:creationId xmlns:p14="http://schemas.microsoft.com/office/powerpoint/2010/main" val="28213916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96981078-8A41-4B6B-995A-A0B33231A43C}" type="datetime1">
              <a:rPr lang="en-US" smtClean="0"/>
              <a:t>5/29/2023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15838F-3394-BC46-87B2-653398A37840}" type="slidenum">
              <a:rPr lang="en-US" smtClean="0"/>
              <a:t>‹N°›</a:t>
            </a:fld>
            <a:endParaRPr lang="en-US"/>
          </a:p>
        </p:txBody>
      </p:sp>
    </p:spTree>
    <p:extLst>
      <p:ext uri="{BB962C8B-B14F-4D97-AF65-F5344CB8AC3E}">
        <p14:creationId xmlns:p14="http://schemas.microsoft.com/office/powerpoint/2010/main" val="37302600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956A0478-3349-417E-A467-E48E642A4156}" type="datetime1">
              <a:rPr lang="en-US" smtClean="0"/>
              <a:t>5/29/2023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15838F-3394-BC46-87B2-653398A37840}" type="slidenum">
              <a:rPr lang="en-US" smtClean="0"/>
              <a:t>‹N°›</a:t>
            </a:fld>
            <a:endParaRPr lang="en-US"/>
          </a:p>
        </p:txBody>
      </p:sp>
    </p:spTree>
    <p:extLst>
      <p:ext uri="{BB962C8B-B14F-4D97-AF65-F5344CB8AC3E}">
        <p14:creationId xmlns:p14="http://schemas.microsoft.com/office/powerpoint/2010/main" val="40946454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59FF46AC-B012-4200-BF3A-FE93BF8E7450}" type="datetime1">
              <a:rPr lang="en-US" smtClean="0"/>
              <a:t>5/29/2023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15838F-3394-BC46-87B2-653398A37840}" type="slidenum">
              <a:rPr lang="en-US" smtClean="0"/>
              <a:t>‹N°›</a:t>
            </a:fld>
            <a:endParaRPr lang="en-US"/>
          </a:p>
        </p:txBody>
      </p:sp>
    </p:spTree>
    <p:extLst>
      <p:ext uri="{BB962C8B-B14F-4D97-AF65-F5344CB8AC3E}">
        <p14:creationId xmlns:p14="http://schemas.microsoft.com/office/powerpoint/2010/main" val="18098556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E2DB9BF8-9F8D-4BBD-9470-60E823FF7BEB}" type="datetime1">
              <a:rPr lang="en-US" smtClean="0"/>
              <a:t>5/29/2023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15838F-3394-BC46-87B2-653398A37840}" type="slidenum">
              <a:rPr lang="en-US" smtClean="0"/>
              <a:t>‹N°›</a:t>
            </a:fld>
            <a:endParaRPr lang="en-US"/>
          </a:p>
        </p:txBody>
      </p:sp>
    </p:spTree>
    <p:extLst>
      <p:ext uri="{BB962C8B-B14F-4D97-AF65-F5344CB8AC3E}">
        <p14:creationId xmlns:p14="http://schemas.microsoft.com/office/powerpoint/2010/main" val="18392459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FDA6D4E2-A530-42BA-B3ED-693B7FCC27DA}" type="datetime1">
              <a:rPr lang="en-US" smtClean="0"/>
              <a:t>5/29/2023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15838F-3394-BC46-87B2-653398A37840}" type="slidenum">
              <a:rPr lang="en-US" smtClean="0"/>
              <a:t>‹N°›</a:t>
            </a:fld>
            <a:endParaRPr lang="en-US"/>
          </a:p>
        </p:txBody>
      </p:sp>
    </p:spTree>
    <p:extLst>
      <p:ext uri="{BB962C8B-B14F-4D97-AF65-F5344CB8AC3E}">
        <p14:creationId xmlns:p14="http://schemas.microsoft.com/office/powerpoint/2010/main" val="23094692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623D5796-8D16-4A54-9F3F-7EBDFCE4BF5A}" type="datetime1">
              <a:rPr lang="en-US" smtClean="0"/>
              <a:t>5/29/2023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015838F-3394-BC46-87B2-653398A37840}" type="slidenum">
              <a:rPr lang="en-US" smtClean="0"/>
              <a:t>‹N°›</a:t>
            </a:fld>
            <a:endParaRPr lang="en-US"/>
          </a:p>
        </p:txBody>
      </p:sp>
    </p:spTree>
    <p:extLst>
      <p:ext uri="{BB962C8B-B14F-4D97-AF65-F5344CB8AC3E}">
        <p14:creationId xmlns:p14="http://schemas.microsoft.com/office/powerpoint/2010/main" val="1988206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5660A494-CCDC-4235-814D-F5BB00AA00C3}" type="datetime1">
              <a:rPr lang="en-US" smtClean="0"/>
              <a:t>5/29/2023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015838F-3394-BC46-87B2-653398A37840}" type="slidenum">
              <a:rPr lang="en-US" smtClean="0"/>
              <a:t>‹N°›</a:t>
            </a:fld>
            <a:endParaRPr lang="en-US"/>
          </a:p>
        </p:txBody>
      </p:sp>
    </p:spTree>
    <p:extLst>
      <p:ext uri="{BB962C8B-B14F-4D97-AF65-F5344CB8AC3E}">
        <p14:creationId xmlns:p14="http://schemas.microsoft.com/office/powerpoint/2010/main" val="25166918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BBE8B9-79A6-4EFF-9504-3245255ECA69}" type="datetime1">
              <a:rPr lang="en-US" smtClean="0"/>
              <a:t>5/29/2023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015838F-3394-BC46-87B2-653398A37840}" type="slidenum">
              <a:rPr lang="en-US" smtClean="0"/>
              <a:t>‹N°›</a:t>
            </a:fld>
            <a:endParaRPr lang="en-US"/>
          </a:p>
        </p:txBody>
      </p:sp>
    </p:spTree>
    <p:extLst>
      <p:ext uri="{BB962C8B-B14F-4D97-AF65-F5344CB8AC3E}">
        <p14:creationId xmlns:p14="http://schemas.microsoft.com/office/powerpoint/2010/main" val="41985392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F726AB15-E8B2-438C-BA31-DC1D99C2A0B5}" type="datetime1">
              <a:rPr lang="en-US" smtClean="0"/>
              <a:t>5/29/2023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15838F-3394-BC46-87B2-653398A37840}" type="slidenum">
              <a:rPr lang="en-US" smtClean="0"/>
              <a:t>‹N°›</a:t>
            </a:fld>
            <a:endParaRPr lang="en-US"/>
          </a:p>
        </p:txBody>
      </p:sp>
    </p:spTree>
    <p:extLst>
      <p:ext uri="{BB962C8B-B14F-4D97-AF65-F5344CB8AC3E}">
        <p14:creationId xmlns:p14="http://schemas.microsoft.com/office/powerpoint/2010/main" val="64135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627944A4-F1EF-4679-89B2-5BDED7F77FFE}" type="datetime1">
              <a:rPr lang="en-US" smtClean="0"/>
              <a:t>5/29/2023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15838F-3394-BC46-87B2-653398A37840}" type="slidenum">
              <a:rPr lang="en-US" smtClean="0"/>
              <a:t>‹N°›</a:t>
            </a:fld>
            <a:endParaRPr lang="en-US"/>
          </a:p>
        </p:txBody>
      </p:sp>
    </p:spTree>
    <p:extLst>
      <p:ext uri="{BB962C8B-B14F-4D97-AF65-F5344CB8AC3E}">
        <p14:creationId xmlns:p14="http://schemas.microsoft.com/office/powerpoint/2010/main" val="41504706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1E6C4F-2D9C-4063-89FD-5750F8DFA77D}" type="datetime1">
              <a:rPr lang="en-US" smtClean="0"/>
              <a:t>5/29/2023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15838F-3394-BC46-87B2-653398A37840}" type="slidenum">
              <a:rPr lang="en-US" smtClean="0"/>
              <a:t>‹N°›</a:t>
            </a:fld>
            <a:endParaRPr lang="en-US"/>
          </a:p>
        </p:txBody>
      </p:sp>
    </p:spTree>
    <p:extLst>
      <p:ext uri="{BB962C8B-B14F-4D97-AF65-F5344CB8AC3E}">
        <p14:creationId xmlns:p14="http://schemas.microsoft.com/office/powerpoint/2010/main" val="6727040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 Id="rId9" Type="http://schemas.openxmlformats.org/officeDocument/2006/relationships/image" Target="../media/image35.png"/></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36.png"/><Relationship Id="rId4" Type="http://schemas.openxmlformats.org/officeDocument/2006/relationships/chart" Target="../charts/chart2.xml"/></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chart" Target="../charts/chart3.xml"/><Relationship Id="rId5" Type="http://schemas.openxmlformats.org/officeDocument/2006/relationships/image" Target="../media/image35.png"/><Relationship Id="rId4" Type="http://schemas.openxmlformats.org/officeDocument/2006/relationships/image" Target="../media/image38.png"/></Relationships>
</file>

<file path=ppt/slides/_rels/slide14.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7.png"/><Relationship Id="rId7" Type="http://schemas.openxmlformats.org/officeDocument/2006/relationships/image" Target="../media/image39.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10" Type="http://schemas.openxmlformats.org/officeDocument/2006/relationships/image" Target="../media/image42.png"/><Relationship Id="rId4" Type="http://schemas.openxmlformats.org/officeDocument/2006/relationships/image" Target="../media/image29.png"/><Relationship Id="rId9" Type="http://schemas.openxmlformats.org/officeDocument/2006/relationships/image" Target="../media/image41.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45.jpeg"/><Relationship Id="rId4" Type="http://schemas.openxmlformats.org/officeDocument/2006/relationships/image" Target="../media/image44.jpeg"/></Relationships>
</file>

<file path=ppt/slides/_rels/slide1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47.png"/><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image" Target="../media/image5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6.GIF"/><Relationship Id="rId5" Type="http://schemas.openxmlformats.org/officeDocument/2006/relationships/image" Target="../media/image5.jpe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2.png"/><Relationship Id="rId7"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8.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6.GIF"/></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6.GIF"/><Relationship Id="rId5" Type="http://schemas.openxmlformats.org/officeDocument/2006/relationships/image" Target="../media/image24.pn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5.png"/><Relationship Id="rId7"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10" Type="http://schemas.openxmlformats.org/officeDocument/2006/relationships/image" Target="../media/image28.png"/><Relationship Id="rId4" Type="http://schemas.openxmlformats.org/officeDocument/2006/relationships/image" Target="../media/image18.png"/><Relationship Id="rId9"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54737" y="1277399"/>
            <a:ext cx="8434526" cy="5421997"/>
          </a:xfrm>
          <a:prstGeom prst="rect">
            <a:avLst/>
          </a:prstGeom>
        </p:spPr>
        <p:txBody>
          <a:bodyPr wrap="square">
            <a:spAutoFit/>
          </a:bodyPr>
          <a:lstStyle/>
          <a:p>
            <a:pPr algn="ctr"/>
            <a:endParaRPr lang="en-GB" sz="3600" b="1" dirty="0">
              <a:latin typeface="+mj-lt"/>
              <a:cs typeface="Times New Roman" panose="02020603050405020304" pitchFamily="18" charset="0"/>
            </a:endParaRPr>
          </a:p>
          <a:p>
            <a:pPr algn="ctr"/>
            <a:r>
              <a:rPr lang="en-US" altLang="zh-CN" sz="3200" b="1" dirty="0">
                <a:latin typeface="+mj-lt"/>
                <a:cs typeface="Times New Roman" panose="02020603050405020304" pitchFamily="18" charset="0"/>
              </a:rPr>
              <a:t>Solute transport experiments and modelling in terminal conduit of karst hydrosystems, Southern France</a:t>
            </a:r>
          </a:p>
          <a:p>
            <a:pPr algn="ctr"/>
            <a:endParaRPr lang="en-US" altLang="zh-CN" sz="2400" dirty="0">
              <a:latin typeface="+mj-lt"/>
              <a:cs typeface="Times New Roman" panose="02020603050405020304" pitchFamily="18" charset="0"/>
            </a:endParaRPr>
          </a:p>
          <a:p>
            <a:pPr algn="ctr"/>
            <a:r>
              <a:rPr lang="en-US" dirty="0"/>
              <a:t>Mohammed Aliouache</a:t>
            </a:r>
            <a:r>
              <a:rPr lang="en-US" baseline="30000" dirty="0"/>
              <a:t>1</a:t>
            </a:r>
            <a:r>
              <a:rPr lang="en-US" dirty="0"/>
              <a:t>, Pierre Fischer</a:t>
            </a:r>
            <a:r>
              <a:rPr lang="en-US" baseline="30000" dirty="0"/>
              <a:t>1,2</a:t>
            </a:r>
            <a:r>
              <a:rPr lang="en-US" dirty="0"/>
              <a:t>, Pascal Brunet</a:t>
            </a:r>
            <a:r>
              <a:rPr lang="en-US" baseline="30000" dirty="0"/>
              <a:t>1</a:t>
            </a:r>
            <a:r>
              <a:rPr lang="en-US" dirty="0"/>
              <a:t>, Lionel Lapierre</a:t>
            </a:r>
            <a:r>
              <a:rPr lang="en-US" baseline="30000" dirty="0"/>
              <a:t>3</a:t>
            </a:r>
            <a:r>
              <a:rPr lang="en-US" dirty="0"/>
              <a:t>, Benoit Ropars</a:t>
            </a:r>
            <a:r>
              <a:rPr lang="en-US" baseline="30000" dirty="0"/>
              <a:t>4</a:t>
            </a:r>
            <a:r>
              <a:rPr lang="en-US" dirty="0"/>
              <a:t>, Frank Vasseur</a:t>
            </a:r>
            <a:r>
              <a:rPr lang="en-US" baseline="30000" dirty="0"/>
              <a:t>5</a:t>
            </a:r>
            <a:r>
              <a:rPr lang="en-US" dirty="0"/>
              <a:t> and Hervé Jourde</a:t>
            </a:r>
            <a:r>
              <a:rPr lang="en-US" baseline="30000" dirty="0"/>
              <a:t>1</a:t>
            </a:r>
          </a:p>
          <a:p>
            <a:pPr algn="ctr"/>
            <a:endParaRPr lang="en-US" baseline="30000" dirty="0"/>
          </a:p>
          <a:p>
            <a:endParaRPr lang="en-US" dirty="0"/>
          </a:p>
          <a:p>
            <a:r>
              <a:rPr lang="en-US" sz="1200" baseline="30000" dirty="0"/>
              <a:t>1</a:t>
            </a:r>
            <a:r>
              <a:rPr lang="en-US" sz="1200" dirty="0"/>
              <a:t>University of Montpellier, HydroSciences Montpellier (HSM), France</a:t>
            </a:r>
          </a:p>
          <a:p>
            <a:r>
              <a:rPr lang="en-US" sz="1200" baseline="30000" dirty="0"/>
              <a:t>2</a:t>
            </a:r>
            <a:r>
              <a:rPr lang="en-US" sz="1200" dirty="0"/>
              <a:t>IC2MP , University of Poitiers, Poitier, France</a:t>
            </a:r>
          </a:p>
          <a:p>
            <a:r>
              <a:rPr lang="en-US" sz="1200" baseline="30000" dirty="0"/>
              <a:t>3</a:t>
            </a:r>
            <a:r>
              <a:rPr lang="en-US" sz="1200" dirty="0"/>
              <a:t>Université Montpellier, LIRMM (UMR 5506 CNRS—UM), Montpellier, France</a:t>
            </a:r>
          </a:p>
          <a:p>
            <a:r>
              <a:rPr lang="fr-FR" sz="1200" baseline="30000" dirty="0"/>
              <a:t>4</a:t>
            </a:r>
            <a:r>
              <a:rPr lang="fr-FR" sz="1200" dirty="0"/>
              <a:t>REEDS, Solutions robotisées d'inspection subaquatique, Montpellier, France</a:t>
            </a:r>
          </a:p>
          <a:p>
            <a:r>
              <a:rPr lang="fr-FR" sz="1200" baseline="30000" dirty="0"/>
              <a:t>5</a:t>
            </a:r>
            <a:r>
              <a:rPr lang="fr-FR" sz="1200" dirty="0"/>
              <a:t>Association CELADON, Exploration spéléologique en plongée, Hérault, France</a:t>
            </a:r>
            <a:endParaRPr lang="en-GB" sz="1050" b="1" dirty="0">
              <a:latin typeface="+mj-lt"/>
              <a:cs typeface="Times New Roman" panose="02020603050405020304" pitchFamily="18" charset="0"/>
            </a:endParaRPr>
          </a:p>
          <a:p>
            <a:pPr>
              <a:spcAft>
                <a:spcPts val="500"/>
              </a:spcAft>
            </a:pPr>
            <a:endParaRPr lang="en-GB" sz="1400" b="1" dirty="0">
              <a:latin typeface="+mj-lt"/>
              <a:cs typeface="Times New Roman" panose="02020603050405020304" pitchFamily="18" charset="0"/>
            </a:endParaRPr>
          </a:p>
          <a:p>
            <a:pPr>
              <a:spcAft>
                <a:spcPts val="500"/>
              </a:spcAft>
            </a:pPr>
            <a:endParaRPr lang="en-GB" sz="1400" b="1" dirty="0">
              <a:latin typeface="+mj-lt"/>
              <a:cs typeface="Times New Roman" panose="02020603050405020304" pitchFamily="18" charset="0"/>
            </a:endParaRPr>
          </a:p>
          <a:p>
            <a:pPr algn="ctr"/>
            <a:r>
              <a:rPr lang="en-GB" sz="1400" dirty="0">
                <a:latin typeface="+mj-lt"/>
                <a:cs typeface="Times New Roman" panose="02020603050405020304" pitchFamily="18" charset="0"/>
              </a:rPr>
              <a:t>June, 2023</a:t>
            </a:r>
          </a:p>
          <a:p>
            <a:pPr algn="ctr"/>
            <a:endParaRPr lang="en-GB" sz="1200" dirty="0">
              <a:latin typeface="+mj-lt"/>
              <a:cs typeface="Times New Roman" panose="02020603050405020304" pitchFamily="18" charset="0"/>
            </a:endParaRPr>
          </a:p>
        </p:txBody>
      </p:sp>
      <p:cxnSp>
        <p:nvCxnSpPr>
          <p:cNvPr id="6" name="Straight Connector 6"/>
          <p:cNvCxnSpPr/>
          <p:nvPr/>
        </p:nvCxnSpPr>
        <p:spPr>
          <a:xfrm>
            <a:off x="0" y="1482359"/>
            <a:ext cx="9144000" cy="0"/>
          </a:xfrm>
          <a:prstGeom prst="line">
            <a:avLst/>
          </a:prstGeom>
          <a:ln w="762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pic>
        <p:nvPicPr>
          <p:cNvPr id="8" name="图片 1">
            <a:extLst>
              <a:ext uri="{FF2B5EF4-FFF2-40B4-BE49-F238E27FC236}">
                <a16:creationId xmlns:a16="http://schemas.microsoft.com/office/drawing/2014/main" id="{177EC517-F930-4F88-8977-DC54CFB7B777}"/>
              </a:ext>
            </a:extLst>
          </p:cNvPr>
          <p:cNvPicPr>
            <a:picLocks noChangeAspect="1"/>
          </p:cNvPicPr>
          <p:nvPr/>
        </p:nvPicPr>
        <p:blipFill rotWithShape="1">
          <a:blip r:embed="rId3"/>
          <a:srcRect r="3058"/>
          <a:stretch/>
        </p:blipFill>
        <p:spPr>
          <a:xfrm>
            <a:off x="483567" y="311931"/>
            <a:ext cx="932988" cy="973813"/>
          </a:xfrm>
          <a:prstGeom prst="rect">
            <a:avLst/>
          </a:prstGeom>
        </p:spPr>
      </p:pic>
      <p:pic>
        <p:nvPicPr>
          <p:cNvPr id="2" name="Image 1" descr="Une image contenant Graphique, Police, logo, graphisme&#10;&#10;Description générée automatiquement">
            <a:extLst>
              <a:ext uri="{FF2B5EF4-FFF2-40B4-BE49-F238E27FC236}">
                <a16:creationId xmlns:a16="http://schemas.microsoft.com/office/drawing/2014/main" id="{F0B21C5C-007E-9E40-3978-C4983ED3EC18}"/>
              </a:ext>
            </a:extLst>
          </p:cNvPr>
          <p:cNvPicPr>
            <a:picLocks noChangeAspect="1"/>
          </p:cNvPicPr>
          <p:nvPr/>
        </p:nvPicPr>
        <p:blipFill>
          <a:blip r:embed="rId4"/>
          <a:stretch>
            <a:fillRect/>
          </a:stretch>
        </p:blipFill>
        <p:spPr>
          <a:xfrm>
            <a:off x="7323498" y="311931"/>
            <a:ext cx="1484609" cy="989739"/>
          </a:xfrm>
          <a:prstGeom prst="rect">
            <a:avLst/>
          </a:prstGeom>
        </p:spPr>
      </p:pic>
    </p:spTree>
    <p:extLst>
      <p:ext uri="{BB962C8B-B14F-4D97-AF65-F5344CB8AC3E}">
        <p14:creationId xmlns:p14="http://schemas.microsoft.com/office/powerpoint/2010/main" val="7661985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98316" y="146866"/>
            <a:ext cx="8517084" cy="461665"/>
          </a:xfrm>
          <a:prstGeom prst="rect">
            <a:avLst/>
          </a:prstGeom>
          <a:noFill/>
        </p:spPr>
        <p:txBody>
          <a:bodyPr wrap="square" rtlCol="0">
            <a:spAutoFit/>
          </a:bodyPr>
          <a:lstStyle/>
          <a:p>
            <a:r>
              <a:rPr lang="en-US" sz="2400" dirty="0">
                <a:latin typeface="+mj-lt"/>
                <a:cs typeface="Georgia"/>
              </a:rPr>
              <a:t>HYPOTHESIS</a:t>
            </a:r>
            <a:endParaRPr lang="en-GB" sz="2400" dirty="0">
              <a:latin typeface="+mj-lt"/>
              <a:cs typeface="Georgia"/>
            </a:endParaRPr>
          </a:p>
        </p:txBody>
      </p:sp>
      <p:sp>
        <p:nvSpPr>
          <p:cNvPr id="5" name="Slide Number Placeholder 4"/>
          <p:cNvSpPr>
            <a:spLocks noGrp="1"/>
          </p:cNvSpPr>
          <p:nvPr>
            <p:ph type="sldNum" sz="quarter" idx="12"/>
          </p:nvPr>
        </p:nvSpPr>
        <p:spPr/>
        <p:txBody>
          <a:bodyPr/>
          <a:lstStyle/>
          <a:p>
            <a:fld id="{0015838F-3394-BC46-87B2-653398A37840}" type="slidenum">
              <a:rPr lang="en-US" smtClean="0">
                <a:latin typeface="+mj-lt"/>
              </a:rPr>
              <a:t>10</a:t>
            </a:fld>
            <a:endParaRPr lang="en-US">
              <a:latin typeface="+mj-lt"/>
            </a:endParaRPr>
          </a:p>
        </p:txBody>
      </p:sp>
      <p:sp>
        <p:nvSpPr>
          <p:cNvPr id="9" name="ZoneTexte 8"/>
          <p:cNvSpPr txBox="1"/>
          <p:nvPr/>
        </p:nvSpPr>
        <p:spPr>
          <a:xfrm>
            <a:off x="0" y="1044709"/>
            <a:ext cx="9393555" cy="3046988"/>
          </a:xfrm>
          <a:prstGeom prst="rect">
            <a:avLst/>
          </a:prstGeom>
          <a:noFill/>
        </p:spPr>
        <p:txBody>
          <a:bodyPr wrap="square" rtlCol="0">
            <a:spAutoFit/>
          </a:bodyPr>
          <a:lstStyle/>
          <a:p>
            <a:pPr marL="342900" indent="-342900">
              <a:buFontTx/>
              <a:buChar char="-"/>
            </a:pPr>
            <a:r>
              <a:rPr lang="en-US" sz="2400" dirty="0">
                <a:latin typeface="Garamond" panose="02020404030301010803" pitchFamily="18" charset="0"/>
              </a:rPr>
              <a:t>What are the effects of conduit morphology and geometry on controlling flow and solute transport? </a:t>
            </a:r>
          </a:p>
          <a:p>
            <a:pPr marL="342900" indent="-342900">
              <a:buFontTx/>
              <a:buChar char="-"/>
            </a:pPr>
            <a:endParaRPr lang="en-US" sz="2400" dirty="0">
              <a:latin typeface="Garamond" panose="02020404030301010803" pitchFamily="18" charset="0"/>
            </a:endParaRPr>
          </a:p>
          <a:p>
            <a:pPr marL="342900" indent="-342900">
              <a:buFontTx/>
              <a:buChar char="-"/>
            </a:pPr>
            <a:r>
              <a:rPr lang="en-US" sz="2400" dirty="0">
                <a:latin typeface="Garamond" panose="02020404030301010803" pitchFamily="18" charset="0"/>
              </a:rPr>
              <a:t>Could conduit morphology and geometry be behind the differences between observed and simulated tracer test data?</a:t>
            </a:r>
          </a:p>
          <a:p>
            <a:pPr marL="342900" indent="-342900">
              <a:buFontTx/>
              <a:buChar char="-"/>
            </a:pPr>
            <a:endParaRPr lang="en-US" sz="2400" dirty="0">
              <a:latin typeface="Garamond" panose="02020404030301010803" pitchFamily="18" charset="0"/>
            </a:endParaRPr>
          </a:p>
          <a:p>
            <a:pPr marL="342900" indent="-342900">
              <a:buFontTx/>
              <a:buChar char="-"/>
            </a:pPr>
            <a:r>
              <a:rPr lang="en-US" sz="2400" dirty="0">
                <a:latin typeface="Garamond" panose="02020404030301010803" pitchFamily="18" charset="0"/>
              </a:rPr>
              <a:t>In order to try to answer these questions, we simulate flow and transport in simple synthetic cases.</a:t>
            </a:r>
          </a:p>
        </p:txBody>
      </p:sp>
      <p:cxnSp>
        <p:nvCxnSpPr>
          <p:cNvPr id="7" name="Straight Connector 4">
            <a:extLst>
              <a:ext uri="{FF2B5EF4-FFF2-40B4-BE49-F238E27FC236}">
                <a16:creationId xmlns:a16="http://schemas.microsoft.com/office/drawing/2014/main" id="{14853519-970D-4683-A13E-12B1F3978E0F}"/>
              </a:ext>
            </a:extLst>
          </p:cNvPr>
          <p:cNvCxnSpPr/>
          <p:nvPr/>
        </p:nvCxnSpPr>
        <p:spPr>
          <a:xfrm>
            <a:off x="0" y="777275"/>
            <a:ext cx="9144000" cy="0"/>
          </a:xfrm>
          <a:prstGeom prst="line">
            <a:avLst/>
          </a:prstGeom>
          <a:ln w="76200">
            <a:gradFill flip="none" rotWithShape="1">
              <a:gsLst>
                <a:gs pos="99000">
                  <a:schemeClr val="bg1">
                    <a:lumMod val="85000"/>
                  </a:schemeClr>
                </a:gs>
                <a:gs pos="87000">
                  <a:schemeClr val="bg1">
                    <a:lumMod val="85000"/>
                  </a:schemeClr>
                </a:gs>
                <a:gs pos="20000">
                  <a:schemeClr val="bg1"/>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14" name="Groupe 13">
            <a:extLst>
              <a:ext uri="{FF2B5EF4-FFF2-40B4-BE49-F238E27FC236}">
                <a16:creationId xmlns:a16="http://schemas.microsoft.com/office/drawing/2014/main" id="{8865B85E-030A-A170-D1B3-130E7D262719}"/>
              </a:ext>
            </a:extLst>
          </p:cNvPr>
          <p:cNvGrpSpPr/>
          <p:nvPr/>
        </p:nvGrpSpPr>
        <p:grpSpPr>
          <a:xfrm>
            <a:off x="0" y="4345276"/>
            <a:ext cx="9436156" cy="2870545"/>
            <a:chOff x="0" y="4028022"/>
            <a:chExt cx="9436156" cy="2870545"/>
          </a:xfrm>
        </p:grpSpPr>
        <p:pic>
          <p:nvPicPr>
            <p:cNvPr id="2" name="Image 1">
              <a:extLst>
                <a:ext uri="{FF2B5EF4-FFF2-40B4-BE49-F238E27FC236}">
                  <a16:creationId xmlns:a16="http://schemas.microsoft.com/office/drawing/2014/main" id="{507DCF9D-001D-E449-0FBD-B8BEFE34F385}"/>
                </a:ext>
              </a:extLst>
            </p:cNvPr>
            <p:cNvPicPr>
              <a:picLocks noChangeAspect="1"/>
            </p:cNvPicPr>
            <p:nvPr/>
          </p:nvPicPr>
          <p:blipFill>
            <a:blip r:embed="rId3"/>
            <a:stretch>
              <a:fillRect/>
            </a:stretch>
          </p:blipFill>
          <p:spPr>
            <a:xfrm>
              <a:off x="0" y="4579218"/>
              <a:ext cx="3483901" cy="1959694"/>
            </a:xfrm>
            <a:prstGeom prst="rect">
              <a:avLst/>
            </a:prstGeom>
          </p:spPr>
        </p:pic>
        <p:pic>
          <p:nvPicPr>
            <p:cNvPr id="4" name="Image 3">
              <a:extLst>
                <a:ext uri="{FF2B5EF4-FFF2-40B4-BE49-F238E27FC236}">
                  <a16:creationId xmlns:a16="http://schemas.microsoft.com/office/drawing/2014/main" id="{7B0990F3-580E-79B9-2018-8E420E3D8A3C}"/>
                </a:ext>
              </a:extLst>
            </p:cNvPr>
            <p:cNvPicPr>
              <a:picLocks noChangeAspect="1"/>
            </p:cNvPicPr>
            <p:nvPr/>
          </p:nvPicPr>
          <p:blipFill>
            <a:blip r:embed="rId4"/>
            <a:stretch>
              <a:fillRect/>
            </a:stretch>
          </p:blipFill>
          <p:spPr>
            <a:xfrm>
              <a:off x="2807751" y="4818322"/>
              <a:ext cx="3698214" cy="2080245"/>
            </a:xfrm>
            <a:prstGeom prst="rect">
              <a:avLst/>
            </a:prstGeom>
          </p:spPr>
        </p:pic>
        <p:pic>
          <p:nvPicPr>
            <p:cNvPr id="6" name="Image 5">
              <a:extLst>
                <a:ext uri="{FF2B5EF4-FFF2-40B4-BE49-F238E27FC236}">
                  <a16:creationId xmlns:a16="http://schemas.microsoft.com/office/drawing/2014/main" id="{92FB719B-B719-C3FF-AA5F-0F293D504C74}"/>
                </a:ext>
              </a:extLst>
            </p:cNvPr>
            <p:cNvPicPr>
              <a:picLocks noChangeAspect="1"/>
            </p:cNvPicPr>
            <p:nvPr/>
          </p:nvPicPr>
          <p:blipFill>
            <a:blip r:embed="rId5"/>
            <a:stretch>
              <a:fillRect/>
            </a:stretch>
          </p:blipFill>
          <p:spPr>
            <a:xfrm>
              <a:off x="5660101" y="4579218"/>
              <a:ext cx="3776055" cy="2124031"/>
            </a:xfrm>
            <a:prstGeom prst="rect">
              <a:avLst/>
            </a:prstGeom>
          </p:spPr>
        </p:pic>
        <p:sp>
          <p:nvSpPr>
            <p:cNvPr id="11" name="ZoneTexte 10">
              <a:extLst>
                <a:ext uri="{FF2B5EF4-FFF2-40B4-BE49-F238E27FC236}">
                  <a16:creationId xmlns:a16="http://schemas.microsoft.com/office/drawing/2014/main" id="{2771FB21-409A-FEDD-88D8-D127FAFD43B3}"/>
                </a:ext>
              </a:extLst>
            </p:cNvPr>
            <p:cNvSpPr txBox="1"/>
            <p:nvPr/>
          </p:nvSpPr>
          <p:spPr>
            <a:xfrm>
              <a:off x="752925" y="4033491"/>
              <a:ext cx="1764118" cy="646331"/>
            </a:xfrm>
            <a:prstGeom prst="rect">
              <a:avLst/>
            </a:prstGeom>
            <a:noFill/>
          </p:spPr>
          <p:txBody>
            <a:bodyPr wrap="square">
              <a:spAutoFit/>
            </a:bodyPr>
            <a:lstStyle/>
            <a:p>
              <a:pPr algn="ctr"/>
              <a:r>
                <a:rPr lang="en-US" dirty="0">
                  <a:latin typeface="Garamond" panose="02020404030301010803" pitchFamily="18" charset="0"/>
                </a:rPr>
                <a:t>Base – </a:t>
              </a:r>
            </a:p>
            <a:p>
              <a:pPr algn="ctr"/>
              <a:r>
                <a:rPr lang="en-US" dirty="0">
                  <a:latin typeface="Garamond" panose="02020404030301010803" pitchFamily="18" charset="0"/>
                </a:rPr>
                <a:t>Uniform conduit</a:t>
              </a:r>
              <a:r>
                <a:rPr lang="en-US" sz="1800" dirty="0">
                  <a:latin typeface="Garamond" panose="02020404030301010803" pitchFamily="18" charset="0"/>
                </a:rPr>
                <a:t> </a:t>
              </a:r>
              <a:endParaRPr lang="en-US" dirty="0"/>
            </a:p>
          </p:txBody>
        </p:sp>
        <p:sp>
          <p:nvSpPr>
            <p:cNvPr id="12" name="ZoneTexte 11">
              <a:extLst>
                <a:ext uri="{FF2B5EF4-FFF2-40B4-BE49-F238E27FC236}">
                  <a16:creationId xmlns:a16="http://schemas.microsoft.com/office/drawing/2014/main" id="{0E464F1B-2445-BB2B-E2B9-B5FE32B0267E}"/>
                </a:ext>
              </a:extLst>
            </p:cNvPr>
            <p:cNvSpPr txBox="1"/>
            <p:nvPr/>
          </p:nvSpPr>
          <p:spPr>
            <a:xfrm>
              <a:off x="3943218" y="4033490"/>
              <a:ext cx="1669567" cy="646331"/>
            </a:xfrm>
            <a:prstGeom prst="rect">
              <a:avLst/>
            </a:prstGeom>
            <a:noFill/>
          </p:spPr>
          <p:txBody>
            <a:bodyPr wrap="square">
              <a:spAutoFit/>
            </a:bodyPr>
            <a:lstStyle/>
            <a:p>
              <a:pPr algn="ctr"/>
              <a:r>
                <a:rPr lang="en-US" dirty="0">
                  <a:latin typeface="Garamond" panose="02020404030301010803" pitchFamily="18" charset="0"/>
                </a:rPr>
                <a:t>Geometry –  Curved conduit</a:t>
              </a:r>
              <a:r>
                <a:rPr lang="en-US" sz="1800" dirty="0">
                  <a:latin typeface="Garamond" panose="02020404030301010803" pitchFamily="18" charset="0"/>
                </a:rPr>
                <a:t> </a:t>
              </a:r>
              <a:endParaRPr lang="en-US" dirty="0"/>
            </a:p>
          </p:txBody>
        </p:sp>
        <p:sp>
          <p:nvSpPr>
            <p:cNvPr id="13" name="ZoneTexte 12">
              <a:extLst>
                <a:ext uri="{FF2B5EF4-FFF2-40B4-BE49-F238E27FC236}">
                  <a16:creationId xmlns:a16="http://schemas.microsoft.com/office/drawing/2014/main" id="{D3025DAB-22D5-05AD-9605-823CCB2DB6AF}"/>
                </a:ext>
              </a:extLst>
            </p:cNvPr>
            <p:cNvSpPr txBox="1"/>
            <p:nvPr/>
          </p:nvSpPr>
          <p:spPr>
            <a:xfrm>
              <a:off x="6072102" y="4028022"/>
              <a:ext cx="2614697" cy="646331"/>
            </a:xfrm>
            <a:prstGeom prst="rect">
              <a:avLst/>
            </a:prstGeom>
            <a:noFill/>
          </p:spPr>
          <p:txBody>
            <a:bodyPr wrap="square">
              <a:spAutoFit/>
            </a:bodyPr>
            <a:lstStyle/>
            <a:p>
              <a:pPr algn="ctr"/>
              <a:r>
                <a:rPr lang="en-US" dirty="0">
                  <a:latin typeface="Garamond" panose="02020404030301010803" pitchFamily="18" charset="0"/>
                </a:rPr>
                <a:t>Morphology – </a:t>
              </a:r>
            </a:p>
            <a:p>
              <a:pPr algn="ctr"/>
              <a:r>
                <a:rPr lang="en-US" dirty="0">
                  <a:latin typeface="Garamond" panose="02020404030301010803" pitchFamily="18" charset="0"/>
                </a:rPr>
                <a:t>Non-Uniform conduit</a:t>
              </a:r>
              <a:r>
                <a:rPr lang="en-US" sz="1800" dirty="0">
                  <a:latin typeface="Garamond" panose="02020404030301010803" pitchFamily="18" charset="0"/>
                </a:rPr>
                <a:t> </a:t>
              </a:r>
              <a:endParaRPr lang="en-US" dirty="0"/>
            </a:p>
          </p:txBody>
        </p:sp>
      </p:grpSp>
    </p:spTree>
    <p:extLst>
      <p:ext uri="{BB962C8B-B14F-4D97-AF65-F5344CB8AC3E}">
        <p14:creationId xmlns:p14="http://schemas.microsoft.com/office/powerpoint/2010/main" val="2837551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98316" y="100213"/>
            <a:ext cx="8517084" cy="461665"/>
          </a:xfrm>
          <a:prstGeom prst="rect">
            <a:avLst/>
          </a:prstGeom>
          <a:noFill/>
        </p:spPr>
        <p:txBody>
          <a:bodyPr wrap="square" rtlCol="0">
            <a:spAutoFit/>
          </a:bodyPr>
          <a:lstStyle/>
          <a:p>
            <a:r>
              <a:rPr lang="fr-FR" sz="2400" dirty="0">
                <a:latin typeface="+mj-lt"/>
                <a:cs typeface="Georgia"/>
              </a:rPr>
              <a:t>F</a:t>
            </a:r>
            <a:r>
              <a:rPr lang="en-US" sz="2400" dirty="0">
                <a:latin typeface="+mj-lt"/>
                <a:cs typeface="Georgia"/>
              </a:rPr>
              <a:t>LOW VELOCITY PROFILE IN SIMPLE SYNTHETIC CASES</a:t>
            </a:r>
            <a:endParaRPr lang="en-GB" sz="2400" dirty="0">
              <a:latin typeface="+mj-lt"/>
              <a:cs typeface="Georgia"/>
            </a:endParaRPr>
          </a:p>
        </p:txBody>
      </p:sp>
      <p:sp>
        <p:nvSpPr>
          <p:cNvPr id="5" name="Slide Number Placeholder 4"/>
          <p:cNvSpPr>
            <a:spLocks noGrp="1"/>
          </p:cNvSpPr>
          <p:nvPr>
            <p:ph type="sldNum" sz="quarter" idx="12"/>
          </p:nvPr>
        </p:nvSpPr>
        <p:spPr/>
        <p:txBody>
          <a:bodyPr/>
          <a:lstStyle/>
          <a:p>
            <a:fld id="{0015838F-3394-BC46-87B2-653398A37840}" type="slidenum">
              <a:rPr lang="en-US" smtClean="0">
                <a:latin typeface="+mj-lt"/>
              </a:rPr>
              <a:t>11</a:t>
            </a:fld>
            <a:endParaRPr lang="en-US">
              <a:latin typeface="+mj-lt"/>
            </a:endParaRPr>
          </a:p>
        </p:txBody>
      </p:sp>
      <p:cxnSp>
        <p:nvCxnSpPr>
          <p:cNvPr id="7" name="Straight Connector 4">
            <a:extLst>
              <a:ext uri="{FF2B5EF4-FFF2-40B4-BE49-F238E27FC236}">
                <a16:creationId xmlns:a16="http://schemas.microsoft.com/office/drawing/2014/main" id="{14853519-970D-4683-A13E-12B1F3978E0F}"/>
              </a:ext>
            </a:extLst>
          </p:cNvPr>
          <p:cNvCxnSpPr/>
          <p:nvPr/>
        </p:nvCxnSpPr>
        <p:spPr>
          <a:xfrm>
            <a:off x="0" y="777275"/>
            <a:ext cx="9144000" cy="0"/>
          </a:xfrm>
          <a:prstGeom prst="line">
            <a:avLst/>
          </a:prstGeom>
          <a:ln w="76200">
            <a:gradFill flip="none" rotWithShape="1">
              <a:gsLst>
                <a:gs pos="99000">
                  <a:schemeClr val="bg1">
                    <a:lumMod val="85000"/>
                  </a:schemeClr>
                </a:gs>
                <a:gs pos="87000">
                  <a:schemeClr val="bg1">
                    <a:lumMod val="85000"/>
                  </a:schemeClr>
                </a:gs>
                <a:gs pos="20000">
                  <a:schemeClr val="bg1"/>
                </a:gs>
              </a:gsLst>
              <a:lin ang="10800000" scaled="1"/>
              <a:tileRect/>
            </a:gradFill>
          </a:ln>
        </p:spPr>
        <p:style>
          <a:lnRef idx="1">
            <a:schemeClr val="accent1"/>
          </a:lnRef>
          <a:fillRef idx="0">
            <a:schemeClr val="accent1"/>
          </a:fillRef>
          <a:effectRef idx="0">
            <a:schemeClr val="accent1"/>
          </a:effectRef>
          <a:fontRef idx="minor">
            <a:schemeClr val="tx1"/>
          </a:fontRef>
        </p:style>
      </p:cxnSp>
      <p:pic>
        <p:nvPicPr>
          <p:cNvPr id="2" name="Image 1">
            <a:extLst>
              <a:ext uri="{FF2B5EF4-FFF2-40B4-BE49-F238E27FC236}">
                <a16:creationId xmlns:a16="http://schemas.microsoft.com/office/drawing/2014/main" id="{9F855D15-D648-20EF-E4A8-78DE06EC2E51}"/>
              </a:ext>
            </a:extLst>
          </p:cNvPr>
          <p:cNvPicPr>
            <a:picLocks noChangeAspect="1"/>
          </p:cNvPicPr>
          <p:nvPr/>
        </p:nvPicPr>
        <p:blipFill>
          <a:blip r:embed="rId3"/>
          <a:stretch>
            <a:fillRect/>
          </a:stretch>
        </p:blipFill>
        <p:spPr>
          <a:xfrm>
            <a:off x="808272" y="639205"/>
            <a:ext cx="3483901" cy="1959694"/>
          </a:xfrm>
          <a:prstGeom prst="rect">
            <a:avLst/>
          </a:prstGeom>
        </p:spPr>
      </p:pic>
      <p:pic>
        <p:nvPicPr>
          <p:cNvPr id="4" name="Image 3">
            <a:extLst>
              <a:ext uri="{FF2B5EF4-FFF2-40B4-BE49-F238E27FC236}">
                <a16:creationId xmlns:a16="http://schemas.microsoft.com/office/drawing/2014/main" id="{217EB0BD-958C-7CC2-B744-52B47C5A82ED}"/>
              </a:ext>
            </a:extLst>
          </p:cNvPr>
          <p:cNvPicPr>
            <a:picLocks noChangeAspect="1"/>
          </p:cNvPicPr>
          <p:nvPr/>
        </p:nvPicPr>
        <p:blipFill>
          <a:blip r:embed="rId4"/>
          <a:stretch>
            <a:fillRect/>
          </a:stretch>
        </p:blipFill>
        <p:spPr>
          <a:xfrm>
            <a:off x="480142" y="3254347"/>
            <a:ext cx="3698214" cy="2080245"/>
          </a:xfrm>
          <a:prstGeom prst="rect">
            <a:avLst/>
          </a:prstGeom>
        </p:spPr>
      </p:pic>
      <p:pic>
        <p:nvPicPr>
          <p:cNvPr id="6" name="Image 5">
            <a:extLst>
              <a:ext uri="{FF2B5EF4-FFF2-40B4-BE49-F238E27FC236}">
                <a16:creationId xmlns:a16="http://schemas.microsoft.com/office/drawing/2014/main" id="{8282C8FF-5805-718C-F055-5F0D557F8FD8}"/>
              </a:ext>
            </a:extLst>
          </p:cNvPr>
          <p:cNvPicPr>
            <a:picLocks noChangeAspect="1"/>
          </p:cNvPicPr>
          <p:nvPr/>
        </p:nvPicPr>
        <p:blipFill>
          <a:blip r:embed="rId5"/>
          <a:stretch>
            <a:fillRect/>
          </a:stretch>
        </p:blipFill>
        <p:spPr>
          <a:xfrm>
            <a:off x="567991" y="5051359"/>
            <a:ext cx="3776055" cy="2124031"/>
          </a:xfrm>
          <a:prstGeom prst="rect">
            <a:avLst/>
          </a:prstGeom>
        </p:spPr>
      </p:pic>
      <p:sp>
        <p:nvSpPr>
          <p:cNvPr id="12" name="文本框 47">
            <a:extLst>
              <a:ext uri="{FF2B5EF4-FFF2-40B4-BE49-F238E27FC236}">
                <a16:creationId xmlns:a16="http://schemas.microsoft.com/office/drawing/2014/main" id="{ED76F974-450D-15BC-6FAD-C6DB7860950E}"/>
              </a:ext>
            </a:extLst>
          </p:cNvPr>
          <p:cNvSpPr txBox="1"/>
          <p:nvPr/>
        </p:nvSpPr>
        <p:spPr>
          <a:xfrm>
            <a:off x="1084325" y="804034"/>
            <a:ext cx="1404843" cy="400110"/>
          </a:xfrm>
          <a:prstGeom prst="rect">
            <a:avLst/>
          </a:prstGeom>
          <a:noFill/>
        </p:spPr>
        <p:txBody>
          <a:bodyPr wrap="square" rtlCol="0">
            <a:spAutoFit/>
          </a:bodyPr>
          <a:lstStyle/>
          <a:p>
            <a:r>
              <a:rPr lang="en-US" altLang="zh-CN" sz="2000" dirty="0">
                <a:latin typeface="Times New Roman" panose="02020603050405020304" pitchFamily="18" charset="0"/>
                <a:cs typeface="Times New Roman" panose="02020603050405020304" pitchFamily="18" charset="0"/>
              </a:rPr>
              <a:t>a) </a:t>
            </a:r>
            <a:endParaRPr lang="zh-CN" altLang="en-US" sz="2000" dirty="0">
              <a:latin typeface="Times New Roman" panose="02020603050405020304" pitchFamily="18" charset="0"/>
              <a:cs typeface="Times New Roman" panose="02020603050405020304" pitchFamily="18" charset="0"/>
            </a:endParaRPr>
          </a:p>
        </p:txBody>
      </p:sp>
      <p:sp>
        <p:nvSpPr>
          <p:cNvPr id="13" name="文本框 47">
            <a:extLst>
              <a:ext uri="{FF2B5EF4-FFF2-40B4-BE49-F238E27FC236}">
                <a16:creationId xmlns:a16="http://schemas.microsoft.com/office/drawing/2014/main" id="{B95FFCB7-F2C3-5596-E7EB-F3C942805257}"/>
              </a:ext>
            </a:extLst>
          </p:cNvPr>
          <p:cNvSpPr txBox="1"/>
          <p:nvPr/>
        </p:nvSpPr>
        <p:spPr>
          <a:xfrm>
            <a:off x="1026893" y="3047977"/>
            <a:ext cx="1404843" cy="400110"/>
          </a:xfrm>
          <a:prstGeom prst="rect">
            <a:avLst/>
          </a:prstGeom>
          <a:noFill/>
        </p:spPr>
        <p:txBody>
          <a:bodyPr wrap="square" rtlCol="0">
            <a:spAutoFit/>
          </a:bodyPr>
          <a:lstStyle/>
          <a:p>
            <a:r>
              <a:rPr lang="en-US" altLang="zh-CN" sz="2000" dirty="0">
                <a:latin typeface="Times New Roman" panose="02020603050405020304" pitchFamily="18" charset="0"/>
                <a:cs typeface="Times New Roman" panose="02020603050405020304" pitchFamily="18" charset="0"/>
              </a:rPr>
              <a:t>b)</a:t>
            </a:r>
            <a:endParaRPr lang="zh-CN" altLang="en-US" sz="2000" dirty="0">
              <a:latin typeface="Times New Roman" panose="02020603050405020304" pitchFamily="18" charset="0"/>
              <a:cs typeface="Times New Roman" panose="02020603050405020304" pitchFamily="18" charset="0"/>
            </a:endParaRPr>
          </a:p>
        </p:txBody>
      </p:sp>
      <p:sp>
        <p:nvSpPr>
          <p:cNvPr id="14" name="文本框 47">
            <a:extLst>
              <a:ext uri="{FF2B5EF4-FFF2-40B4-BE49-F238E27FC236}">
                <a16:creationId xmlns:a16="http://schemas.microsoft.com/office/drawing/2014/main" id="{477548F1-6E8C-6BC7-EC78-23D639E0C01F}"/>
              </a:ext>
            </a:extLst>
          </p:cNvPr>
          <p:cNvSpPr txBox="1"/>
          <p:nvPr/>
        </p:nvSpPr>
        <p:spPr>
          <a:xfrm>
            <a:off x="1084325" y="5266742"/>
            <a:ext cx="2585943" cy="400110"/>
          </a:xfrm>
          <a:prstGeom prst="rect">
            <a:avLst/>
          </a:prstGeom>
          <a:noFill/>
        </p:spPr>
        <p:txBody>
          <a:bodyPr wrap="square" rtlCol="0">
            <a:spAutoFit/>
          </a:bodyPr>
          <a:lstStyle/>
          <a:p>
            <a:r>
              <a:rPr lang="en-US" altLang="zh-CN" sz="2000" dirty="0">
                <a:latin typeface="Times New Roman" panose="02020603050405020304" pitchFamily="18" charset="0"/>
                <a:cs typeface="Times New Roman" panose="02020603050405020304" pitchFamily="18" charset="0"/>
              </a:rPr>
              <a:t>c) </a:t>
            </a:r>
            <a:endParaRPr lang="zh-CN" altLang="en-US" sz="2000" dirty="0">
              <a:latin typeface="Times New Roman" panose="02020603050405020304" pitchFamily="18" charset="0"/>
              <a:cs typeface="Times New Roman" panose="02020603050405020304" pitchFamily="18" charset="0"/>
            </a:endParaRPr>
          </a:p>
        </p:txBody>
      </p:sp>
      <p:grpSp>
        <p:nvGrpSpPr>
          <p:cNvPr id="48" name="Groupe 47">
            <a:extLst>
              <a:ext uri="{FF2B5EF4-FFF2-40B4-BE49-F238E27FC236}">
                <a16:creationId xmlns:a16="http://schemas.microsoft.com/office/drawing/2014/main" id="{966120BD-8ADC-9626-9F15-562542061CD0}"/>
              </a:ext>
            </a:extLst>
          </p:cNvPr>
          <p:cNvGrpSpPr/>
          <p:nvPr/>
        </p:nvGrpSpPr>
        <p:grpSpPr>
          <a:xfrm>
            <a:off x="3430572" y="320294"/>
            <a:ext cx="5361765" cy="7069724"/>
            <a:chOff x="3430572" y="320294"/>
            <a:chExt cx="5361765" cy="7069724"/>
          </a:xfrm>
        </p:grpSpPr>
        <p:pic>
          <p:nvPicPr>
            <p:cNvPr id="8" name="Image 7">
              <a:extLst>
                <a:ext uri="{FF2B5EF4-FFF2-40B4-BE49-F238E27FC236}">
                  <a16:creationId xmlns:a16="http://schemas.microsoft.com/office/drawing/2014/main" id="{C1AAE7FE-4F1E-2079-5973-5C718B13878F}"/>
                </a:ext>
              </a:extLst>
            </p:cNvPr>
            <p:cNvPicPr>
              <a:picLocks noChangeAspect="1"/>
            </p:cNvPicPr>
            <p:nvPr/>
          </p:nvPicPr>
          <p:blipFill>
            <a:blip r:embed="rId6"/>
            <a:stretch>
              <a:fillRect/>
            </a:stretch>
          </p:blipFill>
          <p:spPr>
            <a:xfrm>
              <a:off x="4292173" y="4836730"/>
              <a:ext cx="4500164" cy="2553288"/>
            </a:xfrm>
            <a:prstGeom prst="rect">
              <a:avLst/>
            </a:prstGeom>
          </p:spPr>
        </p:pic>
        <p:pic>
          <p:nvPicPr>
            <p:cNvPr id="10" name="Image 9">
              <a:extLst>
                <a:ext uri="{FF2B5EF4-FFF2-40B4-BE49-F238E27FC236}">
                  <a16:creationId xmlns:a16="http://schemas.microsoft.com/office/drawing/2014/main" id="{497028AD-42E4-C40F-FC70-4BF133F83172}"/>
                </a:ext>
              </a:extLst>
            </p:cNvPr>
            <p:cNvPicPr>
              <a:picLocks noChangeAspect="1"/>
            </p:cNvPicPr>
            <p:nvPr/>
          </p:nvPicPr>
          <p:blipFill>
            <a:blip r:embed="rId7"/>
            <a:stretch>
              <a:fillRect/>
            </a:stretch>
          </p:blipFill>
          <p:spPr>
            <a:xfrm>
              <a:off x="4344046" y="320294"/>
              <a:ext cx="4431976" cy="2544265"/>
            </a:xfrm>
            <a:prstGeom prst="rect">
              <a:avLst/>
            </a:prstGeom>
          </p:spPr>
        </p:pic>
        <p:pic>
          <p:nvPicPr>
            <p:cNvPr id="11" name="Image 10">
              <a:extLst>
                <a:ext uri="{FF2B5EF4-FFF2-40B4-BE49-F238E27FC236}">
                  <a16:creationId xmlns:a16="http://schemas.microsoft.com/office/drawing/2014/main" id="{15808741-1BF4-60DC-4C3B-9238DCBD99A9}"/>
                </a:ext>
              </a:extLst>
            </p:cNvPr>
            <p:cNvPicPr>
              <a:picLocks noChangeAspect="1"/>
            </p:cNvPicPr>
            <p:nvPr/>
          </p:nvPicPr>
          <p:blipFill>
            <a:blip r:embed="rId8"/>
            <a:stretch>
              <a:fillRect/>
            </a:stretch>
          </p:blipFill>
          <p:spPr>
            <a:xfrm>
              <a:off x="3430572" y="2781671"/>
              <a:ext cx="4431976" cy="2492986"/>
            </a:xfrm>
            <a:prstGeom prst="rect">
              <a:avLst/>
            </a:prstGeom>
          </p:spPr>
        </p:pic>
        <p:grpSp>
          <p:nvGrpSpPr>
            <p:cNvPr id="15" name="Groupe 14">
              <a:extLst>
                <a:ext uri="{FF2B5EF4-FFF2-40B4-BE49-F238E27FC236}">
                  <a16:creationId xmlns:a16="http://schemas.microsoft.com/office/drawing/2014/main" id="{22B23ACF-A6D9-BB16-86B3-91FF0C0ED80D}"/>
                </a:ext>
              </a:extLst>
            </p:cNvPr>
            <p:cNvGrpSpPr/>
            <p:nvPr/>
          </p:nvGrpSpPr>
          <p:grpSpPr>
            <a:xfrm>
              <a:off x="7128786" y="2328188"/>
              <a:ext cx="1070917" cy="3064258"/>
              <a:chOff x="9569716" y="2383131"/>
              <a:chExt cx="1070917" cy="3064258"/>
            </a:xfrm>
          </p:grpSpPr>
          <p:pic>
            <p:nvPicPr>
              <p:cNvPr id="16" name="Image 15">
                <a:extLst>
                  <a:ext uri="{FF2B5EF4-FFF2-40B4-BE49-F238E27FC236}">
                    <a16:creationId xmlns:a16="http://schemas.microsoft.com/office/drawing/2014/main" id="{7BE1CF92-21C5-A17D-4C4B-744BCF847676}"/>
                  </a:ext>
                </a:extLst>
              </p:cNvPr>
              <p:cNvPicPr>
                <a:picLocks noChangeAspect="1"/>
              </p:cNvPicPr>
              <p:nvPr/>
            </p:nvPicPr>
            <p:blipFill rotWithShape="1">
              <a:blip r:embed="rId9"/>
              <a:srcRect l="84014"/>
              <a:stretch/>
            </p:blipFill>
            <p:spPr>
              <a:xfrm>
                <a:off x="9569716" y="2383131"/>
                <a:ext cx="870863" cy="3064258"/>
              </a:xfrm>
              <a:prstGeom prst="rect">
                <a:avLst/>
              </a:prstGeom>
            </p:spPr>
          </p:pic>
          <p:sp>
            <p:nvSpPr>
              <p:cNvPr id="17" name="文本框 47">
                <a:extLst>
                  <a:ext uri="{FF2B5EF4-FFF2-40B4-BE49-F238E27FC236}">
                    <a16:creationId xmlns:a16="http://schemas.microsoft.com/office/drawing/2014/main" id="{9BD4832D-D117-76CC-146F-7D94B7B940EB}"/>
                  </a:ext>
                </a:extLst>
              </p:cNvPr>
              <p:cNvSpPr txBox="1"/>
              <p:nvPr/>
            </p:nvSpPr>
            <p:spPr>
              <a:xfrm rot="16200000">
                <a:off x="9543973" y="3732083"/>
                <a:ext cx="1793209" cy="400110"/>
              </a:xfrm>
              <a:prstGeom prst="rect">
                <a:avLst/>
              </a:prstGeom>
              <a:noFill/>
            </p:spPr>
            <p:txBody>
              <a:bodyPr wrap="square" rtlCol="0">
                <a:spAutoFit/>
              </a:bodyPr>
              <a:lstStyle/>
              <a:p>
                <a:r>
                  <a:rPr lang="en-US" altLang="zh-CN" sz="2000" dirty="0">
                    <a:latin typeface="Times New Roman" panose="02020603050405020304" pitchFamily="18" charset="0"/>
                    <a:cs typeface="Times New Roman" panose="02020603050405020304" pitchFamily="18" charset="0"/>
                  </a:rPr>
                  <a:t>Velocity (m/s)</a:t>
                </a:r>
                <a:endParaRPr lang="zh-CN" altLang="en-US" sz="2000" dirty="0">
                  <a:latin typeface="Times New Roman" panose="02020603050405020304" pitchFamily="18" charset="0"/>
                  <a:cs typeface="Times New Roman" panose="02020603050405020304" pitchFamily="18" charset="0"/>
                </a:endParaRPr>
              </a:p>
            </p:txBody>
          </p:sp>
        </p:grpSp>
      </p:grpSp>
      <p:grpSp>
        <p:nvGrpSpPr>
          <p:cNvPr id="45" name="Groupe 44">
            <a:extLst>
              <a:ext uri="{FF2B5EF4-FFF2-40B4-BE49-F238E27FC236}">
                <a16:creationId xmlns:a16="http://schemas.microsoft.com/office/drawing/2014/main" id="{1CE50793-2A0F-6A7D-4187-D3E9FCDCD20C}"/>
              </a:ext>
            </a:extLst>
          </p:cNvPr>
          <p:cNvGrpSpPr/>
          <p:nvPr/>
        </p:nvGrpSpPr>
        <p:grpSpPr>
          <a:xfrm>
            <a:off x="1385560" y="1524971"/>
            <a:ext cx="733862" cy="4826639"/>
            <a:chOff x="1385560" y="1524971"/>
            <a:chExt cx="733862" cy="4826639"/>
          </a:xfrm>
        </p:grpSpPr>
        <p:sp>
          <p:nvSpPr>
            <p:cNvPr id="19" name="Flèche droite 14">
              <a:extLst>
                <a:ext uri="{FF2B5EF4-FFF2-40B4-BE49-F238E27FC236}">
                  <a16:creationId xmlns:a16="http://schemas.microsoft.com/office/drawing/2014/main" id="{324BD6FF-326C-7178-FE1F-95050534E7D7}"/>
                </a:ext>
              </a:extLst>
            </p:cNvPr>
            <p:cNvSpPr/>
            <p:nvPr/>
          </p:nvSpPr>
          <p:spPr>
            <a:xfrm rot="5400000">
              <a:off x="1667925" y="1798126"/>
              <a:ext cx="193239" cy="70463"/>
            </a:xfrm>
            <a:prstGeom prst="rightArrow">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0" name="ZoneTexte 19">
              <a:extLst>
                <a:ext uri="{FF2B5EF4-FFF2-40B4-BE49-F238E27FC236}">
                  <a16:creationId xmlns:a16="http://schemas.microsoft.com/office/drawing/2014/main" id="{8C827BD4-307C-98EF-9B0C-AC0908B43499}"/>
                </a:ext>
              </a:extLst>
            </p:cNvPr>
            <p:cNvSpPr txBox="1"/>
            <p:nvPr/>
          </p:nvSpPr>
          <p:spPr>
            <a:xfrm>
              <a:off x="1385560" y="3548793"/>
              <a:ext cx="639919" cy="246221"/>
            </a:xfrm>
            <a:prstGeom prst="rect">
              <a:avLst/>
            </a:prstGeom>
            <a:noFill/>
          </p:spPr>
          <p:txBody>
            <a:bodyPr wrap="none" rtlCol="0">
              <a:spAutoFit/>
            </a:bodyPr>
            <a:lstStyle/>
            <a:p>
              <a:r>
                <a:rPr lang="en-US" sz="1000" dirty="0"/>
                <a:t>Injection</a:t>
              </a:r>
            </a:p>
          </p:txBody>
        </p:sp>
        <p:sp>
          <p:nvSpPr>
            <p:cNvPr id="29" name="Flèche droite 38">
              <a:extLst>
                <a:ext uri="{FF2B5EF4-FFF2-40B4-BE49-F238E27FC236}">
                  <a16:creationId xmlns:a16="http://schemas.microsoft.com/office/drawing/2014/main" id="{9F196733-E437-4523-A9E1-9FE4BC984729}"/>
                </a:ext>
              </a:extLst>
            </p:cNvPr>
            <p:cNvSpPr/>
            <p:nvPr/>
          </p:nvSpPr>
          <p:spPr>
            <a:xfrm rot="5400000">
              <a:off x="1581283" y="3839286"/>
              <a:ext cx="193239" cy="70463"/>
            </a:xfrm>
            <a:prstGeom prst="rightArrow">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Flèche droite 39">
              <a:extLst>
                <a:ext uri="{FF2B5EF4-FFF2-40B4-BE49-F238E27FC236}">
                  <a16:creationId xmlns:a16="http://schemas.microsoft.com/office/drawing/2014/main" id="{CE99205C-DA9B-60B1-C22B-22387ABAD245}"/>
                </a:ext>
              </a:extLst>
            </p:cNvPr>
            <p:cNvSpPr/>
            <p:nvPr/>
          </p:nvSpPr>
          <p:spPr>
            <a:xfrm rot="5400000">
              <a:off x="1597462" y="6219759"/>
              <a:ext cx="193239" cy="70463"/>
            </a:xfrm>
            <a:prstGeom prst="rightArrow">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2" name="ZoneTexte 31">
              <a:extLst>
                <a:ext uri="{FF2B5EF4-FFF2-40B4-BE49-F238E27FC236}">
                  <a16:creationId xmlns:a16="http://schemas.microsoft.com/office/drawing/2014/main" id="{EF379F0B-8EE5-D0AA-E36D-33BD0F1C0007}"/>
                </a:ext>
              </a:extLst>
            </p:cNvPr>
            <p:cNvSpPr txBox="1"/>
            <p:nvPr/>
          </p:nvSpPr>
          <p:spPr>
            <a:xfrm>
              <a:off x="1479503" y="1524971"/>
              <a:ext cx="639919" cy="246221"/>
            </a:xfrm>
            <a:prstGeom prst="rect">
              <a:avLst/>
            </a:prstGeom>
            <a:noFill/>
          </p:spPr>
          <p:txBody>
            <a:bodyPr wrap="none" rtlCol="0">
              <a:spAutoFit/>
            </a:bodyPr>
            <a:lstStyle/>
            <a:p>
              <a:r>
                <a:rPr lang="en-US" sz="1000" dirty="0"/>
                <a:t>Injection</a:t>
              </a:r>
            </a:p>
          </p:txBody>
        </p:sp>
        <p:sp>
          <p:nvSpPr>
            <p:cNvPr id="33" name="ZoneTexte 32">
              <a:extLst>
                <a:ext uri="{FF2B5EF4-FFF2-40B4-BE49-F238E27FC236}">
                  <a16:creationId xmlns:a16="http://schemas.microsoft.com/office/drawing/2014/main" id="{E08FCB08-5495-FD38-C9D8-4BF19EBD8E2B}"/>
                </a:ext>
              </a:extLst>
            </p:cNvPr>
            <p:cNvSpPr txBox="1"/>
            <p:nvPr/>
          </p:nvSpPr>
          <p:spPr>
            <a:xfrm>
              <a:off x="1409353" y="5960728"/>
              <a:ext cx="639919" cy="246221"/>
            </a:xfrm>
            <a:prstGeom prst="rect">
              <a:avLst/>
            </a:prstGeom>
            <a:noFill/>
          </p:spPr>
          <p:txBody>
            <a:bodyPr wrap="none" rtlCol="0">
              <a:spAutoFit/>
            </a:bodyPr>
            <a:lstStyle/>
            <a:p>
              <a:r>
                <a:rPr lang="en-US" sz="1000" dirty="0"/>
                <a:t>Injection</a:t>
              </a:r>
            </a:p>
          </p:txBody>
        </p:sp>
      </p:grpSp>
      <p:grpSp>
        <p:nvGrpSpPr>
          <p:cNvPr id="47" name="Groupe 46">
            <a:extLst>
              <a:ext uri="{FF2B5EF4-FFF2-40B4-BE49-F238E27FC236}">
                <a16:creationId xmlns:a16="http://schemas.microsoft.com/office/drawing/2014/main" id="{19666EEB-1443-BDA0-2D06-5002DFFD2C06}"/>
              </a:ext>
            </a:extLst>
          </p:cNvPr>
          <p:cNvGrpSpPr/>
          <p:nvPr/>
        </p:nvGrpSpPr>
        <p:grpSpPr>
          <a:xfrm>
            <a:off x="2483228" y="1315261"/>
            <a:ext cx="1573049" cy="4402677"/>
            <a:chOff x="2483228" y="1315261"/>
            <a:chExt cx="1573049" cy="4402677"/>
          </a:xfrm>
        </p:grpSpPr>
        <p:cxnSp>
          <p:nvCxnSpPr>
            <p:cNvPr id="18" name="Connecteur droit 17">
              <a:extLst>
                <a:ext uri="{FF2B5EF4-FFF2-40B4-BE49-F238E27FC236}">
                  <a16:creationId xmlns:a16="http://schemas.microsoft.com/office/drawing/2014/main" id="{E8DF7CEE-4DF6-544B-DAD0-C26D44742A86}"/>
                </a:ext>
              </a:extLst>
            </p:cNvPr>
            <p:cNvCxnSpPr>
              <a:cxnSpLocks/>
              <a:endCxn id="22" idx="0"/>
            </p:cNvCxnSpPr>
            <p:nvPr/>
          </p:nvCxnSpPr>
          <p:spPr>
            <a:xfrm>
              <a:off x="3430572" y="1315261"/>
              <a:ext cx="235525" cy="1012927"/>
            </a:xfrm>
            <a:prstGeom prst="line">
              <a:avLst/>
            </a:prstGeom>
            <a:ln w="9525">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21" name="Groupe 20">
              <a:extLst>
                <a:ext uri="{FF2B5EF4-FFF2-40B4-BE49-F238E27FC236}">
                  <a16:creationId xmlns:a16="http://schemas.microsoft.com/office/drawing/2014/main" id="{FE7B8474-DBE6-137F-4BC7-DE51466A8401}"/>
                </a:ext>
              </a:extLst>
            </p:cNvPr>
            <p:cNvGrpSpPr/>
            <p:nvPr/>
          </p:nvGrpSpPr>
          <p:grpSpPr>
            <a:xfrm>
              <a:off x="3275916" y="2328188"/>
              <a:ext cx="780361" cy="791116"/>
              <a:chOff x="2666606" y="3272940"/>
              <a:chExt cx="3466408" cy="3462893"/>
            </a:xfrm>
          </p:grpSpPr>
          <p:sp>
            <p:nvSpPr>
              <p:cNvPr id="22" name="Ellipse 21">
                <a:extLst>
                  <a:ext uri="{FF2B5EF4-FFF2-40B4-BE49-F238E27FC236}">
                    <a16:creationId xmlns:a16="http://schemas.microsoft.com/office/drawing/2014/main" id="{BBDA9D14-CB91-700A-36C7-5B5DEA0B6107}"/>
                  </a:ext>
                </a:extLst>
              </p:cNvPr>
              <p:cNvSpPr/>
              <p:nvPr/>
            </p:nvSpPr>
            <p:spPr>
              <a:xfrm>
                <a:off x="2666606" y="3272940"/>
                <a:ext cx="3466408" cy="3416396"/>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3" name="ZoneTexte 22">
                <a:extLst>
                  <a:ext uri="{FF2B5EF4-FFF2-40B4-BE49-F238E27FC236}">
                    <a16:creationId xmlns:a16="http://schemas.microsoft.com/office/drawing/2014/main" id="{90900F05-F4B3-9004-BAEC-ABBFD64E4556}"/>
                  </a:ext>
                </a:extLst>
              </p:cNvPr>
              <p:cNvSpPr txBox="1"/>
              <p:nvPr/>
            </p:nvSpPr>
            <p:spPr>
              <a:xfrm>
                <a:off x="3599722" y="3409089"/>
                <a:ext cx="1432670" cy="1143813"/>
              </a:xfrm>
              <a:prstGeom prst="rect">
                <a:avLst/>
              </a:prstGeom>
              <a:noFill/>
            </p:spPr>
            <p:txBody>
              <a:bodyPr wrap="none" rtlCol="0">
                <a:spAutoFit/>
              </a:bodyPr>
              <a:lstStyle/>
              <a:p>
                <a:r>
                  <a:rPr lang="en-US" sz="1000" dirty="0"/>
                  <a:t>  H</a:t>
                </a:r>
              </a:p>
            </p:txBody>
          </p:sp>
          <p:sp>
            <p:nvSpPr>
              <p:cNvPr id="24" name="ZoneTexte 23">
                <a:extLst>
                  <a:ext uri="{FF2B5EF4-FFF2-40B4-BE49-F238E27FC236}">
                    <a16:creationId xmlns:a16="http://schemas.microsoft.com/office/drawing/2014/main" id="{909EC15C-CA54-77BB-96CB-46E7CEF765F1}"/>
                  </a:ext>
                </a:extLst>
              </p:cNvPr>
              <p:cNvSpPr txBox="1"/>
              <p:nvPr/>
            </p:nvSpPr>
            <p:spPr>
              <a:xfrm>
                <a:off x="4942796" y="4505142"/>
                <a:ext cx="1169212" cy="1143813"/>
              </a:xfrm>
              <a:prstGeom prst="rect">
                <a:avLst/>
              </a:prstGeom>
              <a:noFill/>
            </p:spPr>
            <p:txBody>
              <a:bodyPr wrap="none" rtlCol="0">
                <a:spAutoFit/>
              </a:bodyPr>
              <a:lstStyle/>
              <a:p>
                <a:r>
                  <a:rPr lang="en-US" sz="1000" dirty="0"/>
                  <a:t>D</a:t>
                </a:r>
              </a:p>
            </p:txBody>
          </p:sp>
          <p:sp>
            <p:nvSpPr>
              <p:cNvPr id="25" name="ZoneTexte 24">
                <a:extLst>
                  <a:ext uri="{FF2B5EF4-FFF2-40B4-BE49-F238E27FC236}">
                    <a16:creationId xmlns:a16="http://schemas.microsoft.com/office/drawing/2014/main" id="{36E2DB3E-CF4B-AB55-21E0-5F9565D057C5}"/>
                  </a:ext>
                </a:extLst>
              </p:cNvPr>
              <p:cNvSpPr txBox="1"/>
              <p:nvPr/>
            </p:nvSpPr>
            <p:spPr>
              <a:xfrm>
                <a:off x="3749615" y="4505142"/>
                <a:ext cx="1304499" cy="1143813"/>
              </a:xfrm>
              <a:prstGeom prst="rect">
                <a:avLst/>
              </a:prstGeom>
              <a:noFill/>
            </p:spPr>
            <p:txBody>
              <a:bodyPr wrap="none" rtlCol="0">
                <a:spAutoFit/>
              </a:bodyPr>
              <a:lstStyle/>
              <a:p>
                <a:r>
                  <a:rPr lang="en-US" sz="1000" dirty="0"/>
                  <a:t>M</a:t>
                </a:r>
              </a:p>
            </p:txBody>
          </p:sp>
          <p:sp>
            <p:nvSpPr>
              <p:cNvPr id="26" name="ZoneTexte 25">
                <a:extLst>
                  <a:ext uri="{FF2B5EF4-FFF2-40B4-BE49-F238E27FC236}">
                    <a16:creationId xmlns:a16="http://schemas.microsoft.com/office/drawing/2014/main" id="{022E8970-6C63-4700-FE01-6B179E0990F6}"/>
                  </a:ext>
                </a:extLst>
              </p:cNvPr>
              <p:cNvSpPr txBox="1"/>
              <p:nvPr/>
            </p:nvSpPr>
            <p:spPr>
              <a:xfrm>
                <a:off x="3870297" y="5592020"/>
                <a:ext cx="1133604" cy="1143813"/>
              </a:xfrm>
              <a:prstGeom prst="rect">
                <a:avLst/>
              </a:prstGeom>
              <a:noFill/>
            </p:spPr>
            <p:txBody>
              <a:bodyPr wrap="none" rtlCol="0">
                <a:spAutoFit/>
              </a:bodyPr>
              <a:lstStyle/>
              <a:p>
                <a:r>
                  <a:rPr lang="en-US" sz="1000" dirty="0"/>
                  <a:t>B</a:t>
                </a:r>
              </a:p>
            </p:txBody>
          </p:sp>
          <p:sp>
            <p:nvSpPr>
              <p:cNvPr id="27" name="ZoneTexte 26">
                <a:extLst>
                  <a:ext uri="{FF2B5EF4-FFF2-40B4-BE49-F238E27FC236}">
                    <a16:creationId xmlns:a16="http://schemas.microsoft.com/office/drawing/2014/main" id="{D536A109-784D-2994-A9CD-FCCF9B5F15D1}"/>
                  </a:ext>
                </a:extLst>
              </p:cNvPr>
              <p:cNvSpPr txBox="1"/>
              <p:nvPr/>
            </p:nvSpPr>
            <p:spPr>
              <a:xfrm>
                <a:off x="2680092" y="4505142"/>
                <a:ext cx="1176328" cy="1143813"/>
              </a:xfrm>
              <a:prstGeom prst="rect">
                <a:avLst/>
              </a:prstGeom>
              <a:noFill/>
            </p:spPr>
            <p:txBody>
              <a:bodyPr wrap="none" rtlCol="0">
                <a:spAutoFit/>
              </a:bodyPr>
              <a:lstStyle/>
              <a:p>
                <a:r>
                  <a:rPr lang="en-US" sz="1000" dirty="0"/>
                  <a:t>G</a:t>
                </a:r>
              </a:p>
            </p:txBody>
          </p:sp>
        </p:grpSp>
        <p:cxnSp>
          <p:nvCxnSpPr>
            <p:cNvPr id="28" name="Connecteur droit 27">
              <a:extLst>
                <a:ext uri="{FF2B5EF4-FFF2-40B4-BE49-F238E27FC236}">
                  <a16:creationId xmlns:a16="http://schemas.microsoft.com/office/drawing/2014/main" id="{ABEC9D0F-BA33-00A8-9990-573859C23D1E}"/>
                </a:ext>
              </a:extLst>
            </p:cNvPr>
            <p:cNvCxnSpPr>
              <a:stCxn id="22" idx="3"/>
            </p:cNvCxnSpPr>
            <p:nvPr/>
          </p:nvCxnSpPr>
          <p:spPr>
            <a:xfrm flipH="1">
              <a:off x="3138815" y="2994381"/>
              <a:ext cx="251382" cy="1106341"/>
            </a:xfrm>
            <a:prstGeom prst="line">
              <a:avLst/>
            </a:prstGeom>
            <a:ln w="952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1" name="Connecteur droit 30">
              <a:extLst>
                <a:ext uri="{FF2B5EF4-FFF2-40B4-BE49-F238E27FC236}">
                  <a16:creationId xmlns:a16="http://schemas.microsoft.com/office/drawing/2014/main" id="{24823FC4-E1E0-8BD1-852B-944794FFF755}"/>
                </a:ext>
              </a:extLst>
            </p:cNvPr>
            <p:cNvCxnSpPr>
              <a:stCxn id="22" idx="5"/>
            </p:cNvCxnSpPr>
            <p:nvPr/>
          </p:nvCxnSpPr>
          <p:spPr>
            <a:xfrm flipH="1">
              <a:off x="3310996" y="2994381"/>
              <a:ext cx="631000" cy="2723557"/>
            </a:xfrm>
            <a:prstGeom prst="line">
              <a:avLst/>
            </a:prstGeom>
            <a:ln w="952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4" name="ZoneTexte 33">
              <a:extLst>
                <a:ext uri="{FF2B5EF4-FFF2-40B4-BE49-F238E27FC236}">
                  <a16:creationId xmlns:a16="http://schemas.microsoft.com/office/drawing/2014/main" id="{8DABF424-6B12-7207-4C3A-EF763807A22E}"/>
                </a:ext>
              </a:extLst>
            </p:cNvPr>
            <p:cNvSpPr txBox="1"/>
            <p:nvPr/>
          </p:nvSpPr>
          <p:spPr>
            <a:xfrm>
              <a:off x="2483228" y="2575720"/>
              <a:ext cx="814207" cy="400110"/>
            </a:xfrm>
            <a:prstGeom prst="rect">
              <a:avLst/>
            </a:prstGeom>
            <a:noFill/>
          </p:spPr>
          <p:txBody>
            <a:bodyPr wrap="square" rtlCol="0">
              <a:spAutoFit/>
            </a:bodyPr>
            <a:lstStyle/>
            <a:p>
              <a:pPr algn="r"/>
              <a:r>
                <a:rPr lang="en-US" sz="1000" dirty="0"/>
                <a:t>Monitoring scheme</a:t>
              </a:r>
            </a:p>
          </p:txBody>
        </p:sp>
      </p:grpSp>
      <p:grpSp>
        <p:nvGrpSpPr>
          <p:cNvPr id="46" name="Groupe 45">
            <a:extLst>
              <a:ext uri="{FF2B5EF4-FFF2-40B4-BE49-F238E27FC236}">
                <a16:creationId xmlns:a16="http://schemas.microsoft.com/office/drawing/2014/main" id="{5B4F4C44-6E6F-8705-4264-B693ACDA9CE3}"/>
              </a:ext>
            </a:extLst>
          </p:cNvPr>
          <p:cNvGrpSpPr/>
          <p:nvPr/>
        </p:nvGrpSpPr>
        <p:grpSpPr>
          <a:xfrm>
            <a:off x="718144" y="2138535"/>
            <a:ext cx="543791" cy="4679573"/>
            <a:chOff x="718144" y="2138535"/>
            <a:chExt cx="543791" cy="4679573"/>
          </a:xfrm>
        </p:grpSpPr>
        <p:grpSp>
          <p:nvGrpSpPr>
            <p:cNvPr id="35" name="Groupe 34">
              <a:extLst>
                <a:ext uri="{FF2B5EF4-FFF2-40B4-BE49-F238E27FC236}">
                  <a16:creationId xmlns:a16="http://schemas.microsoft.com/office/drawing/2014/main" id="{2192E8A1-BE54-7ABC-5C0C-FB1500D6BE04}"/>
                </a:ext>
              </a:extLst>
            </p:cNvPr>
            <p:cNvGrpSpPr/>
            <p:nvPr/>
          </p:nvGrpSpPr>
          <p:grpSpPr>
            <a:xfrm>
              <a:off x="718267" y="4152503"/>
              <a:ext cx="442563" cy="246221"/>
              <a:chOff x="1052862" y="4072800"/>
              <a:chExt cx="442563" cy="246221"/>
            </a:xfrm>
          </p:grpSpPr>
          <p:sp>
            <p:nvSpPr>
              <p:cNvPr id="36" name="Flèche droite 46">
                <a:extLst>
                  <a:ext uri="{FF2B5EF4-FFF2-40B4-BE49-F238E27FC236}">
                    <a16:creationId xmlns:a16="http://schemas.microsoft.com/office/drawing/2014/main" id="{F1825177-7264-ED91-4ED1-54656EE4B9B3}"/>
                  </a:ext>
                </a:extLst>
              </p:cNvPr>
              <p:cNvSpPr/>
              <p:nvPr/>
            </p:nvSpPr>
            <p:spPr>
              <a:xfrm rot="20277505">
                <a:off x="1257300" y="4107181"/>
                <a:ext cx="238125" cy="45719"/>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ZoneTexte 36">
                <a:extLst>
                  <a:ext uri="{FF2B5EF4-FFF2-40B4-BE49-F238E27FC236}">
                    <a16:creationId xmlns:a16="http://schemas.microsoft.com/office/drawing/2014/main" id="{0EA17546-73A4-DEE1-496E-B21AEB55ACFA}"/>
                  </a:ext>
                </a:extLst>
              </p:cNvPr>
              <p:cNvSpPr txBox="1"/>
              <p:nvPr/>
            </p:nvSpPr>
            <p:spPr>
              <a:xfrm>
                <a:off x="1052862" y="4072800"/>
                <a:ext cx="271228" cy="246221"/>
              </a:xfrm>
              <a:prstGeom prst="rect">
                <a:avLst/>
              </a:prstGeom>
              <a:noFill/>
            </p:spPr>
            <p:txBody>
              <a:bodyPr wrap="none" rtlCol="0">
                <a:spAutoFit/>
              </a:bodyPr>
              <a:lstStyle/>
              <a:p>
                <a:r>
                  <a:rPr lang="en-US" sz="1000" dirty="0"/>
                  <a:t>Q</a:t>
                </a:r>
              </a:p>
            </p:txBody>
          </p:sp>
        </p:grpSp>
        <p:grpSp>
          <p:nvGrpSpPr>
            <p:cNvPr id="38" name="Groupe 37">
              <a:extLst>
                <a:ext uri="{FF2B5EF4-FFF2-40B4-BE49-F238E27FC236}">
                  <a16:creationId xmlns:a16="http://schemas.microsoft.com/office/drawing/2014/main" id="{035A70B1-0CBA-3A12-D6CB-E87A995A7531}"/>
                </a:ext>
              </a:extLst>
            </p:cNvPr>
            <p:cNvGrpSpPr/>
            <p:nvPr/>
          </p:nvGrpSpPr>
          <p:grpSpPr>
            <a:xfrm>
              <a:off x="819372" y="2138535"/>
              <a:ext cx="442563" cy="246221"/>
              <a:chOff x="1052862" y="4072800"/>
              <a:chExt cx="442563" cy="246221"/>
            </a:xfrm>
          </p:grpSpPr>
          <p:sp>
            <p:nvSpPr>
              <p:cNvPr id="39" name="Flèche droite 50">
                <a:extLst>
                  <a:ext uri="{FF2B5EF4-FFF2-40B4-BE49-F238E27FC236}">
                    <a16:creationId xmlns:a16="http://schemas.microsoft.com/office/drawing/2014/main" id="{347D8AE8-5392-4A1D-0714-5AC3C168F6E6}"/>
                  </a:ext>
                </a:extLst>
              </p:cNvPr>
              <p:cNvSpPr/>
              <p:nvPr/>
            </p:nvSpPr>
            <p:spPr>
              <a:xfrm rot="20277505">
                <a:off x="1257300" y="4107181"/>
                <a:ext cx="238125" cy="45719"/>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ZoneTexte 39">
                <a:extLst>
                  <a:ext uri="{FF2B5EF4-FFF2-40B4-BE49-F238E27FC236}">
                    <a16:creationId xmlns:a16="http://schemas.microsoft.com/office/drawing/2014/main" id="{160BE4C4-F4A5-2269-CA15-4C5C54944F35}"/>
                  </a:ext>
                </a:extLst>
              </p:cNvPr>
              <p:cNvSpPr txBox="1"/>
              <p:nvPr/>
            </p:nvSpPr>
            <p:spPr>
              <a:xfrm>
                <a:off x="1052862" y="4072800"/>
                <a:ext cx="271228" cy="246221"/>
              </a:xfrm>
              <a:prstGeom prst="rect">
                <a:avLst/>
              </a:prstGeom>
              <a:noFill/>
            </p:spPr>
            <p:txBody>
              <a:bodyPr wrap="none" rtlCol="0">
                <a:spAutoFit/>
              </a:bodyPr>
              <a:lstStyle/>
              <a:p>
                <a:r>
                  <a:rPr lang="en-US" sz="1000" dirty="0"/>
                  <a:t>Q</a:t>
                </a:r>
              </a:p>
            </p:txBody>
          </p:sp>
        </p:grpSp>
        <p:grpSp>
          <p:nvGrpSpPr>
            <p:cNvPr id="41" name="Groupe 40">
              <a:extLst>
                <a:ext uri="{FF2B5EF4-FFF2-40B4-BE49-F238E27FC236}">
                  <a16:creationId xmlns:a16="http://schemas.microsoft.com/office/drawing/2014/main" id="{25AA9FB6-526F-A2E1-AB53-14149C7FB341}"/>
                </a:ext>
              </a:extLst>
            </p:cNvPr>
            <p:cNvGrpSpPr/>
            <p:nvPr/>
          </p:nvGrpSpPr>
          <p:grpSpPr>
            <a:xfrm>
              <a:off x="718144" y="6571887"/>
              <a:ext cx="442563" cy="246221"/>
              <a:chOff x="1052862" y="4072800"/>
              <a:chExt cx="442563" cy="246221"/>
            </a:xfrm>
          </p:grpSpPr>
          <p:sp>
            <p:nvSpPr>
              <p:cNvPr id="42" name="Flèche droite 53">
                <a:extLst>
                  <a:ext uri="{FF2B5EF4-FFF2-40B4-BE49-F238E27FC236}">
                    <a16:creationId xmlns:a16="http://schemas.microsoft.com/office/drawing/2014/main" id="{428EFCE5-34E9-3E24-A10A-3C37FA487634}"/>
                  </a:ext>
                </a:extLst>
              </p:cNvPr>
              <p:cNvSpPr/>
              <p:nvPr/>
            </p:nvSpPr>
            <p:spPr>
              <a:xfrm rot="20277505">
                <a:off x="1257300" y="4107181"/>
                <a:ext cx="238125" cy="45719"/>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ZoneTexte 42">
                <a:extLst>
                  <a:ext uri="{FF2B5EF4-FFF2-40B4-BE49-F238E27FC236}">
                    <a16:creationId xmlns:a16="http://schemas.microsoft.com/office/drawing/2014/main" id="{165E98A9-A651-F46B-8021-79E0918F9545}"/>
                  </a:ext>
                </a:extLst>
              </p:cNvPr>
              <p:cNvSpPr txBox="1"/>
              <p:nvPr/>
            </p:nvSpPr>
            <p:spPr>
              <a:xfrm>
                <a:off x="1052862" y="4072800"/>
                <a:ext cx="271228" cy="246221"/>
              </a:xfrm>
              <a:prstGeom prst="rect">
                <a:avLst/>
              </a:prstGeom>
              <a:noFill/>
            </p:spPr>
            <p:txBody>
              <a:bodyPr wrap="none" rtlCol="0">
                <a:spAutoFit/>
              </a:bodyPr>
              <a:lstStyle/>
              <a:p>
                <a:r>
                  <a:rPr lang="en-US" sz="1000" dirty="0"/>
                  <a:t>Q</a:t>
                </a:r>
              </a:p>
            </p:txBody>
          </p:sp>
        </p:grpSp>
      </p:grpSp>
    </p:spTree>
    <p:extLst>
      <p:ext uri="{BB962C8B-B14F-4D97-AF65-F5344CB8AC3E}">
        <p14:creationId xmlns:p14="http://schemas.microsoft.com/office/powerpoint/2010/main" val="2998684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98316" y="146866"/>
            <a:ext cx="8517084" cy="461665"/>
          </a:xfrm>
          <a:prstGeom prst="rect">
            <a:avLst/>
          </a:prstGeom>
          <a:noFill/>
        </p:spPr>
        <p:txBody>
          <a:bodyPr wrap="square" rtlCol="0">
            <a:spAutoFit/>
          </a:bodyPr>
          <a:lstStyle/>
          <a:p>
            <a:r>
              <a:rPr lang="fr-FR" sz="2400" dirty="0">
                <a:latin typeface="+mj-lt"/>
                <a:cs typeface="Georgia"/>
              </a:rPr>
              <a:t>DYE BREAKTHROUGH CURVE </a:t>
            </a:r>
            <a:r>
              <a:rPr lang="en-US" sz="2400" dirty="0">
                <a:latin typeface="+mj-lt"/>
                <a:cs typeface="Georgia"/>
              </a:rPr>
              <a:t>IN SIMPLE SYNTHETIC CASES</a:t>
            </a:r>
            <a:endParaRPr lang="en-GB" sz="2400" dirty="0">
              <a:latin typeface="+mj-lt"/>
              <a:cs typeface="Georgia"/>
            </a:endParaRPr>
          </a:p>
        </p:txBody>
      </p:sp>
      <p:sp>
        <p:nvSpPr>
          <p:cNvPr id="5" name="Slide Number Placeholder 4"/>
          <p:cNvSpPr>
            <a:spLocks noGrp="1"/>
          </p:cNvSpPr>
          <p:nvPr>
            <p:ph type="sldNum" sz="quarter" idx="12"/>
          </p:nvPr>
        </p:nvSpPr>
        <p:spPr/>
        <p:txBody>
          <a:bodyPr/>
          <a:lstStyle/>
          <a:p>
            <a:fld id="{0015838F-3394-BC46-87B2-653398A37840}" type="slidenum">
              <a:rPr lang="en-US" smtClean="0">
                <a:latin typeface="+mj-lt"/>
              </a:rPr>
              <a:t>12</a:t>
            </a:fld>
            <a:endParaRPr lang="en-US">
              <a:latin typeface="+mj-lt"/>
            </a:endParaRPr>
          </a:p>
        </p:txBody>
      </p:sp>
      <p:cxnSp>
        <p:nvCxnSpPr>
          <p:cNvPr id="7" name="Straight Connector 4">
            <a:extLst>
              <a:ext uri="{FF2B5EF4-FFF2-40B4-BE49-F238E27FC236}">
                <a16:creationId xmlns:a16="http://schemas.microsoft.com/office/drawing/2014/main" id="{14853519-970D-4683-A13E-12B1F3978E0F}"/>
              </a:ext>
            </a:extLst>
          </p:cNvPr>
          <p:cNvCxnSpPr/>
          <p:nvPr/>
        </p:nvCxnSpPr>
        <p:spPr>
          <a:xfrm>
            <a:off x="0" y="777275"/>
            <a:ext cx="9144000" cy="0"/>
          </a:xfrm>
          <a:prstGeom prst="line">
            <a:avLst/>
          </a:prstGeom>
          <a:ln w="76200">
            <a:gradFill flip="none" rotWithShape="1">
              <a:gsLst>
                <a:gs pos="99000">
                  <a:schemeClr val="bg1">
                    <a:lumMod val="85000"/>
                  </a:schemeClr>
                </a:gs>
                <a:gs pos="87000">
                  <a:schemeClr val="bg1">
                    <a:lumMod val="85000"/>
                  </a:schemeClr>
                </a:gs>
                <a:gs pos="20000">
                  <a:schemeClr val="bg1"/>
                </a:gs>
              </a:gsLst>
              <a:lin ang="10800000" scaled="1"/>
              <a:tileRect/>
            </a:gradFill>
          </a:ln>
        </p:spPr>
        <p:style>
          <a:lnRef idx="1">
            <a:schemeClr val="accent1"/>
          </a:lnRef>
          <a:fillRef idx="0">
            <a:schemeClr val="accent1"/>
          </a:fillRef>
          <a:effectRef idx="0">
            <a:schemeClr val="accent1"/>
          </a:effectRef>
          <a:fontRef idx="minor">
            <a:schemeClr val="tx1"/>
          </a:fontRef>
        </p:style>
      </p:cxnSp>
      <p:graphicFrame>
        <p:nvGraphicFramePr>
          <p:cNvPr id="10" name="Graphique 9">
            <a:extLst>
              <a:ext uri="{FF2B5EF4-FFF2-40B4-BE49-F238E27FC236}">
                <a16:creationId xmlns:a16="http://schemas.microsoft.com/office/drawing/2014/main" id="{0EE002DC-B014-5B37-040D-CD2682160762}"/>
              </a:ext>
            </a:extLst>
          </p:cNvPr>
          <p:cNvGraphicFramePr>
            <a:graphicFrameLocks/>
          </p:cNvGraphicFramePr>
          <p:nvPr>
            <p:extLst>
              <p:ext uri="{D42A27DB-BD31-4B8C-83A1-F6EECF244321}">
                <p14:modId xmlns:p14="http://schemas.microsoft.com/office/powerpoint/2010/main" val="1014635970"/>
              </p:ext>
            </p:extLst>
          </p:nvPr>
        </p:nvGraphicFramePr>
        <p:xfrm>
          <a:off x="2195664" y="904113"/>
          <a:ext cx="6930557" cy="280035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Graphique 10">
            <a:extLst>
              <a:ext uri="{FF2B5EF4-FFF2-40B4-BE49-F238E27FC236}">
                <a16:creationId xmlns:a16="http://schemas.microsoft.com/office/drawing/2014/main" id="{277BDCE1-DF84-DF7F-7226-80B98B67DA42}"/>
              </a:ext>
            </a:extLst>
          </p:cNvPr>
          <p:cNvGraphicFramePr>
            <a:graphicFrameLocks/>
          </p:cNvGraphicFramePr>
          <p:nvPr>
            <p:extLst>
              <p:ext uri="{D42A27DB-BD31-4B8C-83A1-F6EECF244321}">
                <p14:modId xmlns:p14="http://schemas.microsoft.com/office/powerpoint/2010/main" val="2041046549"/>
              </p:ext>
            </p:extLst>
          </p:nvPr>
        </p:nvGraphicFramePr>
        <p:xfrm>
          <a:off x="2195664" y="3704463"/>
          <a:ext cx="6865242" cy="2768001"/>
        </p:xfrm>
        <a:graphic>
          <a:graphicData uri="http://schemas.openxmlformats.org/drawingml/2006/chart">
            <c:chart xmlns:c="http://schemas.openxmlformats.org/drawingml/2006/chart" xmlns:r="http://schemas.openxmlformats.org/officeDocument/2006/relationships" r:id="rId4"/>
          </a:graphicData>
        </a:graphic>
      </p:graphicFrame>
      <p:sp>
        <p:nvSpPr>
          <p:cNvPr id="12" name="文本框 47">
            <a:extLst>
              <a:ext uri="{FF2B5EF4-FFF2-40B4-BE49-F238E27FC236}">
                <a16:creationId xmlns:a16="http://schemas.microsoft.com/office/drawing/2014/main" id="{83B58DD3-33B8-0897-8452-8B7B9796BFE6}"/>
              </a:ext>
            </a:extLst>
          </p:cNvPr>
          <p:cNvSpPr txBox="1"/>
          <p:nvPr/>
        </p:nvSpPr>
        <p:spPr>
          <a:xfrm>
            <a:off x="2762856" y="908709"/>
            <a:ext cx="1404843" cy="338554"/>
          </a:xfrm>
          <a:prstGeom prst="rect">
            <a:avLst/>
          </a:prstGeom>
          <a:noFill/>
        </p:spPr>
        <p:txBody>
          <a:bodyPr wrap="square" rtlCol="0">
            <a:spAutoFit/>
          </a:bodyPr>
          <a:lstStyle/>
          <a:p>
            <a:r>
              <a:rPr lang="en-US" altLang="zh-CN" sz="160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a) </a:t>
            </a:r>
            <a:endParaRPr lang="zh-CN" altLang="en-US" sz="1600" dirty="0">
              <a:solidFill>
                <a:prstClr val="black"/>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13" name="文本框 47">
            <a:extLst>
              <a:ext uri="{FF2B5EF4-FFF2-40B4-BE49-F238E27FC236}">
                <a16:creationId xmlns:a16="http://schemas.microsoft.com/office/drawing/2014/main" id="{9EF7B64A-8D39-D606-863D-A89CDFA75003}"/>
              </a:ext>
            </a:extLst>
          </p:cNvPr>
          <p:cNvSpPr txBox="1"/>
          <p:nvPr/>
        </p:nvSpPr>
        <p:spPr>
          <a:xfrm>
            <a:off x="2762856" y="3709059"/>
            <a:ext cx="1404843" cy="338554"/>
          </a:xfrm>
          <a:prstGeom prst="rect">
            <a:avLst/>
          </a:prstGeom>
          <a:noFill/>
        </p:spPr>
        <p:txBody>
          <a:bodyPr wrap="square" rtlCol="0">
            <a:spAutoFit/>
          </a:bodyPr>
          <a:lstStyle/>
          <a:p>
            <a:r>
              <a:rPr lang="en-US" altLang="zh-CN" sz="160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b)</a:t>
            </a:r>
            <a:endParaRPr lang="zh-CN" altLang="en-US" sz="1600" dirty="0">
              <a:solidFill>
                <a:prstClr val="black"/>
              </a:solidFill>
              <a:latin typeface="Times New Roman" panose="02020603050405020304" pitchFamily="18" charset="0"/>
              <a:ea typeface="等线" panose="02010600030101010101" pitchFamily="2" charset="-122"/>
              <a:cs typeface="Times New Roman" panose="02020603050405020304" pitchFamily="18" charset="0"/>
            </a:endParaRPr>
          </a:p>
        </p:txBody>
      </p:sp>
      <p:pic>
        <p:nvPicPr>
          <p:cNvPr id="51" name="Image 50">
            <a:extLst>
              <a:ext uri="{FF2B5EF4-FFF2-40B4-BE49-F238E27FC236}">
                <a16:creationId xmlns:a16="http://schemas.microsoft.com/office/drawing/2014/main" id="{D9E7C233-BC66-EEB4-FE3F-88B8A1429DCA}"/>
              </a:ext>
            </a:extLst>
          </p:cNvPr>
          <p:cNvPicPr>
            <a:picLocks noChangeAspect="1"/>
          </p:cNvPicPr>
          <p:nvPr/>
        </p:nvPicPr>
        <p:blipFill>
          <a:blip r:embed="rId5"/>
          <a:stretch>
            <a:fillRect/>
          </a:stretch>
        </p:blipFill>
        <p:spPr>
          <a:xfrm>
            <a:off x="-141122" y="1832398"/>
            <a:ext cx="2437523" cy="4121489"/>
          </a:xfrm>
          <a:prstGeom prst="rect">
            <a:avLst/>
          </a:prstGeom>
        </p:spPr>
      </p:pic>
    </p:spTree>
    <p:extLst>
      <p:ext uri="{BB962C8B-B14F-4D97-AF65-F5344CB8AC3E}">
        <p14:creationId xmlns:p14="http://schemas.microsoft.com/office/powerpoint/2010/main" val="277176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98316" y="146866"/>
            <a:ext cx="8517084" cy="461665"/>
          </a:xfrm>
          <a:prstGeom prst="rect">
            <a:avLst/>
          </a:prstGeom>
          <a:noFill/>
        </p:spPr>
        <p:txBody>
          <a:bodyPr wrap="square" rtlCol="0">
            <a:spAutoFit/>
          </a:bodyPr>
          <a:lstStyle/>
          <a:p>
            <a:r>
              <a:rPr lang="fr-FR" sz="2400" dirty="0">
                <a:latin typeface="+mj-lt"/>
                <a:cs typeface="Georgia"/>
              </a:rPr>
              <a:t>F</a:t>
            </a:r>
            <a:r>
              <a:rPr lang="en-US" sz="2400" dirty="0">
                <a:latin typeface="+mj-lt"/>
                <a:cs typeface="Georgia"/>
              </a:rPr>
              <a:t>LOW AND TRANSPORT IN NON UNIFORM CURVED CONDUIT</a:t>
            </a:r>
            <a:endParaRPr lang="en-GB" sz="2400" dirty="0">
              <a:latin typeface="+mj-lt"/>
              <a:cs typeface="Georgia"/>
            </a:endParaRPr>
          </a:p>
        </p:txBody>
      </p:sp>
      <p:sp>
        <p:nvSpPr>
          <p:cNvPr id="5" name="Slide Number Placeholder 4"/>
          <p:cNvSpPr>
            <a:spLocks noGrp="1"/>
          </p:cNvSpPr>
          <p:nvPr>
            <p:ph type="sldNum" sz="quarter" idx="12"/>
          </p:nvPr>
        </p:nvSpPr>
        <p:spPr/>
        <p:txBody>
          <a:bodyPr/>
          <a:lstStyle/>
          <a:p>
            <a:fld id="{0015838F-3394-BC46-87B2-653398A37840}" type="slidenum">
              <a:rPr lang="en-US" smtClean="0">
                <a:latin typeface="+mj-lt"/>
              </a:rPr>
              <a:t>13</a:t>
            </a:fld>
            <a:endParaRPr lang="en-US">
              <a:latin typeface="+mj-lt"/>
            </a:endParaRPr>
          </a:p>
        </p:txBody>
      </p:sp>
      <p:cxnSp>
        <p:nvCxnSpPr>
          <p:cNvPr id="7" name="Straight Connector 4">
            <a:extLst>
              <a:ext uri="{FF2B5EF4-FFF2-40B4-BE49-F238E27FC236}">
                <a16:creationId xmlns:a16="http://schemas.microsoft.com/office/drawing/2014/main" id="{14853519-970D-4683-A13E-12B1F3978E0F}"/>
              </a:ext>
            </a:extLst>
          </p:cNvPr>
          <p:cNvCxnSpPr/>
          <p:nvPr/>
        </p:nvCxnSpPr>
        <p:spPr>
          <a:xfrm>
            <a:off x="0" y="777275"/>
            <a:ext cx="9144000" cy="0"/>
          </a:xfrm>
          <a:prstGeom prst="line">
            <a:avLst/>
          </a:prstGeom>
          <a:ln w="76200">
            <a:gradFill flip="none" rotWithShape="1">
              <a:gsLst>
                <a:gs pos="99000">
                  <a:schemeClr val="bg1">
                    <a:lumMod val="85000"/>
                  </a:schemeClr>
                </a:gs>
                <a:gs pos="87000">
                  <a:schemeClr val="bg1">
                    <a:lumMod val="85000"/>
                  </a:schemeClr>
                </a:gs>
                <a:gs pos="20000">
                  <a:schemeClr val="bg1"/>
                </a:gs>
              </a:gsLst>
              <a:lin ang="10800000" scaled="1"/>
              <a:tileRect/>
            </a:gradFill>
          </a:ln>
        </p:spPr>
        <p:style>
          <a:lnRef idx="1">
            <a:schemeClr val="accent1"/>
          </a:lnRef>
          <a:fillRef idx="0">
            <a:schemeClr val="accent1"/>
          </a:fillRef>
          <a:effectRef idx="0">
            <a:schemeClr val="accent1"/>
          </a:effectRef>
          <a:fontRef idx="minor">
            <a:schemeClr val="tx1"/>
          </a:fontRef>
        </p:style>
      </p:cxnSp>
      <p:pic>
        <p:nvPicPr>
          <p:cNvPr id="16" name="Image 15">
            <a:extLst>
              <a:ext uri="{FF2B5EF4-FFF2-40B4-BE49-F238E27FC236}">
                <a16:creationId xmlns:a16="http://schemas.microsoft.com/office/drawing/2014/main" id="{EC974A1E-9B8A-2F39-5F4A-C3844116FA75}"/>
              </a:ext>
            </a:extLst>
          </p:cNvPr>
          <p:cNvPicPr>
            <a:picLocks noChangeAspect="1"/>
          </p:cNvPicPr>
          <p:nvPr/>
        </p:nvPicPr>
        <p:blipFill>
          <a:blip r:embed="rId3"/>
          <a:stretch>
            <a:fillRect/>
          </a:stretch>
        </p:blipFill>
        <p:spPr>
          <a:xfrm>
            <a:off x="359080" y="1530599"/>
            <a:ext cx="3908973" cy="2198798"/>
          </a:xfrm>
          <a:prstGeom prst="rect">
            <a:avLst/>
          </a:prstGeom>
        </p:spPr>
      </p:pic>
      <p:sp>
        <p:nvSpPr>
          <p:cNvPr id="22" name="文本框 47">
            <a:extLst>
              <a:ext uri="{FF2B5EF4-FFF2-40B4-BE49-F238E27FC236}">
                <a16:creationId xmlns:a16="http://schemas.microsoft.com/office/drawing/2014/main" id="{5DF88AFC-C2B2-C1D8-3DC1-3BCF3D37E281}"/>
              </a:ext>
            </a:extLst>
          </p:cNvPr>
          <p:cNvSpPr txBox="1"/>
          <p:nvPr/>
        </p:nvSpPr>
        <p:spPr>
          <a:xfrm>
            <a:off x="1125413" y="1161267"/>
            <a:ext cx="1404843" cy="369332"/>
          </a:xfrm>
          <a:prstGeom prst="rect">
            <a:avLst/>
          </a:prstGeom>
          <a:noFill/>
        </p:spPr>
        <p:txBody>
          <a:bodyPr wrap="square" rtlCol="0">
            <a:spAutoFit/>
          </a:bodyPr>
          <a:lstStyle/>
          <a:p>
            <a:r>
              <a:rPr lang="en-US" altLang="zh-CN"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a) </a:t>
            </a:r>
            <a:endParaRPr lang="zh-CN" altLang="en-US" dirty="0">
              <a:solidFill>
                <a:prstClr val="black"/>
              </a:solidFill>
              <a:latin typeface="Times New Roman" panose="02020603050405020304" pitchFamily="18" charset="0"/>
              <a:ea typeface="等线" panose="02010600030101010101" pitchFamily="2" charset="-122"/>
              <a:cs typeface="Times New Roman" panose="02020603050405020304" pitchFamily="18" charset="0"/>
            </a:endParaRPr>
          </a:p>
        </p:txBody>
      </p:sp>
      <p:grpSp>
        <p:nvGrpSpPr>
          <p:cNvPr id="25" name="Groupe 24">
            <a:extLst>
              <a:ext uri="{FF2B5EF4-FFF2-40B4-BE49-F238E27FC236}">
                <a16:creationId xmlns:a16="http://schemas.microsoft.com/office/drawing/2014/main" id="{030604F4-C5A9-0AC8-BA7D-6A4B52A3A9CB}"/>
              </a:ext>
            </a:extLst>
          </p:cNvPr>
          <p:cNvGrpSpPr/>
          <p:nvPr/>
        </p:nvGrpSpPr>
        <p:grpSpPr>
          <a:xfrm>
            <a:off x="3296588" y="734547"/>
            <a:ext cx="4659192" cy="3064258"/>
            <a:chOff x="3296588" y="734547"/>
            <a:chExt cx="4659192" cy="3064258"/>
          </a:xfrm>
        </p:grpSpPr>
        <p:pic>
          <p:nvPicPr>
            <p:cNvPr id="17" name="Image 16">
              <a:extLst>
                <a:ext uri="{FF2B5EF4-FFF2-40B4-BE49-F238E27FC236}">
                  <a16:creationId xmlns:a16="http://schemas.microsoft.com/office/drawing/2014/main" id="{A17DBB25-6A25-083E-47DC-096789E105D8}"/>
                </a:ext>
              </a:extLst>
            </p:cNvPr>
            <p:cNvPicPr>
              <a:picLocks noChangeAspect="1"/>
            </p:cNvPicPr>
            <p:nvPr/>
          </p:nvPicPr>
          <p:blipFill>
            <a:blip r:embed="rId4"/>
            <a:stretch>
              <a:fillRect/>
            </a:stretch>
          </p:blipFill>
          <p:spPr>
            <a:xfrm>
              <a:off x="3296588" y="1101098"/>
              <a:ext cx="4549138" cy="2558890"/>
            </a:xfrm>
            <a:prstGeom prst="rect">
              <a:avLst/>
            </a:prstGeom>
          </p:spPr>
        </p:pic>
        <p:grpSp>
          <p:nvGrpSpPr>
            <p:cNvPr id="18" name="Groupe 17">
              <a:extLst>
                <a:ext uri="{FF2B5EF4-FFF2-40B4-BE49-F238E27FC236}">
                  <a16:creationId xmlns:a16="http://schemas.microsoft.com/office/drawing/2014/main" id="{27A5E905-F9D9-7627-AF7F-5D3FC1BA2928}"/>
                </a:ext>
              </a:extLst>
            </p:cNvPr>
            <p:cNvGrpSpPr/>
            <p:nvPr/>
          </p:nvGrpSpPr>
          <p:grpSpPr>
            <a:xfrm>
              <a:off x="6884863" y="734547"/>
              <a:ext cx="1070917" cy="3064258"/>
              <a:chOff x="9569716" y="2383131"/>
              <a:chExt cx="1070917" cy="3064258"/>
            </a:xfrm>
          </p:grpSpPr>
          <p:pic>
            <p:nvPicPr>
              <p:cNvPr id="19" name="Image 18">
                <a:extLst>
                  <a:ext uri="{FF2B5EF4-FFF2-40B4-BE49-F238E27FC236}">
                    <a16:creationId xmlns:a16="http://schemas.microsoft.com/office/drawing/2014/main" id="{FD4AD743-6AE4-2818-4FC2-26E40EDD5AB8}"/>
                  </a:ext>
                </a:extLst>
              </p:cNvPr>
              <p:cNvPicPr>
                <a:picLocks noChangeAspect="1"/>
              </p:cNvPicPr>
              <p:nvPr/>
            </p:nvPicPr>
            <p:blipFill rotWithShape="1">
              <a:blip r:embed="rId5"/>
              <a:srcRect l="84014"/>
              <a:stretch/>
            </p:blipFill>
            <p:spPr>
              <a:xfrm>
                <a:off x="9569716" y="2383131"/>
                <a:ext cx="870863" cy="3064258"/>
              </a:xfrm>
              <a:prstGeom prst="rect">
                <a:avLst/>
              </a:prstGeom>
            </p:spPr>
          </p:pic>
          <p:sp>
            <p:nvSpPr>
              <p:cNvPr id="20" name="文本框 47">
                <a:extLst>
                  <a:ext uri="{FF2B5EF4-FFF2-40B4-BE49-F238E27FC236}">
                    <a16:creationId xmlns:a16="http://schemas.microsoft.com/office/drawing/2014/main" id="{DCB2143B-38B5-407E-8D18-D33EC78DD04D}"/>
                  </a:ext>
                </a:extLst>
              </p:cNvPr>
              <p:cNvSpPr txBox="1"/>
              <p:nvPr/>
            </p:nvSpPr>
            <p:spPr>
              <a:xfrm rot="16200000">
                <a:off x="9543973" y="3732083"/>
                <a:ext cx="1793209" cy="400110"/>
              </a:xfrm>
              <a:prstGeom prst="rect">
                <a:avLst/>
              </a:prstGeom>
              <a:noFill/>
            </p:spPr>
            <p:txBody>
              <a:bodyPr wrap="square" rtlCol="0">
                <a:spAutoFit/>
              </a:bodyPr>
              <a:lstStyle/>
              <a:p>
                <a:r>
                  <a:rPr lang="en-US" altLang="zh-CN" sz="200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Velocity (m/s)</a:t>
                </a:r>
                <a:endParaRPr lang="zh-CN" altLang="en-US" sz="2000" dirty="0">
                  <a:solidFill>
                    <a:prstClr val="black"/>
                  </a:solidFill>
                  <a:latin typeface="Times New Roman" panose="02020603050405020304" pitchFamily="18" charset="0"/>
                  <a:ea typeface="等线" panose="02010600030101010101" pitchFamily="2" charset="-122"/>
                  <a:cs typeface="Times New Roman" panose="02020603050405020304" pitchFamily="18" charset="0"/>
                </a:endParaRPr>
              </a:p>
            </p:txBody>
          </p:sp>
        </p:grpSp>
        <p:sp>
          <p:nvSpPr>
            <p:cNvPr id="23" name="文本框 47">
              <a:extLst>
                <a:ext uri="{FF2B5EF4-FFF2-40B4-BE49-F238E27FC236}">
                  <a16:creationId xmlns:a16="http://schemas.microsoft.com/office/drawing/2014/main" id="{AF741399-905F-8EC8-C1AA-5C60FD0C0D74}"/>
                </a:ext>
              </a:extLst>
            </p:cNvPr>
            <p:cNvSpPr txBox="1"/>
            <p:nvPr/>
          </p:nvSpPr>
          <p:spPr>
            <a:xfrm>
              <a:off x="4459822" y="1161267"/>
              <a:ext cx="1404843" cy="369332"/>
            </a:xfrm>
            <a:prstGeom prst="rect">
              <a:avLst/>
            </a:prstGeom>
            <a:noFill/>
          </p:spPr>
          <p:txBody>
            <a:bodyPr wrap="square" rtlCol="0">
              <a:spAutoFit/>
            </a:bodyPr>
            <a:lstStyle/>
            <a:p>
              <a:r>
                <a:rPr lang="en-US" altLang="zh-CN"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b)</a:t>
              </a:r>
              <a:endParaRPr lang="zh-CN" altLang="en-US" dirty="0">
                <a:solidFill>
                  <a:prstClr val="black"/>
                </a:solidFill>
                <a:latin typeface="Times New Roman" panose="02020603050405020304" pitchFamily="18" charset="0"/>
                <a:ea typeface="等线" panose="02010600030101010101" pitchFamily="2" charset="-122"/>
                <a:cs typeface="Times New Roman" panose="02020603050405020304" pitchFamily="18" charset="0"/>
              </a:endParaRPr>
            </a:p>
          </p:txBody>
        </p:sp>
      </p:grpSp>
      <p:grpSp>
        <p:nvGrpSpPr>
          <p:cNvPr id="26" name="Groupe 25">
            <a:extLst>
              <a:ext uri="{FF2B5EF4-FFF2-40B4-BE49-F238E27FC236}">
                <a16:creationId xmlns:a16="http://schemas.microsoft.com/office/drawing/2014/main" id="{CE2F2ABD-8271-DD90-85F8-B9910EED7EBF}"/>
              </a:ext>
            </a:extLst>
          </p:cNvPr>
          <p:cNvGrpSpPr/>
          <p:nvPr/>
        </p:nvGrpSpPr>
        <p:grpSpPr>
          <a:xfrm>
            <a:off x="457200" y="3429000"/>
            <a:ext cx="8117633" cy="3533397"/>
            <a:chOff x="457200" y="3429000"/>
            <a:chExt cx="8117633" cy="3533397"/>
          </a:xfrm>
        </p:grpSpPr>
        <p:graphicFrame>
          <p:nvGraphicFramePr>
            <p:cNvPr id="21" name="Graphique 20">
              <a:extLst>
                <a:ext uri="{FF2B5EF4-FFF2-40B4-BE49-F238E27FC236}">
                  <a16:creationId xmlns:a16="http://schemas.microsoft.com/office/drawing/2014/main" id="{0C84EA9D-A0DF-D570-DB0F-F758012D4466}"/>
                </a:ext>
              </a:extLst>
            </p:cNvPr>
            <p:cNvGraphicFramePr>
              <a:graphicFrameLocks/>
            </p:cNvGraphicFramePr>
            <p:nvPr>
              <p:extLst>
                <p:ext uri="{D42A27DB-BD31-4B8C-83A1-F6EECF244321}">
                  <p14:modId xmlns:p14="http://schemas.microsoft.com/office/powerpoint/2010/main" val="3893513879"/>
                </p:ext>
              </p:extLst>
            </p:nvPr>
          </p:nvGraphicFramePr>
          <p:xfrm>
            <a:off x="457200" y="3429000"/>
            <a:ext cx="8117633" cy="3533397"/>
          </p:xfrm>
          <a:graphic>
            <a:graphicData uri="http://schemas.openxmlformats.org/drawingml/2006/chart">
              <c:chart xmlns:c="http://schemas.openxmlformats.org/drawingml/2006/chart" xmlns:r="http://schemas.openxmlformats.org/officeDocument/2006/relationships" r:id="rId6"/>
            </a:graphicData>
          </a:graphic>
        </p:graphicFrame>
        <p:sp>
          <p:nvSpPr>
            <p:cNvPr id="24" name="文本框 47">
              <a:extLst>
                <a:ext uri="{FF2B5EF4-FFF2-40B4-BE49-F238E27FC236}">
                  <a16:creationId xmlns:a16="http://schemas.microsoft.com/office/drawing/2014/main" id="{7FDD5E31-2BFA-D35B-91B3-72E5D748C153}"/>
                </a:ext>
              </a:extLst>
            </p:cNvPr>
            <p:cNvSpPr txBox="1"/>
            <p:nvPr/>
          </p:nvSpPr>
          <p:spPr>
            <a:xfrm>
              <a:off x="1205892" y="3491557"/>
              <a:ext cx="1404843" cy="369332"/>
            </a:xfrm>
            <a:prstGeom prst="rect">
              <a:avLst/>
            </a:prstGeom>
            <a:noFill/>
          </p:spPr>
          <p:txBody>
            <a:bodyPr wrap="square" rtlCol="0">
              <a:spAutoFit/>
            </a:bodyPr>
            <a:lstStyle/>
            <a:p>
              <a:r>
                <a:rPr lang="en-US" altLang="zh-CN"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c)</a:t>
              </a:r>
              <a:endParaRPr lang="zh-CN" altLang="en-US" dirty="0">
                <a:solidFill>
                  <a:prstClr val="black"/>
                </a:solidFill>
                <a:latin typeface="Times New Roman" panose="02020603050405020304" pitchFamily="18" charset="0"/>
                <a:ea typeface="等线" panose="02010600030101010101" pitchFamily="2" charset="-122"/>
                <a:cs typeface="Times New Roman" panose="02020603050405020304" pitchFamily="18" charset="0"/>
              </a:endParaRPr>
            </a:p>
          </p:txBody>
        </p:sp>
      </p:grpSp>
    </p:spTree>
    <p:extLst>
      <p:ext uri="{BB962C8B-B14F-4D97-AF65-F5344CB8AC3E}">
        <p14:creationId xmlns:p14="http://schemas.microsoft.com/office/powerpoint/2010/main" val="2146245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Image 20">
            <a:extLst>
              <a:ext uri="{FF2B5EF4-FFF2-40B4-BE49-F238E27FC236}">
                <a16:creationId xmlns:a16="http://schemas.microsoft.com/office/drawing/2014/main" id="{695EF1B9-03DB-AB34-EF01-06A25EDA554B}"/>
              </a:ext>
            </a:extLst>
          </p:cNvPr>
          <p:cNvPicPr>
            <a:picLocks noChangeAspect="1"/>
          </p:cNvPicPr>
          <p:nvPr/>
        </p:nvPicPr>
        <p:blipFill>
          <a:blip r:embed="rId3"/>
          <a:stretch>
            <a:fillRect/>
          </a:stretch>
        </p:blipFill>
        <p:spPr>
          <a:xfrm>
            <a:off x="3294710" y="4162188"/>
            <a:ext cx="3908973" cy="2198798"/>
          </a:xfrm>
          <a:prstGeom prst="rect">
            <a:avLst/>
          </a:prstGeom>
        </p:spPr>
      </p:pic>
      <p:pic>
        <p:nvPicPr>
          <p:cNvPr id="22" name="Image 21">
            <a:extLst>
              <a:ext uri="{FF2B5EF4-FFF2-40B4-BE49-F238E27FC236}">
                <a16:creationId xmlns:a16="http://schemas.microsoft.com/office/drawing/2014/main" id="{902DB5EE-B482-BC04-B3D8-6F7352243C44}"/>
              </a:ext>
            </a:extLst>
          </p:cNvPr>
          <p:cNvPicPr>
            <a:picLocks noChangeAspect="1"/>
          </p:cNvPicPr>
          <p:nvPr/>
        </p:nvPicPr>
        <p:blipFill>
          <a:blip r:embed="rId4"/>
          <a:stretch>
            <a:fillRect/>
          </a:stretch>
        </p:blipFill>
        <p:spPr>
          <a:xfrm>
            <a:off x="-230521" y="901593"/>
            <a:ext cx="3483901" cy="1959694"/>
          </a:xfrm>
          <a:prstGeom prst="rect">
            <a:avLst/>
          </a:prstGeom>
        </p:spPr>
      </p:pic>
      <p:pic>
        <p:nvPicPr>
          <p:cNvPr id="23" name="Image 22">
            <a:extLst>
              <a:ext uri="{FF2B5EF4-FFF2-40B4-BE49-F238E27FC236}">
                <a16:creationId xmlns:a16="http://schemas.microsoft.com/office/drawing/2014/main" id="{77D64C74-0E7A-4FC1-7DD9-8921185B33B3}"/>
              </a:ext>
            </a:extLst>
          </p:cNvPr>
          <p:cNvPicPr>
            <a:picLocks noChangeAspect="1"/>
          </p:cNvPicPr>
          <p:nvPr/>
        </p:nvPicPr>
        <p:blipFill>
          <a:blip r:embed="rId5"/>
          <a:stretch>
            <a:fillRect/>
          </a:stretch>
        </p:blipFill>
        <p:spPr>
          <a:xfrm>
            <a:off x="3364009" y="1045554"/>
            <a:ext cx="3698214" cy="2080245"/>
          </a:xfrm>
          <a:prstGeom prst="rect">
            <a:avLst/>
          </a:prstGeom>
        </p:spPr>
      </p:pic>
      <p:pic>
        <p:nvPicPr>
          <p:cNvPr id="24" name="Image 23">
            <a:extLst>
              <a:ext uri="{FF2B5EF4-FFF2-40B4-BE49-F238E27FC236}">
                <a16:creationId xmlns:a16="http://schemas.microsoft.com/office/drawing/2014/main" id="{51989D2C-8214-F45C-654B-0AC04D4E6976}"/>
              </a:ext>
            </a:extLst>
          </p:cNvPr>
          <p:cNvPicPr>
            <a:picLocks noChangeAspect="1"/>
          </p:cNvPicPr>
          <p:nvPr/>
        </p:nvPicPr>
        <p:blipFill>
          <a:blip r:embed="rId6"/>
          <a:stretch>
            <a:fillRect/>
          </a:stretch>
        </p:blipFill>
        <p:spPr>
          <a:xfrm>
            <a:off x="-376599" y="3970925"/>
            <a:ext cx="3776055" cy="2124031"/>
          </a:xfrm>
          <a:prstGeom prst="rect">
            <a:avLst/>
          </a:prstGeom>
        </p:spPr>
      </p:pic>
      <p:sp>
        <p:nvSpPr>
          <p:cNvPr id="3" name="TextBox 2"/>
          <p:cNvSpPr txBox="1"/>
          <p:nvPr/>
        </p:nvSpPr>
        <p:spPr>
          <a:xfrm>
            <a:off x="398316" y="146866"/>
            <a:ext cx="8517084" cy="461665"/>
          </a:xfrm>
          <a:prstGeom prst="rect">
            <a:avLst/>
          </a:prstGeom>
          <a:noFill/>
        </p:spPr>
        <p:txBody>
          <a:bodyPr wrap="square" rtlCol="0">
            <a:spAutoFit/>
          </a:bodyPr>
          <a:lstStyle/>
          <a:p>
            <a:r>
              <a:rPr lang="fr-FR" sz="2400" dirty="0">
                <a:latin typeface="+mj-lt"/>
                <a:cs typeface="Georgia"/>
              </a:rPr>
              <a:t>DYE CONCENTRATION PROFILE </a:t>
            </a:r>
            <a:r>
              <a:rPr lang="en-US" sz="2400" dirty="0">
                <a:latin typeface="+mj-lt"/>
                <a:cs typeface="Georgia"/>
              </a:rPr>
              <a:t>IN SIMPLE SYNTHETIC CASES</a:t>
            </a:r>
            <a:endParaRPr lang="en-GB" sz="2400" dirty="0">
              <a:latin typeface="+mj-lt"/>
              <a:cs typeface="Georgia"/>
            </a:endParaRPr>
          </a:p>
        </p:txBody>
      </p:sp>
      <p:sp>
        <p:nvSpPr>
          <p:cNvPr id="5" name="Slide Number Placeholder 4"/>
          <p:cNvSpPr>
            <a:spLocks noGrp="1"/>
          </p:cNvSpPr>
          <p:nvPr>
            <p:ph type="sldNum" sz="quarter" idx="12"/>
          </p:nvPr>
        </p:nvSpPr>
        <p:spPr/>
        <p:txBody>
          <a:bodyPr/>
          <a:lstStyle/>
          <a:p>
            <a:fld id="{0015838F-3394-BC46-87B2-653398A37840}" type="slidenum">
              <a:rPr lang="en-US" smtClean="0">
                <a:latin typeface="+mj-lt"/>
              </a:rPr>
              <a:t>14</a:t>
            </a:fld>
            <a:endParaRPr lang="en-US">
              <a:latin typeface="+mj-lt"/>
            </a:endParaRPr>
          </a:p>
        </p:txBody>
      </p:sp>
      <p:cxnSp>
        <p:nvCxnSpPr>
          <p:cNvPr id="7" name="Straight Connector 4">
            <a:extLst>
              <a:ext uri="{FF2B5EF4-FFF2-40B4-BE49-F238E27FC236}">
                <a16:creationId xmlns:a16="http://schemas.microsoft.com/office/drawing/2014/main" id="{14853519-970D-4683-A13E-12B1F3978E0F}"/>
              </a:ext>
            </a:extLst>
          </p:cNvPr>
          <p:cNvCxnSpPr/>
          <p:nvPr/>
        </p:nvCxnSpPr>
        <p:spPr>
          <a:xfrm>
            <a:off x="0" y="777275"/>
            <a:ext cx="9144000" cy="0"/>
          </a:xfrm>
          <a:prstGeom prst="line">
            <a:avLst/>
          </a:prstGeom>
          <a:ln w="76200">
            <a:gradFill flip="none" rotWithShape="1">
              <a:gsLst>
                <a:gs pos="99000">
                  <a:schemeClr val="bg1">
                    <a:lumMod val="85000"/>
                  </a:schemeClr>
                </a:gs>
                <a:gs pos="87000">
                  <a:schemeClr val="bg1">
                    <a:lumMod val="85000"/>
                  </a:schemeClr>
                </a:gs>
                <a:gs pos="20000">
                  <a:schemeClr val="bg1"/>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25" name="Groupe 24">
            <a:extLst>
              <a:ext uri="{FF2B5EF4-FFF2-40B4-BE49-F238E27FC236}">
                <a16:creationId xmlns:a16="http://schemas.microsoft.com/office/drawing/2014/main" id="{F886ED31-8C01-548E-DBD9-6487C5B32DA3}"/>
              </a:ext>
            </a:extLst>
          </p:cNvPr>
          <p:cNvGrpSpPr/>
          <p:nvPr/>
        </p:nvGrpSpPr>
        <p:grpSpPr>
          <a:xfrm>
            <a:off x="8010494" y="2861287"/>
            <a:ext cx="904906" cy="2632048"/>
            <a:chOff x="8010494" y="2861287"/>
            <a:chExt cx="904906" cy="2632048"/>
          </a:xfrm>
        </p:grpSpPr>
        <p:pic>
          <p:nvPicPr>
            <p:cNvPr id="20" name="Image 19">
              <a:extLst>
                <a:ext uri="{FF2B5EF4-FFF2-40B4-BE49-F238E27FC236}">
                  <a16:creationId xmlns:a16="http://schemas.microsoft.com/office/drawing/2014/main" id="{2A9563AE-6425-1FB9-0C36-7B1BEEBE3636}"/>
                </a:ext>
              </a:extLst>
            </p:cNvPr>
            <p:cNvPicPr>
              <a:picLocks noChangeAspect="1"/>
            </p:cNvPicPr>
            <p:nvPr/>
          </p:nvPicPr>
          <p:blipFill rotWithShape="1">
            <a:blip r:embed="rId7"/>
            <a:srcRect l="84304" t="12895"/>
            <a:stretch/>
          </p:blipFill>
          <p:spPr>
            <a:xfrm>
              <a:off x="8010494" y="2966062"/>
              <a:ext cx="809626" cy="2527273"/>
            </a:xfrm>
            <a:prstGeom prst="rect">
              <a:avLst/>
            </a:prstGeom>
          </p:spPr>
        </p:pic>
        <p:sp>
          <p:nvSpPr>
            <p:cNvPr id="15" name="文本框 47">
              <a:extLst>
                <a:ext uri="{FF2B5EF4-FFF2-40B4-BE49-F238E27FC236}">
                  <a16:creationId xmlns:a16="http://schemas.microsoft.com/office/drawing/2014/main" id="{BAFEE06C-6319-11BF-C4C8-6627A6AE9FDD}"/>
                </a:ext>
              </a:extLst>
            </p:cNvPr>
            <p:cNvSpPr txBox="1"/>
            <p:nvPr/>
          </p:nvSpPr>
          <p:spPr>
            <a:xfrm rot="16200000">
              <a:off x="7515195" y="3861382"/>
              <a:ext cx="2400300" cy="400110"/>
            </a:xfrm>
            <a:prstGeom prst="rect">
              <a:avLst/>
            </a:prstGeom>
            <a:noFill/>
          </p:spPr>
          <p:txBody>
            <a:bodyPr wrap="square" rtlCol="0">
              <a:spAutoFit/>
            </a:bodyPr>
            <a:lstStyle/>
            <a:p>
              <a:r>
                <a:rPr lang="en-US" altLang="zh-CN" sz="2000" dirty="0">
                  <a:latin typeface="Times New Roman" panose="02020603050405020304" pitchFamily="18" charset="0"/>
                  <a:cs typeface="Times New Roman" panose="02020603050405020304" pitchFamily="18" charset="0"/>
                </a:rPr>
                <a:t>Concentration (ppb)</a:t>
              </a:r>
              <a:endParaRPr lang="zh-CN" altLang="en-US" sz="2000" dirty="0">
                <a:latin typeface="Times New Roman" panose="02020603050405020304" pitchFamily="18" charset="0"/>
                <a:cs typeface="Times New Roman" panose="02020603050405020304" pitchFamily="18" charset="0"/>
              </a:endParaRPr>
            </a:p>
          </p:txBody>
        </p:sp>
      </p:grpSp>
      <p:grpSp>
        <p:nvGrpSpPr>
          <p:cNvPr id="36" name="Groupe 35">
            <a:extLst>
              <a:ext uri="{FF2B5EF4-FFF2-40B4-BE49-F238E27FC236}">
                <a16:creationId xmlns:a16="http://schemas.microsoft.com/office/drawing/2014/main" id="{E727F314-9CEA-2D91-AD56-F4E6B7585BE5}"/>
              </a:ext>
            </a:extLst>
          </p:cNvPr>
          <p:cNvGrpSpPr/>
          <p:nvPr/>
        </p:nvGrpSpPr>
        <p:grpSpPr>
          <a:xfrm>
            <a:off x="2297243" y="1579212"/>
            <a:ext cx="1533705" cy="1913215"/>
            <a:chOff x="2297243" y="1579212"/>
            <a:chExt cx="1533705" cy="1913215"/>
          </a:xfrm>
        </p:grpSpPr>
        <p:pic>
          <p:nvPicPr>
            <p:cNvPr id="16" name="Image 15">
              <a:extLst>
                <a:ext uri="{FF2B5EF4-FFF2-40B4-BE49-F238E27FC236}">
                  <a16:creationId xmlns:a16="http://schemas.microsoft.com/office/drawing/2014/main" id="{6E462FEB-EFDA-FF88-BF9D-DAD5A08F4D75}"/>
                </a:ext>
              </a:extLst>
            </p:cNvPr>
            <p:cNvPicPr>
              <a:picLocks noChangeAspect="1"/>
            </p:cNvPicPr>
            <p:nvPr/>
          </p:nvPicPr>
          <p:blipFill rotWithShape="1">
            <a:blip r:embed="rId8"/>
            <a:srcRect l="28251" t="15211" r="31281" b="13297"/>
            <a:stretch/>
          </p:blipFill>
          <p:spPr>
            <a:xfrm>
              <a:off x="2297243" y="1968369"/>
              <a:ext cx="1533705" cy="1524058"/>
            </a:xfrm>
            <a:prstGeom prst="rect">
              <a:avLst/>
            </a:prstGeom>
          </p:spPr>
        </p:pic>
        <p:cxnSp>
          <p:nvCxnSpPr>
            <p:cNvPr id="26" name="Connecteur droit 25">
              <a:extLst>
                <a:ext uri="{FF2B5EF4-FFF2-40B4-BE49-F238E27FC236}">
                  <a16:creationId xmlns:a16="http://schemas.microsoft.com/office/drawing/2014/main" id="{0065F220-EC2F-31D2-72C5-8D636BC55BE4}"/>
                </a:ext>
              </a:extLst>
            </p:cNvPr>
            <p:cNvCxnSpPr>
              <a:cxnSpLocks/>
            </p:cNvCxnSpPr>
            <p:nvPr/>
          </p:nvCxnSpPr>
          <p:spPr>
            <a:xfrm>
              <a:off x="2366455" y="1579212"/>
              <a:ext cx="346409" cy="446734"/>
            </a:xfrm>
            <a:prstGeom prst="line">
              <a:avLst/>
            </a:prstGeom>
            <a:ln w="9525">
              <a:solidFill>
                <a:schemeClr val="tx1"/>
              </a:solidFill>
              <a:prstDash val="dash"/>
            </a:ln>
          </p:spPr>
          <p:style>
            <a:lnRef idx="1">
              <a:schemeClr val="accent1"/>
            </a:lnRef>
            <a:fillRef idx="0">
              <a:schemeClr val="accent1"/>
            </a:fillRef>
            <a:effectRef idx="0">
              <a:schemeClr val="accent1"/>
            </a:effectRef>
            <a:fontRef idx="minor">
              <a:schemeClr val="tx1"/>
            </a:fontRef>
          </p:style>
        </p:cxnSp>
      </p:grpSp>
      <p:grpSp>
        <p:nvGrpSpPr>
          <p:cNvPr id="37" name="Groupe 36">
            <a:extLst>
              <a:ext uri="{FF2B5EF4-FFF2-40B4-BE49-F238E27FC236}">
                <a16:creationId xmlns:a16="http://schemas.microsoft.com/office/drawing/2014/main" id="{4BCAF823-9636-0B9C-9043-DD5B56F747E7}"/>
              </a:ext>
            </a:extLst>
          </p:cNvPr>
          <p:cNvGrpSpPr/>
          <p:nvPr/>
        </p:nvGrpSpPr>
        <p:grpSpPr>
          <a:xfrm>
            <a:off x="5953785" y="1802579"/>
            <a:ext cx="1870467" cy="1639465"/>
            <a:chOff x="5953785" y="1802579"/>
            <a:chExt cx="1870467" cy="1639465"/>
          </a:xfrm>
        </p:grpSpPr>
        <p:pic>
          <p:nvPicPr>
            <p:cNvPr id="19" name="Image 18">
              <a:extLst>
                <a:ext uri="{FF2B5EF4-FFF2-40B4-BE49-F238E27FC236}">
                  <a16:creationId xmlns:a16="http://schemas.microsoft.com/office/drawing/2014/main" id="{C330824B-E1C3-EF4F-58BD-9ED822324861}"/>
                </a:ext>
              </a:extLst>
            </p:cNvPr>
            <p:cNvPicPr>
              <a:picLocks noChangeAspect="1"/>
            </p:cNvPicPr>
            <p:nvPr/>
          </p:nvPicPr>
          <p:blipFill rotWithShape="1">
            <a:blip r:embed="rId9"/>
            <a:srcRect l="28751" t="13235" r="31094" b="15377"/>
            <a:stretch/>
          </p:blipFill>
          <p:spPr>
            <a:xfrm>
              <a:off x="6300194" y="1917986"/>
              <a:ext cx="1524058" cy="1524058"/>
            </a:xfrm>
            <a:prstGeom prst="rect">
              <a:avLst/>
            </a:prstGeom>
          </p:spPr>
        </p:pic>
        <p:cxnSp>
          <p:nvCxnSpPr>
            <p:cNvPr id="28" name="Connecteur droit 27">
              <a:extLst>
                <a:ext uri="{FF2B5EF4-FFF2-40B4-BE49-F238E27FC236}">
                  <a16:creationId xmlns:a16="http://schemas.microsoft.com/office/drawing/2014/main" id="{4861EB9C-F70B-24CC-5B30-D77C85F78516}"/>
                </a:ext>
              </a:extLst>
            </p:cNvPr>
            <p:cNvCxnSpPr>
              <a:cxnSpLocks/>
            </p:cNvCxnSpPr>
            <p:nvPr/>
          </p:nvCxnSpPr>
          <p:spPr>
            <a:xfrm>
              <a:off x="5953785" y="1802579"/>
              <a:ext cx="988191" cy="165790"/>
            </a:xfrm>
            <a:prstGeom prst="line">
              <a:avLst/>
            </a:prstGeom>
            <a:ln w="9525">
              <a:solidFill>
                <a:schemeClr val="tx1"/>
              </a:solidFill>
              <a:prstDash val="dash"/>
            </a:ln>
          </p:spPr>
          <p:style>
            <a:lnRef idx="1">
              <a:schemeClr val="accent1"/>
            </a:lnRef>
            <a:fillRef idx="0">
              <a:schemeClr val="accent1"/>
            </a:fillRef>
            <a:effectRef idx="0">
              <a:schemeClr val="accent1"/>
            </a:effectRef>
            <a:fontRef idx="minor">
              <a:schemeClr val="tx1"/>
            </a:fontRef>
          </p:style>
        </p:cxnSp>
      </p:grpSp>
      <p:grpSp>
        <p:nvGrpSpPr>
          <p:cNvPr id="38" name="Groupe 37">
            <a:extLst>
              <a:ext uri="{FF2B5EF4-FFF2-40B4-BE49-F238E27FC236}">
                <a16:creationId xmlns:a16="http://schemas.microsoft.com/office/drawing/2014/main" id="{925D0FF2-C427-A1B8-995B-63ED99CFE809}"/>
              </a:ext>
            </a:extLst>
          </p:cNvPr>
          <p:cNvGrpSpPr/>
          <p:nvPr/>
        </p:nvGrpSpPr>
        <p:grpSpPr>
          <a:xfrm>
            <a:off x="2297244" y="4702181"/>
            <a:ext cx="1533704" cy="1980625"/>
            <a:chOff x="2297244" y="4702181"/>
            <a:chExt cx="1533704" cy="1980625"/>
          </a:xfrm>
        </p:grpSpPr>
        <p:pic>
          <p:nvPicPr>
            <p:cNvPr id="18" name="Image 17">
              <a:extLst>
                <a:ext uri="{FF2B5EF4-FFF2-40B4-BE49-F238E27FC236}">
                  <a16:creationId xmlns:a16="http://schemas.microsoft.com/office/drawing/2014/main" id="{1CD22143-4090-7295-68CF-7B6FFDE95F2C}"/>
                </a:ext>
              </a:extLst>
            </p:cNvPr>
            <p:cNvPicPr>
              <a:picLocks noChangeAspect="1"/>
            </p:cNvPicPr>
            <p:nvPr/>
          </p:nvPicPr>
          <p:blipFill rotWithShape="1">
            <a:blip r:embed="rId10"/>
            <a:srcRect l="30542" t="13989" r="29753" b="14520"/>
            <a:stretch/>
          </p:blipFill>
          <p:spPr>
            <a:xfrm>
              <a:off x="2297244" y="5129441"/>
              <a:ext cx="1533704" cy="1553365"/>
            </a:xfrm>
            <a:prstGeom prst="rect">
              <a:avLst/>
            </a:prstGeom>
          </p:spPr>
        </p:pic>
        <p:cxnSp>
          <p:nvCxnSpPr>
            <p:cNvPr id="30" name="Connecteur droit 29">
              <a:extLst>
                <a:ext uri="{FF2B5EF4-FFF2-40B4-BE49-F238E27FC236}">
                  <a16:creationId xmlns:a16="http://schemas.microsoft.com/office/drawing/2014/main" id="{03BF9B5D-E961-49D0-8280-1726CF6E284B}"/>
                </a:ext>
              </a:extLst>
            </p:cNvPr>
            <p:cNvCxnSpPr>
              <a:cxnSpLocks/>
            </p:cNvCxnSpPr>
            <p:nvPr/>
          </p:nvCxnSpPr>
          <p:spPr>
            <a:xfrm>
              <a:off x="2493435" y="4702181"/>
              <a:ext cx="346409" cy="446734"/>
            </a:xfrm>
            <a:prstGeom prst="line">
              <a:avLst/>
            </a:prstGeom>
            <a:ln w="9525">
              <a:solidFill>
                <a:schemeClr val="tx1"/>
              </a:solidFill>
              <a:prstDash val="dash"/>
            </a:ln>
          </p:spPr>
          <p:style>
            <a:lnRef idx="1">
              <a:schemeClr val="accent1"/>
            </a:lnRef>
            <a:fillRef idx="0">
              <a:schemeClr val="accent1"/>
            </a:fillRef>
            <a:effectRef idx="0">
              <a:schemeClr val="accent1"/>
            </a:effectRef>
            <a:fontRef idx="minor">
              <a:schemeClr val="tx1"/>
            </a:fontRef>
          </p:style>
        </p:cxnSp>
      </p:grpSp>
      <p:grpSp>
        <p:nvGrpSpPr>
          <p:cNvPr id="39" name="Groupe 38">
            <a:extLst>
              <a:ext uri="{FF2B5EF4-FFF2-40B4-BE49-F238E27FC236}">
                <a16:creationId xmlns:a16="http://schemas.microsoft.com/office/drawing/2014/main" id="{C27EF2E1-4340-34F8-1C1D-A6E30179314D}"/>
              </a:ext>
            </a:extLst>
          </p:cNvPr>
          <p:cNvGrpSpPr/>
          <p:nvPr/>
        </p:nvGrpSpPr>
        <p:grpSpPr>
          <a:xfrm>
            <a:off x="6073299" y="5032940"/>
            <a:ext cx="1827688" cy="1649866"/>
            <a:chOff x="6073299" y="5032940"/>
            <a:chExt cx="1827688" cy="1649866"/>
          </a:xfrm>
        </p:grpSpPr>
        <p:pic>
          <p:nvPicPr>
            <p:cNvPr id="17" name="Image 16">
              <a:extLst>
                <a:ext uri="{FF2B5EF4-FFF2-40B4-BE49-F238E27FC236}">
                  <a16:creationId xmlns:a16="http://schemas.microsoft.com/office/drawing/2014/main" id="{C7C75F80-CC6E-621A-210B-5FF6447D1174}"/>
                </a:ext>
              </a:extLst>
            </p:cNvPr>
            <p:cNvPicPr>
              <a:picLocks noChangeAspect="1"/>
            </p:cNvPicPr>
            <p:nvPr/>
          </p:nvPicPr>
          <p:blipFill rotWithShape="1">
            <a:blip r:embed="rId7"/>
            <a:srcRect l="32061" t="18748" r="31627" b="16281"/>
            <a:stretch/>
          </p:blipFill>
          <p:spPr>
            <a:xfrm>
              <a:off x="6376929" y="5148915"/>
              <a:ext cx="1524058" cy="1533891"/>
            </a:xfrm>
            <a:prstGeom prst="rect">
              <a:avLst/>
            </a:prstGeom>
          </p:spPr>
        </p:pic>
        <p:cxnSp>
          <p:nvCxnSpPr>
            <p:cNvPr id="31" name="Connecteur droit 30">
              <a:extLst>
                <a:ext uri="{FF2B5EF4-FFF2-40B4-BE49-F238E27FC236}">
                  <a16:creationId xmlns:a16="http://schemas.microsoft.com/office/drawing/2014/main" id="{FEC4035A-3622-D798-2F34-F96329C7F57B}"/>
                </a:ext>
              </a:extLst>
            </p:cNvPr>
            <p:cNvCxnSpPr>
              <a:cxnSpLocks/>
            </p:cNvCxnSpPr>
            <p:nvPr/>
          </p:nvCxnSpPr>
          <p:spPr>
            <a:xfrm>
              <a:off x="6073299" y="5032940"/>
              <a:ext cx="946091" cy="170597"/>
            </a:xfrm>
            <a:prstGeom prst="line">
              <a:avLst/>
            </a:prstGeom>
            <a:ln w="9525">
              <a:solidFill>
                <a:schemeClr val="tx1"/>
              </a:solidFill>
              <a:prstDash val="dash"/>
            </a:ln>
          </p:spPr>
          <p:style>
            <a:lnRef idx="1">
              <a:schemeClr val="accent1"/>
            </a:lnRef>
            <a:fillRef idx="0">
              <a:schemeClr val="accent1"/>
            </a:fillRef>
            <a:effectRef idx="0">
              <a:schemeClr val="accent1"/>
            </a:effectRef>
            <a:fontRef idx="minor">
              <a:schemeClr val="tx1"/>
            </a:fontRef>
          </p:style>
        </p:cxnSp>
      </p:grpSp>
      <p:sp>
        <p:nvSpPr>
          <p:cNvPr id="2" name="ZoneTexte 1">
            <a:extLst>
              <a:ext uri="{FF2B5EF4-FFF2-40B4-BE49-F238E27FC236}">
                <a16:creationId xmlns:a16="http://schemas.microsoft.com/office/drawing/2014/main" id="{6DCC660F-809F-D2F1-D2EA-BA163916B35A}"/>
              </a:ext>
            </a:extLst>
          </p:cNvPr>
          <p:cNvSpPr txBox="1"/>
          <p:nvPr/>
        </p:nvSpPr>
        <p:spPr>
          <a:xfrm flipH="1">
            <a:off x="211835" y="2800938"/>
            <a:ext cx="2030093" cy="738664"/>
          </a:xfrm>
          <a:prstGeom prst="rect">
            <a:avLst/>
          </a:prstGeom>
          <a:noFill/>
        </p:spPr>
        <p:txBody>
          <a:bodyPr wrap="square" rtlCol="0">
            <a:spAutoFit/>
          </a:bodyPr>
          <a:lstStyle/>
          <a:p>
            <a:r>
              <a:rPr lang="en-US" sz="1400" dirty="0">
                <a:solidFill>
                  <a:srgbClr val="0000FF"/>
                </a:solidFill>
              </a:rPr>
              <a:t>Dye plume is centered and follows the parabolic velocity profile</a:t>
            </a:r>
          </a:p>
        </p:txBody>
      </p:sp>
      <p:sp>
        <p:nvSpPr>
          <p:cNvPr id="4" name="ZoneTexte 3">
            <a:extLst>
              <a:ext uri="{FF2B5EF4-FFF2-40B4-BE49-F238E27FC236}">
                <a16:creationId xmlns:a16="http://schemas.microsoft.com/office/drawing/2014/main" id="{257EA10E-089D-507D-DC09-D0CE79CF1D09}"/>
              </a:ext>
            </a:extLst>
          </p:cNvPr>
          <p:cNvSpPr txBox="1"/>
          <p:nvPr/>
        </p:nvSpPr>
        <p:spPr>
          <a:xfrm flipH="1">
            <a:off x="4017189" y="2680303"/>
            <a:ext cx="2411001" cy="954107"/>
          </a:xfrm>
          <a:prstGeom prst="rect">
            <a:avLst/>
          </a:prstGeom>
          <a:noFill/>
        </p:spPr>
        <p:txBody>
          <a:bodyPr wrap="square" rtlCol="0">
            <a:spAutoFit/>
          </a:bodyPr>
          <a:lstStyle/>
          <a:p>
            <a:r>
              <a:rPr lang="en-US" sz="1400" dirty="0">
                <a:solidFill>
                  <a:srgbClr val="0000FF"/>
                </a:solidFill>
              </a:rPr>
              <a:t>Dye plume is decentered and higher concentrations are monitored in the opposite direction of the bend </a:t>
            </a:r>
          </a:p>
        </p:txBody>
      </p:sp>
      <p:sp>
        <p:nvSpPr>
          <p:cNvPr id="6" name="ZoneTexte 5">
            <a:extLst>
              <a:ext uri="{FF2B5EF4-FFF2-40B4-BE49-F238E27FC236}">
                <a16:creationId xmlns:a16="http://schemas.microsoft.com/office/drawing/2014/main" id="{62DF6727-EECB-968E-C3AA-43FCD1C25A40}"/>
              </a:ext>
            </a:extLst>
          </p:cNvPr>
          <p:cNvSpPr txBox="1"/>
          <p:nvPr/>
        </p:nvSpPr>
        <p:spPr>
          <a:xfrm flipH="1">
            <a:off x="203217" y="5622625"/>
            <a:ext cx="2154620" cy="954107"/>
          </a:xfrm>
          <a:prstGeom prst="rect">
            <a:avLst/>
          </a:prstGeom>
          <a:noFill/>
        </p:spPr>
        <p:txBody>
          <a:bodyPr wrap="square" rtlCol="0">
            <a:spAutoFit/>
          </a:bodyPr>
          <a:lstStyle/>
          <a:p>
            <a:r>
              <a:rPr lang="en-US" sz="1400" dirty="0">
                <a:solidFill>
                  <a:srgbClr val="0000FF"/>
                </a:solidFill>
              </a:rPr>
              <a:t>Dye plume is more focalized in the center comparing to the Uniform conduit case</a:t>
            </a:r>
          </a:p>
        </p:txBody>
      </p:sp>
      <p:sp>
        <p:nvSpPr>
          <p:cNvPr id="8" name="ZoneTexte 7">
            <a:extLst>
              <a:ext uri="{FF2B5EF4-FFF2-40B4-BE49-F238E27FC236}">
                <a16:creationId xmlns:a16="http://schemas.microsoft.com/office/drawing/2014/main" id="{F443B9D0-ABB9-860F-9B52-5ED79E63F64D}"/>
              </a:ext>
            </a:extLst>
          </p:cNvPr>
          <p:cNvSpPr txBox="1"/>
          <p:nvPr/>
        </p:nvSpPr>
        <p:spPr>
          <a:xfrm flipH="1">
            <a:off x="4000756" y="5567789"/>
            <a:ext cx="2299437" cy="954107"/>
          </a:xfrm>
          <a:prstGeom prst="rect">
            <a:avLst/>
          </a:prstGeom>
          <a:noFill/>
        </p:spPr>
        <p:txBody>
          <a:bodyPr wrap="square" rtlCol="0">
            <a:spAutoFit/>
          </a:bodyPr>
          <a:lstStyle/>
          <a:p>
            <a:r>
              <a:rPr lang="en-US" sz="1400" dirty="0">
                <a:solidFill>
                  <a:srgbClr val="0000FF"/>
                </a:solidFill>
              </a:rPr>
              <a:t>Dye plume is highly deformed with peak values near the conduit walls / high turbulence was observed</a:t>
            </a:r>
          </a:p>
        </p:txBody>
      </p:sp>
    </p:spTree>
    <p:extLst>
      <p:ext uri="{BB962C8B-B14F-4D97-AF65-F5344CB8AC3E}">
        <p14:creationId xmlns:p14="http://schemas.microsoft.com/office/powerpoint/2010/main" val="3369142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par>
                                <p:cTn id="10" presetID="53" presetClass="entr" presetSubtype="16"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500" fill="hold"/>
                                        <p:tgtEl>
                                          <p:spTgt spid="4"/>
                                        </p:tgtEl>
                                        <p:attrNameLst>
                                          <p:attrName>ppt_w</p:attrName>
                                        </p:attrNameLst>
                                      </p:cBhvr>
                                      <p:tavLst>
                                        <p:tav tm="0">
                                          <p:val>
                                            <p:fltVal val="0"/>
                                          </p:val>
                                        </p:tav>
                                        <p:tav tm="100000">
                                          <p:val>
                                            <p:strVal val="#ppt_w"/>
                                          </p:val>
                                        </p:tav>
                                      </p:tavLst>
                                    </p:anim>
                                    <p:anim calcmode="lin" valueType="num">
                                      <p:cBhvr>
                                        <p:cTn id="30" dur="500" fill="hold"/>
                                        <p:tgtEl>
                                          <p:spTgt spid="4"/>
                                        </p:tgtEl>
                                        <p:attrNameLst>
                                          <p:attrName>ppt_h</p:attrName>
                                        </p:attrNameLst>
                                      </p:cBhvr>
                                      <p:tavLst>
                                        <p:tav tm="0">
                                          <p:val>
                                            <p:fltVal val="0"/>
                                          </p:val>
                                        </p:tav>
                                        <p:tav tm="100000">
                                          <p:val>
                                            <p:strVal val="#ppt_h"/>
                                          </p:val>
                                        </p:tav>
                                      </p:tavLst>
                                    </p:anim>
                                    <p:animEffect transition="in" filter="fade">
                                      <p:cBhvr>
                                        <p:cTn id="31" dur="5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nodeType="click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p:cTn id="36" dur="500" fill="hold"/>
                                        <p:tgtEl>
                                          <p:spTgt spid="38"/>
                                        </p:tgtEl>
                                        <p:attrNameLst>
                                          <p:attrName>ppt_w</p:attrName>
                                        </p:attrNameLst>
                                      </p:cBhvr>
                                      <p:tavLst>
                                        <p:tav tm="0">
                                          <p:val>
                                            <p:fltVal val="0"/>
                                          </p:val>
                                        </p:tav>
                                        <p:tav tm="100000">
                                          <p:val>
                                            <p:strVal val="#ppt_w"/>
                                          </p:val>
                                        </p:tav>
                                      </p:tavLst>
                                    </p:anim>
                                    <p:anim calcmode="lin" valueType="num">
                                      <p:cBhvr>
                                        <p:cTn id="37" dur="500" fill="hold"/>
                                        <p:tgtEl>
                                          <p:spTgt spid="38"/>
                                        </p:tgtEl>
                                        <p:attrNameLst>
                                          <p:attrName>ppt_h</p:attrName>
                                        </p:attrNameLst>
                                      </p:cBhvr>
                                      <p:tavLst>
                                        <p:tav tm="0">
                                          <p:val>
                                            <p:fltVal val="0"/>
                                          </p:val>
                                        </p:tav>
                                        <p:tav tm="100000">
                                          <p:val>
                                            <p:strVal val="#ppt_h"/>
                                          </p:val>
                                        </p:tav>
                                      </p:tavLst>
                                    </p:anim>
                                    <p:animEffect transition="in" filter="fade">
                                      <p:cBhvr>
                                        <p:cTn id="38" dur="500"/>
                                        <p:tgtEl>
                                          <p:spTgt spid="38"/>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p:cTn id="41" dur="500" fill="hold"/>
                                        <p:tgtEl>
                                          <p:spTgt spid="6"/>
                                        </p:tgtEl>
                                        <p:attrNameLst>
                                          <p:attrName>ppt_w</p:attrName>
                                        </p:attrNameLst>
                                      </p:cBhvr>
                                      <p:tavLst>
                                        <p:tav tm="0">
                                          <p:val>
                                            <p:fltVal val="0"/>
                                          </p:val>
                                        </p:tav>
                                        <p:tav tm="100000">
                                          <p:val>
                                            <p:strVal val="#ppt_w"/>
                                          </p:val>
                                        </p:tav>
                                      </p:tavLst>
                                    </p:anim>
                                    <p:anim calcmode="lin" valueType="num">
                                      <p:cBhvr>
                                        <p:cTn id="42" dur="500" fill="hold"/>
                                        <p:tgtEl>
                                          <p:spTgt spid="6"/>
                                        </p:tgtEl>
                                        <p:attrNameLst>
                                          <p:attrName>ppt_h</p:attrName>
                                        </p:attrNameLst>
                                      </p:cBhvr>
                                      <p:tavLst>
                                        <p:tav tm="0">
                                          <p:val>
                                            <p:fltVal val="0"/>
                                          </p:val>
                                        </p:tav>
                                        <p:tav tm="100000">
                                          <p:val>
                                            <p:strVal val="#ppt_h"/>
                                          </p:val>
                                        </p:tav>
                                      </p:tavLst>
                                    </p:anim>
                                    <p:animEffect transition="in" filter="fade">
                                      <p:cBhvr>
                                        <p:cTn id="43" dur="500"/>
                                        <p:tgtEl>
                                          <p:spTgt spid="6"/>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nodeType="clickEffect">
                                  <p:stCondLst>
                                    <p:cond delay="0"/>
                                  </p:stCondLst>
                                  <p:childTnLst>
                                    <p:set>
                                      <p:cBhvr>
                                        <p:cTn id="47" dur="1" fill="hold">
                                          <p:stCondLst>
                                            <p:cond delay="0"/>
                                          </p:stCondLst>
                                        </p:cTn>
                                        <p:tgtEl>
                                          <p:spTgt spid="39"/>
                                        </p:tgtEl>
                                        <p:attrNameLst>
                                          <p:attrName>style.visibility</p:attrName>
                                        </p:attrNameLst>
                                      </p:cBhvr>
                                      <p:to>
                                        <p:strVal val="visible"/>
                                      </p:to>
                                    </p:set>
                                    <p:anim calcmode="lin" valueType="num">
                                      <p:cBhvr>
                                        <p:cTn id="48" dur="500" fill="hold"/>
                                        <p:tgtEl>
                                          <p:spTgt spid="39"/>
                                        </p:tgtEl>
                                        <p:attrNameLst>
                                          <p:attrName>ppt_w</p:attrName>
                                        </p:attrNameLst>
                                      </p:cBhvr>
                                      <p:tavLst>
                                        <p:tav tm="0">
                                          <p:val>
                                            <p:fltVal val="0"/>
                                          </p:val>
                                        </p:tav>
                                        <p:tav tm="100000">
                                          <p:val>
                                            <p:strVal val="#ppt_w"/>
                                          </p:val>
                                        </p:tav>
                                      </p:tavLst>
                                    </p:anim>
                                    <p:anim calcmode="lin" valueType="num">
                                      <p:cBhvr>
                                        <p:cTn id="49" dur="500" fill="hold"/>
                                        <p:tgtEl>
                                          <p:spTgt spid="39"/>
                                        </p:tgtEl>
                                        <p:attrNameLst>
                                          <p:attrName>ppt_h</p:attrName>
                                        </p:attrNameLst>
                                      </p:cBhvr>
                                      <p:tavLst>
                                        <p:tav tm="0">
                                          <p:val>
                                            <p:fltVal val="0"/>
                                          </p:val>
                                        </p:tav>
                                        <p:tav tm="100000">
                                          <p:val>
                                            <p:strVal val="#ppt_h"/>
                                          </p:val>
                                        </p:tav>
                                      </p:tavLst>
                                    </p:anim>
                                    <p:animEffect transition="in" filter="fade">
                                      <p:cBhvr>
                                        <p:cTn id="50" dur="500"/>
                                        <p:tgtEl>
                                          <p:spTgt spid="39"/>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8"/>
                                        </p:tgtEl>
                                        <p:attrNameLst>
                                          <p:attrName>style.visibility</p:attrName>
                                        </p:attrNameLst>
                                      </p:cBhvr>
                                      <p:to>
                                        <p:strVal val="visible"/>
                                      </p:to>
                                    </p:set>
                                    <p:anim calcmode="lin" valueType="num">
                                      <p:cBhvr>
                                        <p:cTn id="53" dur="500" fill="hold"/>
                                        <p:tgtEl>
                                          <p:spTgt spid="8"/>
                                        </p:tgtEl>
                                        <p:attrNameLst>
                                          <p:attrName>ppt_w</p:attrName>
                                        </p:attrNameLst>
                                      </p:cBhvr>
                                      <p:tavLst>
                                        <p:tav tm="0">
                                          <p:val>
                                            <p:fltVal val="0"/>
                                          </p:val>
                                        </p:tav>
                                        <p:tav tm="100000">
                                          <p:val>
                                            <p:strVal val="#ppt_w"/>
                                          </p:val>
                                        </p:tav>
                                      </p:tavLst>
                                    </p:anim>
                                    <p:anim calcmode="lin" valueType="num">
                                      <p:cBhvr>
                                        <p:cTn id="54" dur="500" fill="hold"/>
                                        <p:tgtEl>
                                          <p:spTgt spid="8"/>
                                        </p:tgtEl>
                                        <p:attrNameLst>
                                          <p:attrName>ppt_h</p:attrName>
                                        </p:attrNameLst>
                                      </p:cBhvr>
                                      <p:tavLst>
                                        <p:tav tm="0">
                                          <p:val>
                                            <p:fltVal val="0"/>
                                          </p:val>
                                        </p:tav>
                                        <p:tav tm="100000">
                                          <p:val>
                                            <p:strVal val="#ppt_h"/>
                                          </p:val>
                                        </p:tav>
                                      </p:tavLst>
                                    </p:anim>
                                    <p:animEffect transition="in" filter="fade">
                                      <p:cBhvr>
                                        <p:cTn id="5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98316" y="146866"/>
            <a:ext cx="8517084" cy="461665"/>
          </a:xfrm>
          <a:prstGeom prst="rect">
            <a:avLst/>
          </a:prstGeom>
          <a:noFill/>
        </p:spPr>
        <p:txBody>
          <a:bodyPr wrap="square" rtlCol="0">
            <a:spAutoFit/>
          </a:bodyPr>
          <a:lstStyle/>
          <a:p>
            <a:r>
              <a:rPr lang="en-US" sz="2400" dirty="0">
                <a:latin typeface="+mj-lt"/>
                <a:cs typeface="Georgia"/>
              </a:rPr>
              <a:t>SUMMARY</a:t>
            </a:r>
            <a:endParaRPr lang="en-GB" sz="2400" dirty="0">
              <a:latin typeface="+mj-lt"/>
              <a:cs typeface="Georgia"/>
            </a:endParaRPr>
          </a:p>
        </p:txBody>
      </p:sp>
      <p:sp>
        <p:nvSpPr>
          <p:cNvPr id="5" name="Slide Number Placeholder 4"/>
          <p:cNvSpPr>
            <a:spLocks noGrp="1"/>
          </p:cNvSpPr>
          <p:nvPr>
            <p:ph type="sldNum" sz="quarter" idx="12"/>
          </p:nvPr>
        </p:nvSpPr>
        <p:spPr/>
        <p:txBody>
          <a:bodyPr/>
          <a:lstStyle/>
          <a:p>
            <a:fld id="{0015838F-3394-BC46-87B2-653398A37840}" type="slidenum">
              <a:rPr lang="en-US" smtClean="0">
                <a:latin typeface="+mj-lt"/>
              </a:rPr>
              <a:t>15</a:t>
            </a:fld>
            <a:endParaRPr lang="en-US">
              <a:latin typeface="+mj-lt"/>
            </a:endParaRPr>
          </a:p>
        </p:txBody>
      </p:sp>
      <p:sp>
        <p:nvSpPr>
          <p:cNvPr id="9" name="ZoneTexte 8"/>
          <p:cNvSpPr txBox="1"/>
          <p:nvPr/>
        </p:nvSpPr>
        <p:spPr>
          <a:xfrm>
            <a:off x="270510" y="1172575"/>
            <a:ext cx="8644890" cy="5632311"/>
          </a:xfrm>
          <a:prstGeom prst="rect">
            <a:avLst/>
          </a:prstGeom>
          <a:noFill/>
        </p:spPr>
        <p:txBody>
          <a:bodyPr wrap="square" rtlCol="0">
            <a:spAutoFit/>
          </a:bodyPr>
          <a:lstStyle/>
          <a:p>
            <a:pPr marL="342900" indent="-342900">
              <a:buFont typeface="Wingdings" panose="05000000000000000000" pitchFamily="2" charset="2"/>
              <a:buChar char="Ø"/>
            </a:pPr>
            <a:r>
              <a:rPr lang="en-US" sz="2400" dirty="0">
                <a:latin typeface="Garamond" panose="02020404030301010803" pitchFamily="18" charset="0"/>
              </a:rPr>
              <a:t>We mapped the terminal karst conduit of Lez spring in three dimensions where we performed a solute transport experiment.</a:t>
            </a:r>
          </a:p>
          <a:p>
            <a:pPr marL="342900" indent="-342900">
              <a:buFont typeface="Wingdings" panose="05000000000000000000" pitchFamily="2" charset="2"/>
              <a:buChar char="Ø"/>
            </a:pPr>
            <a:endParaRPr lang="en-US" sz="2400" dirty="0">
              <a:latin typeface="Garamond" panose="02020404030301010803" pitchFamily="18" charset="0"/>
            </a:endParaRPr>
          </a:p>
          <a:p>
            <a:pPr marL="342900" indent="-342900">
              <a:buFont typeface="Wingdings" panose="05000000000000000000" pitchFamily="2" charset="2"/>
              <a:buChar char="Ø"/>
            </a:pPr>
            <a:r>
              <a:rPr lang="en-US" sz="2400" dirty="0">
                <a:latin typeface="Garamond" panose="02020404030301010803" pitchFamily="18" charset="0"/>
              </a:rPr>
              <a:t>The spatial distribution of 15 probes allowed to reconstruct the evolution of the concentration plume during the tracer test.</a:t>
            </a:r>
          </a:p>
          <a:p>
            <a:pPr marL="342900" indent="-342900">
              <a:buFont typeface="Wingdings" panose="05000000000000000000" pitchFamily="2" charset="2"/>
              <a:buChar char="Ø"/>
            </a:pPr>
            <a:endParaRPr lang="en-US" sz="2400" dirty="0">
              <a:latin typeface="Garamond" panose="02020404030301010803" pitchFamily="18" charset="0"/>
            </a:endParaRPr>
          </a:p>
          <a:p>
            <a:pPr marL="342900" indent="-342900">
              <a:buFont typeface="Wingdings" panose="05000000000000000000" pitchFamily="2" charset="2"/>
              <a:buChar char="Ø"/>
            </a:pPr>
            <a:r>
              <a:rPr lang="en-US" sz="2400" dirty="0">
                <a:latin typeface="Garamond" panose="02020404030301010803" pitchFamily="18" charset="0"/>
              </a:rPr>
              <a:t>Comparison between observed tracer test data and numerical simulations showed the importance of conduit morphology and geometry on controlling flow and solute transport. </a:t>
            </a:r>
          </a:p>
          <a:p>
            <a:pPr marL="342900" indent="-342900">
              <a:buFont typeface="Wingdings" panose="05000000000000000000" pitchFamily="2" charset="2"/>
              <a:buChar char="Ø"/>
            </a:pPr>
            <a:endParaRPr lang="en-US" sz="2400" dirty="0">
              <a:latin typeface="Garamond" panose="02020404030301010803" pitchFamily="18" charset="0"/>
            </a:endParaRPr>
          </a:p>
          <a:p>
            <a:pPr marL="342900" indent="-342900">
              <a:buFont typeface="Wingdings" panose="05000000000000000000" pitchFamily="2" charset="2"/>
              <a:buChar char="Ø"/>
            </a:pPr>
            <a:r>
              <a:rPr lang="en-US" sz="2400" dirty="0">
                <a:latin typeface="Garamond" panose="02020404030301010803" pitchFamily="18" charset="0"/>
              </a:rPr>
              <a:t>Knowing the morphology of the karst conduit as well as the exact location of the monitoring points is relevant to reproduce transport processes at the kilometric scale. Thus, further investigation (i.e. Tracer test 2 data, conduit wall asperity, …) is required.</a:t>
            </a:r>
          </a:p>
          <a:p>
            <a:pPr marL="342900" indent="-342900">
              <a:buFont typeface="Wingdings" panose="05000000000000000000" pitchFamily="2" charset="2"/>
              <a:buChar char="Ø"/>
            </a:pPr>
            <a:endParaRPr lang="en-US" sz="2400" dirty="0">
              <a:latin typeface="Garamond" panose="02020404030301010803" pitchFamily="18" charset="0"/>
            </a:endParaRPr>
          </a:p>
        </p:txBody>
      </p:sp>
      <p:cxnSp>
        <p:nvCxnSpPr>
          <p:cNvPr id="7" name="Straight Connector 4">
            <a:extLst>
              <a:ext uri="{FF2B5EF4-FFF2-40B4-BE49-F238E27FC236}">
                <a16:creationId xmlns:a16="http://schemas.microsoft.com/office/drawing/2014/main" id="{14853519-970D-4683-A13E-12B1F3978E0F}"/>
              </a:ext>
            </a:extLst>
          </p:cNvPr>
          <p:cNvCxnSpPr/>
          <p:nvPr/>
        </p:nvCxnSpPr>
        <p:spPr>
          <a:xfrm>
            <a:off x="0" y="777275"/>
            <a:ext cx="9144000" cy="0"/>
          </a:xfrm>
          <a:prstGeom prst="line">
            <a:avLst/>
          </a:prstGeom>
          <a:ln w="76200">
            <a:gradFill flip="none" rotWithShape="1">
              <a:gsLst>
                <a:gs pos="99000">
                  <a:schemeClr val="bg1">
                    <a:lumMod val="85000"/>
                  </a:schemeClr>
                </a:gs>
                <a:gs pos="87000">
                  <a:schemeClr val="bg1">
                    <a:lumMod val="85000"/>
                  </a:schemeClr>
                </a:gs>
                <a:gs pos="20000">
                  <a:schemeClr val="bg1"/>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42081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
            <a:extLst>
              <a:ext uri="{FF2B5EF4-FFF2-40B4-BE49-F238E27FC236}">
                <a16:creationId xmlns:a16="http://schemas.microsoft.com/office/drawing/2014/main" id="{177EC517-F930-4F88-8977-DC54CFB7B777}"/>
              </a:ext>
            </a:extLst>
          </p:cNvPr>
          <p:cNvPicPr>
            <a:picLocks noChangeAspect="1"/>
          </p:cNvPicPr>
          <p:nvPr/>
        </p:nvPicPr>
        <p:blipFill rotWithShape="1">
          <a:blip r:embed="rId2"/>
          <a:srcRect r="3058"/>
          <a:stretch/>
        </p:blipFill>
        <p:spPr>
          <a:xfrm>
            <a:off x="483567" y="311931"/>
            <a:ext cx="932988" cy="973813"/>
          </a:xfrm>
          <a:prstGeom prst="rect">
            <a:avLst/>
          </a:prstGeom>
        </p:spPr>
      </p:pic>
      <p:sp>
        <p:nvSpPr>
          <p:cNvPr id="6" name="Rectangle 5"/>
          <p:cNvSpPr/>
          <p:nvPr/>
        </p:nvSpPr>
        <p:spPr>
          <a:xfrm>
            <a:off x="-1005963" y="1504665"/>
            <a:ext cx="5703163" cy="2492990"/>
          </a:xfrm>
          <a:prstGeom prst="rect">
            <a:avLst/>
          </a:prstGeom>
        </p:spPr>
        <p:txBody>
          <a:bodyPr wrap="square">
            <a:spAutoFit/>
          </a:bodyPr>
          <a:lstStyle/>
          <a:p>
            <a:pPr algn="ctr"/>
            <a:endParaRPr lang="en-GB" sz="4400" dirty="0">
              <a:latin typeface="+mj-lt"/>
              <a:cs typeface="Times New Roman" panose="02020603050405020304" pitchFamily="18" charset="0"/>
            </a:endParaRPr>
          </a:p>
          <a:p>
            <a:pPr algn="ctr"/>
            <a:r>
              <a:rPr lang="en-GB" sz="4000" dirty="0">
                <a:latin typeface="+mj-lt"/>
                <a:cs typeface="Times New Roman" panose="02020603050405020304" pitchFamily="18" charset="0"/>
              </a:rPr>
              <a:t>Thank you!</a:t>
            </a:r>
          </a:p>
          <a:p>
            <a:endParaRPr lang="en-GB" sz="3600" dirty="0">
              <a:latin typeface="+mj-lt"/>
              <a:cs typeface="Times New Roman" panose="02020603050405020304" pitchFamily="18" charset="0"/>
            </a:endParaRPr>
          </a:p>
          <a:p>
            <a:endParaRPr lang="en-GB" sz="3600" dirty="0">
              <a:latin typeface="+mj-lt"/>
              <a:cs typeface="Times New Roman" panose="02020603050405020304" pitchFamily="18" charset="0"/>
            </a:endParaRPr>
          </a:p>
        </p:txBody>
      </p:sp>
      <p:cxnSp>
        <p:nvCxnSpPr>
          <p:cNvPr id="12" name="Straight Connector 6"/>
          <p:cNvCxnSpPr/>
          <p:nvPr/>
        </p:nvCxnSpPr>
        <p:spPr>
          <a:xfrm>
            <a:off x="0" y="1482359"/>
            <a:ext cx="9144000" cy="0"/>
          </a:xfrm>
          <a:prstGeom prst="line">
            <a:avLst/>
          </a:prstGeom>
          <a:ln w="762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pic>
        <p:nvPicPr>
          <p:cNvPr id="2" name="Image 1"/>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rot="5400000">
            <a:off x="5621122" y="2134258"/>
            <a:ext cx="3642268" cy="2731701"/>
          </a:xfrm>
          <a:prstGeom prst="rect">
            <a:avLst/>
          </a:prstGeom>
          <a:ln>
            <a:solidFill>
              <a:schemeClr val="tx1"/>
            </a:solidFill>
          </a:ln>
        </p:spPr>
      </p:pic>
      <p:pic>
        <p:nvPicPr>
          <p:cNvPr id="11" name="Imag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3164839" y="2832343"/>
            <a:ext cx="3560903" cy="2670678"/>
          </a:xfrm>
          <a:prstGeom prst="rect">
            <a:avLst/>
          </a:prstGeom>
          <a:ln>
            <a:solidFill>
              <a:schemeClr val="tx1"/>
            </a:solidFill>
          </a:ln>
        </p:spPr>
      </p:pic>
      <p:pic>
        <p:nvPicPr>
          <p:cNvPr id="10" name="Imag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7834" y="3827594"/>
            <a:ext cx="3497717" cy="2623288"/>
          </a:xfrm>
          <a:prstGeom prst="rect">
            <a:avLst/>
          </a:prstGeom>
          <a:ln>
            <a:solidFill>
              <a:schemeClr val="tx1"/>
            </a:solidFill>
          </a:ln>
        </p:spPr>
      </p:pic>
      <p:pic>
        <p:nvPicPr>
          <p:cNvPr id="3" name="Image 2">
            <a:extLst>
              <a:ext uri="{FF2B5EF4-FFF2-40B4-BE49-F238E27FC236}">
                <a16:creationId xmlns:a16="http://schemas.microsoft.com/office/drawing/2014/main" id="{B47F2618-5407-DE40-3644-B0CAE99D0F0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5400000">
            <a:off x="3164839" y="2832344"/>
            <a:ext cx="3560903" cy="2670678"/>
          </a:xfrm>
          <a:prstGeom prst="rect">
            <a:avLst/>
          </a:prstGeom>
          <a:ln>
            <a:solidFill>
              <a:schemeClr val="tx1"/>
            </a:solidFill>
          </a:ln>
        </p:spPr>
      </p:pic>
      <p:pic>
        <p:nvPicPr>
          <p:cNvPr id="4" name="Image 3">
            <a:extLst>
              <a:ext uri="{FF2B5EF4-FFF2-40B4-BE49-F238E27FC236}">
                <a16:creationId xmlns:a16="http://schemas.microsoft.com/office/drawing/2014/main" id="{2F1A1CC5-EE92-0F75-ECDC-25CF35025818}"/>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47834" y="3827595"/>
            <a:ext cx="3497717" cy="2623288"/>
          </a:xfrm>
          <a:prstGeom prst="rect">
            <a:avLst/>
          </a:prstGeom>
          <a:ln>
            <a:solidFill>
              <a:schemeClr val="tx1"/>
            </a:solidFill>
          </a:ln>
        </p:spPr>
      </p:pic>
      <p:pic>
        <p:nvPicPr>
          <p:cNvPr id="7" name="Image 6" descr="Une image contenant Graphique, Police, logo, graphisme&#10;&#10;Description générée automatiquement">
            <a:extLst>
              <a:ext uri="{FF2B5EF4-FFF2-40B4-BE49-F238E27FC236}">
                <a16:creationId xmlns:a16="http://schemas.microsoft.com/office/drawing/2014/main" id="{0D1230B1-520A-267B-B8C9-180A0B97A49F}"/>
              </a:ext>
            </a:extLst>
          </p:cNvPr>
          <p:cNvPicPr>
            <a:picLocks noChangeAspect="1"/>
          </p:cNvPicPr>
          <p:nvPr/>
        </p:nvPicPr>
        <p:blipFill>
          <a:blip r:embed="rId6"/>
          <a:stretch>
            <a:fillRect/>
          </a:stretch>
        </p:blipFill>
        <p:spPr>
          <a:xfrm>
            <a:off x="7323498" y="311931"/>
            <a:ext cx="1484609" cy="989739"/>
          </a:xfrm>
          <a:prstGeom prst="rect">
            <a:avLst/>
          </a:prstGeom>
        </p:spPr>
      </p:pic>
    </p:spTree>
    <p:extLst>
      <p:ext uri="{BB962C8B-B14F-4D97-AF65-F5344CB8AC3E}">
        <p14:creationId xmlns:p14="http://schemas.microsoft.com/office/powerpoint/2010/main" val="37959240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0015838F-3394-BC46-87B2-653398A37840}" type="slidenum">
              <a:rPr lang="en-US" smtClean="0">
                <a:latin typeface="+mj-lt"/>
              </a:rPr>
              <a:t>17</a:t>
            </a:fld>
            <a:endParaRPr lang="en-US">
              <a:latin typeface="+mj-lt"/>
            </a:endParaRPr>
          </a:p>
        </p:txBody>
      </p:sp>
      <p:sp>
        <p:nvSpPr>
          <p:cNvPr id="7" name="TextBox 5"/>
          <p:cNvSpPr txBox="1"/>
          <p:nvPr/>
        </p:nvSpPr>
        <p:spPr>
          <a:xfrm>
            <a:off x="398316" y="133563"/>
            <a:ext cx="8517084" cy="461665"/>
          </a:xfrm>
          <a:prstGeom prst="rect">
            <a:avLst/>
          </a:prstGeom>
          <a:noFill/>
        </p:spPr>
        <p:txBody>
          <a:bodyPr wrap="square" rtlCol="0">
            <a:spAutoFit/>
          </a:bodyPr>
          <a:lstStyle/>
          <a:p>
            <a:r>
              <a:rPr lang="en-US" altLang="zh-CN" sz="2400" dirty="0"/>
              <a:t>PROBES CALIBRATION</a:t>
            </a:r>
          </a:p>
        </p:txBody>
      </p:sp>
      <p:grpSp>
        <p:nvGrpSpPr>
          <p:cNvPr id="9" name="Groupe 8"/>
          <p:cNvGrpSpPr/>
          <p:nvPr/>
        </p:nvGrpSpPr>
        <p:grpSpPr>
          <a:xfrm>
            <a:off x="576447" y="1219200"/>
            <a:ext cx="6826753" cy="2590800"/>
            <a:chOff x="576447" y="1219200"/>
            <a:chExt cx="6826753" cy="2590800"/>
          </a:xfrm>
        </p:grpSpPr>
        <p:sp>
          <p:nvSpPr>
            <p:cNvPr id="10" name="Cube 9"/>
            <p:cNvSpPr/>
            <p:nvPr/>
          </p:nvSpPr>
          <p:spPr>
            <a:xfrm>
              <a:off x="2971800" y="2994660"/>
              <a:ext cx="1204399" cy="440810"/>
            </a:xfrm>
            <a:prstGeom prst="cube">
              <a:avLst>
                <a:gd name="adj" fmla="val 7272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ylindre 10"/>
            <p:cNvSpPr/>
            <p:nvPr/>
          </p:nvSpPr>
          <p:spPr>
            <a:xfrm>
              <a:off x="3200512" y="2389346"/>
              <a:ext cx="782245" cy="854896"/>
            </a:xfrm>
            <a:prstGeom prst="ca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Connecteur droit 11"/>
            <p:cNvCxnSpPr/>
            <p:nvPr/>
          </p:nvCxnSpPr>
          <p:spPr>
            <a:xfrm flipH="1" flipV="1">
              <a:off x="2567940" y="1539240"/>
              <a:ext cx="0" cy="22707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Connecteur droit 12"/>
            <p:cNvCxnSpPr/>
            <p:nvPr/>
          </p:nvCxnSpPr>
          <p:spPr>
            <a:xfrm flipH="1">
              <a:off x="2567940" y="2316480"/>
              <a:ext cx="93726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Cylindre 13"/>
            <p:cNvSpPr/>
            <p:nvPr/>
          </p:nvSpPr>
          <p:spPr>
            <a:xfrm>
              <a:off x="3505200" y="1942297"/>
              <a:ext cx="182880" cy="648503"/>
            </a:xfrm>
            <a:prstGeom prst="can">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Connecteur droit 14"/>
            <p:cNvCxnSpPr/>
            <p:nvPr/>
          </p:nvCxnSpPr>
          <p:spPr>
            <a:xfrm flipH="1">
              <a:off x="2099310" y="3810000"/>
              <a:ext cx="93726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ZoneTexte 15"/>
            <p:cNvSpPr txBox="1"/>
            <p:nvPr/>
          </p:nvSpPr>
          <p:spPr>
            <a:xfrm>
              <a:off x="1835047" y="3533001"/>
              <a:ext cx="732893" cy="276999"/>
            </a:xfrm>
            <a:prstGeom prst="rect">
              <a:avLst/>
            </a:prstGeom>
            <a:noFill/>
          </p:spPr>
          <p:txBody>
            <a:bodyPr wrap="none" rtlCol="0">
              <a:spAutoFit/>
            </a:bodyPr>
            <a:lstStyle/>
            <a:p>
              <a:r>
                <a:rPr lang="en-US" sz="1200" b="1" dirty="0"/>
                <a:t>Support </a:t>
              </a:r>
            </a:p>
          </p:txBody>
        </p:sp>
        <p:sp>
          <p:nvSpPr>
            <p:cNvPr id="17" name="ZoneTexte 16"/>
            <p:cNvSpPr txBox="1"/>
            <p:nvPr/>
          </p:nvSpPr>
          <p:spPr>
            <a:xfrm>
              <a:off x="3839107" y="1444811"/>
              <a:ext cx="597984" cy="276999"/>
            </a:xfrm>
            <a:prstGeom prst="rect">
              <a:avLst/>
            </a:prstGeom>
            <a:noFill/>
          </p:spPr>
          <p:txBody>
            <a:bodyPr wrap="none" rtlCol="0">
              <a:spAutoFit/>
            </a:bodyPr>
            <a:lstStyle/>
            <a:p>
              <a:r>
                <a:rPr lang="en-US" sz="1200" b="1" dirty="0"/>
                <a:t>Probe </a:t>
              </a:r>
            </a:p>
          </p:txBody>
        </p:sp>
        <p:sp>
          <p:nvSpPr>
            <p:cNvPr id="18" name="ZoneTexte 17"/>
            <p:cNvSpPr txBox="1"/>
            <p:nvPr/>
          </p:nvSpPr>
          <p:spPr>
            <a:xfrm>
              <a:off x="4211469" y="2488486"/>
              <a:ext cx="1327671" cy="276999"/>
            </a:xfrm>
            <a:prstGeom prst="rect">
              <a:avLst/>
            </a:prstGeom>
            <a:noFill/>
          </p:spPr>
          <p:txBody>
            <a:bodyPr wrap="none" rtlCol="0">
              <a:spAutoFit/>
            </a:bodyPr>
            <a:lstStyle/>
            <a:p>
              <a:r>
                <a:rPr lang="en-US" sz="1200" b="1" dirty="0"/>
                <a:t>Opaque recipient </a:t>
              </a:r>
            </a:p>
          </p:txBody>
        </p:sp>
        <p:sp>
          <p:nvSpPr>
            <p:cNvPr id="19" name="ZoneTexte 18"/>
            <p:cNvSpPr txBox="1"/>
            <p:nvPr/>
          </p:nvSpPr>
          <p:spPr>
            <a:xfrm>
              <a:off x="4429169" y="1951742"/>
              <a:ext cx="1621598" cy="276999"/>
            </a:xfrm>
            <a:prstGeom prst="rect">
              <a:avLst/>
            </a:prstGeom>
            <a:noFill/>
          </p:spPr>
          <p:txBody>
            <a:bodyPr wrap="none" rtlCol="0">
              <a:spAutoFit/>
            </a:bodyPr>
            <a:lstStyle/>
            <a:p>
              <a:r>
                <a:rPr lang="en-US" sz="1200" b="1" dirty="0"/>
                <a:t>Water from Lez spring </a:t>
              </a:r>
            </a:p>
          </p:txBody>
        </p:sp>
        <p:sp>
          <p:nvSpPr>
            <p:cNvPr id="20" name="Forme libre 19"/>
            <p:cNvSpPr/>
            <p:nvPr/>
          </p:nvSpPr>
          <p:spPr>
            <a:xfrm>
              <a:off x="3589020" y="1219200"/>
              <a:ext cx="3177911" cy="876300"/>
            </a:xfrm>
            <a:custGeom>
              <a:avLst/>
              <a:gdLst>
                <a:gd name="connsiteX0" fmla="*/ 0 w 3177911"/>
                <a:gd name="connsiteY0" fmla="*/ 716280 h 876300"/>
                <a:gd name="connsiteX1" fmla="*/ 7620 w 3177911"/>
                <a:gd name="connsiteY1" fmla="*/ 556260 h 876300"/>
                <a:gd name="connsiteX2" fmla="*/ 30480 w 3177911"/>
                <a:gd name="connsiteY2" fmla="*/ 472440 h 876300"/>
                <a:gd name="connsiteX3" fmla="*/ 45720 w 3177911"/>
                <a:gd name="connsiteY3" fmla="*/ 449580 h 876300"/>
                <a:gd name="connsiteX4" fmla="*/ 68580 w 3177911"/>
                <a:gd name="connsiteY4" fmla="*/ 426720 h 876300"/>
                <a:gd name="connsiteX5" fmla="*/ 83820 w 3177911"/>
                <a:gd name="connsiteY5" fmla="*/ 396240 h 876300"/>
                <a:gd name="connsiteX6" fmla="*/ 99060 w 3177911"/>
                <a:gd name="connsiteY6" fmla="*/ 373380 h 876300"/>
                <a:gd name="connsiteX7" fmla="*/ 106680 w 3177911"/>
                <a:gd name="connsiteY7" fmla="*/ 350520 h 876300"/>
                <a:gd name="connsiteX8" fmla="*/ 121920 w 3177911"/>
                <a:gd name="connsiteY8" fmla="*/ 320040 h 876300"/>
                <a:gd name="connsiteX9" fmla="*/ 137160 w 3177911"/>
                <a:gd name="connsiteY9" fmla="*/ 274320 h 876300"/>
                <a:gd name="connsiteX10" fmla="*/ 144780 w 3177911"/>
                <a:gd name="connsiteY10" fmla="*/ 251460 h 876300"/>
                <a:gd name="connsiteX11" fmla="*/ 160020 w 3177911"/>
                <a:gd name="connsiteY11" fmla="*/ 198120 h 876300"/>
                <a:gd name="connsiteX12" fmla="*/ 175260 w 3177911"/>
                <a:gd name="connsiteY12" fmla="*/ 175260 h 876300"/>
                <a:gd name="connsiteX13" fmla="*/ 182880 w 3177911"/>
                <a:gd name="connsiteY13" fmla="*/ 152400 h 876300"/>
                <a:gd name="connsiteX14" fmla="*/ 243840 w 3177911"/>
                <a:gd name="connsiteY14" fmla="*/ 83820 h 876300"/>
                <a:gd name="connsiteX15" fmla="*/ 289560 w 3177911"/>
                <a:gd name="connsiteY15" fmla="*/ 53340 h 876300"/>
                <a:gd name="connsiteX16" fmla="*/ 335280 w 3177911"/>
                <a:gd name="connsiteY16" fmla="*/ 30480 h 876300"/>
                <a:gd name="connsiteX17" fmla="*/ 396240 w 3177911"/>
                <a:gd name="connsiteY17" fmla="*/ 15240 h 876300"/>
                <a:gd name="connsiteX18" fmla="*/ 419100 w 3177911"/>
                <a:gd name="connsiteY18" fmla="*/ 7620 h 876300"/>
                <a:gd name="connsiteX19" fmla="*/ 617220 w 3177911"/>
                <a:gd name="connsiteY19" fmla="*/ 0 h 876300"/>
                <a:gd name="connsiteX20" fmla="*/ 739140 w 3177911"/>
                <a:gd name="connsiteY20" fmla="*/ 7620 h 876300"/>
                <a:gd name="connsiteX21" fmla="*/ 784860 w 3177911"/>
                <a:gd name="connsiteY21" fmla="*/ 22860 h 876300"/>
                <a:gd name="connsiteX22" fmla="*/ 807720 w 3177911"/>
                <a:gd name="connsiteY22" fmla="*/ 30480 h 876300"/>
                <a:gd name="connsiteX23" fmla="*/ 830580 w 3177911"/>
                <a:gd name="connsiteY23" fmla="*/ 38100 h 876300"/>
                <a:gd name="connsiteX24" fmla="*/ 1722120 w 3177911"/>
                <a:gd name="connsiteY24" fmla="*/ 38100 h 876300"/>
                <a:gd name="connsiteX25" fmla="*/ 1744980 w 3177911"/>
                <a:gd name="connsiteY25" fmla="*/ 60960 h 876300"/>
                <a:gd name="connsiteX26" fmla="*/ 1790700 w 3177911"/>
                <a:gd name="connsiteY26" fmla="*/ 99060 h 876300"/>
                <a:gd name="connsiteX27" fmla="*/ 1828800 w 3177911"/>
                <a:gd name="connsiteY27" fmla="*/ 144780 h 876300"/>
                <a:gd name="connsiteX28" fmla="*/ 1851660 w 3177911"/>
                <a:gd name="connsiteY28" fmla="*/ 160020 h 876300"/>
                <a:gd name="connsiteX29" fmla="*/ 1897380 w 3177911"/>
                <a:gd name="connsiteY29" fmla="*/ 167640 h 876300"/>
                <a:gd name="connsiteX30" fmla="*/ 1965960 w 3177911"/>
                <a:gd name="connsiteY30" fmla="*/ 182880 h 876300"/>
                <a:gd name="connsiteX31" fmla="*/ 2125980 w 3177911"/>
                <a:gd name="connsiteY31" fmla="*/ 198120 h 876300"/>
                <a:gd name="connsiteX32" fmla="*/ 2674620 w 3177911"/>
                <a:gd name="connsiteY32" fmla="*/ 213360 h 876300"/>
                <a:gd name="connsiteX33" fmla="*/ 2819400 w 3177911"/>
                <a:gd name="connsiteY33" fmla="*/ 236220 h 876300"/>
                <a:gd name="connsiteX34" fmla="*/ 2842260 w 3177911"/>
                <a:gd name="connsiteY34" fmla="*/ 243840 h 876300"/>
                <a:gd name="connsiteX35" fmla="*/ 2865120 w 3177911"/>
                <a:gd name="connsiteY35" fmla="*/ 259080 h 876300"/>
                <a:gd name="connsiteX36" fmla="*/ 2880360 w 3177911"/>
                <a:gd name="connsiteY36" fmla="*/ 281940 h 876300"/>
                <a:gd name="connsiteX37" fmla="*/ 2903220 w 3177911"/>
                <a:gd name="connsiteY37" fmla="*/ 304800 h 876300"/>
                <a:gd name="connsiteX38" fmla="*/ 2910840 w 3177911"/>
                <a:gd name="connsiteY38" fmla="*/ 327660 h 876300"/>
                <a:gd name="connsiteX39" fmla="*/ 2956560 w 3177911"/>
                <a:gd name="connsiteY39" fmla="*/ 373380 h 876300"/>
                <a:gd name="connsiteX40" fmla="*/ 3002280 w 3177911"/>
                <a:gd name="connsiteY40" fmla="*/ 381000 h 876300"/>
                <a:gd name="connsiteX41" fmla="*/ 3048000 w 3177911"/>
                <a:gd name="connsiteY41" fmla="*/ 396240 h 876300"/>
                <a:gd name="connsiteX42" fmla="*/ 3078480 w 3177911"/>
                <a:gd name="connsiteY42" fmla="*/ 403860 h 876300"/>
                <a:gd name="connsiteX43" fmla="*/ 3131820 w 3177911"/>
                <a:gd name="connsiteY43" fmla="*/ 434340 h 876300"/>
                <a:gd name="connsiteX44" fmla="*/ 3147060 w 3177911"/>
                <a:gd name="connsiteY44" fmla="*/ 472440 h 876300"/>
                <a:gd name="connsiteX45" fmla="*/ 3131820 w 3177911"/>
                <a:gd name="connsiteY45" fmla="*/ 662940 h 876300"/>
                <a:gd name="connsiteX46" fmla="*/ 3139440 w 3177911"/>
                <a:gd name="connsiteY46" fmla="*/ 754380 h 876300"/>
                <a:gd name="connsiteX47" fmla="*/ 3162300 w 3177911"/>
                <a:gd name="connsiteY47" fmla="*/ 807720 h 876300"/>
                <a:gd name="connsiteX48" fmla="*/ 3177540 w 3177911"/>
                <a:gd name="connsiteY48" fmla="*/ 861060 h 876300"/>
                <a:gd name="connsiteX49" fmla="*/ 3177540 w 3177911"/>
                <a:gd name="connsiteY49" fmla="*/ 876300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177911" h="876300">
                  <a:moveTo>
                    <a:pt x="0" y="716280"/>
                  </a:moveTo>
                  <a:cubicBezTo>
                    <a:pt x="2540" y="662940"/>
                    <a:pt x="3524" y="609503"/>
                    <a:pt x="7620" y="556260"/>
                  </a:cubicBezTo>
                  <a:cubicBezTo>
                    <a:pt x="8865" y="540080"/>
                    <a:pt x="22960" y="483720"/>
                    <a:pt x="30480" y="472440"/>
                  </a:cubicBezTo>
                  <a:cubicBezTo>
                    <a:pt x="35560" y="464820"/>
                    <a:pt x="39857" y="456615"/>
                    <a:pt x="45720" y="449580"/>
                  </a:cubicBezTo>
                  <a:cubicBezTo>
                    <a:pt x="52619" y="441301"/>
                    <a:pt x="62316" y="435489"/>
                    <a:pt x="68580" y="426720"/>
                  </a:cubicBezTo>
                  <a:cubicBezTo>
                    <a:pt x="75182" y="417477"/>
                    <a:pt x="78184" y="406103"/>
                    <a:pt x="83820" y="396240"/>
                  </a:cubicBezTo>
                  <a:cubicBezTo>
                    <a:pt x="88364" y="388289"/>
                    <a:pt x="94964" y="381571"/>
                    <a:pt x="99060" y="373380"/>
                  </a:cubicBezTo>
                  <a:cubicBezTo>
                    <a:pt x="102652" y="366196"/>
                    <a:pt x="103516" y="357903"/>
                    <a:pt x="106680" y="350520"/>
                  </a:cubicBezTo>
                  <a:cubicBezTo>
                    <a:pt x="111155" y="340079"/>
                    <a:pt x="117701" y="330587"/>
                    <a:pt x="121920" y="320040"/>
                  </a:cubicBezTo>
                  <a:cubicBezTo>
                    <a:pt x="127886" y="305125"/>
                    <a:pt x="132080" y="289560"/>
                    <a:pt x="137160" y="274320"/>
                  </a:cubicBezTo>
                  <a:cubicBezTo>
                    <a:pt x="139700" y="266700"/>
                    <a:pt x="142832" y="259252"/>
                    <a:pt x="144780" y="251460"/>
                  </a:cubicBezTo>
                  <a:cubicBezTo>
                    <a:pt x="147221" y="241694"/>
                    <a:pt x="154554" y="209052"/>
                    <a:pt x="160020" y="198120"/>
                  </a:cubicBezTo>
                  <a:cubicBezTo>
                    <a:pt x="164116" y="189929"/>
                    <a:pt x="171164" y="183451"/>
                    <a:pt x="175260" y="175260"/>
                  </a:cubicBezTo>
                  <a:cubicBezTo>
                    <a:pt x="178852" y="168076"/>
                    <a:pt x="179288" y="159584"/>
                    <a:pt x="182880" y="152400"/>
                  </a:cubicBezTo>
                  <a:cubicBezTo>
                    <a:pt x="194332" y="129495"/>
                    <a:pt x="228694" y="93918"/>
                    <a:pt x="243840" y="83820"/>
                  </a:cubicBezTo>
                  <a:cubicBezTo>
                    <a:pt x="259080" y="73660"/>
                    <a:pt x="272184" y="59132"/>
                    <a:pt x="289560" y="53340"/>
                  </a:cubicBezTo>
                  <a:cubicBezTo>
                    <a:pt x="347019" y="34187"/>
                    <a:pt x="276194" y="60023"/>
                    <a:pt x="335280" y="30480"/>
                  </a:cubicBezTo>
                  <a:cubicBezTo>
                    <a:pt x="352698" y="21771"/>
                    <a:pt x="378850" y="19587"/>
                    <a:pt x="396240" y="15240"/>
                  </a:cubicBezTo>
                  <a:cubicBezTo>
                    <a:pt x="404032" y="13292"/>
                    <a:pt x="411087" y="8173"/>
                    <a:pt x="419100" y="7620"/>
                  </a:cubicBezTo>
                  <a:cubicBezTo>
                    <a:pt x="485032" y="3073"/>
                    <a:pt x="551180" y="2540"/>
                    <a:pt x="617220" y="0"/>
                  </a:cubicBezTo>
                  <a:cubicBezTo>
                    <a:pt x="657860" y="2540"/>
                    <a:pt x="698794" y="2118"/>
                    <a:pt x="739140" y="7620"/>
                  </a:cubicBezTo>
                  <a:cubicBezTo>
                    <a:pt x="755057" y="9791"/>
                    <a:pt x="769620" y="17780"/>
                    <a:pt x="784860" y="22860"/>
                  </a:cubicBezTo>
                  <a:lnTo>
                    <a:pt x="807720" y="30480"/>
                  </a:lnTo>
                  <a:lnTo>
                    <a:pt x="830580" y="38100"/>
                  </a:lnTo>
                  <a:cubicBezTo>
                    <a:pt x="1146232" y="30759"/>
                    <a:pt x="1393013" y="21004"/>
                    <a:pt x="1722120" y="38100"/>
                  </a:cubicBezTo>
                  <a:cubicBezTo>
                    <a:pt x="1732882" y="38659"/>
                    <a:pt x="1737967" y="52778"/>
                    <a:pt x="1744980" y="60960"/>
                  </a:cubicBezTo>
                  <a:cubicBezTo>
                    <a:pt x="1778195" y="99711"/>
                    <a:pt x="1752291" y="86257"/>
                    <a:pt x="1790700" y="99060"/>
                  </a:cubicBezTo>
                  <a:cubicBezTo>
                    <a:pt x="1805685" y="121537"/>
                    <a:pt x="1806798" y="126445"/>
                    <a:pt x="1828800" y="144780"/>
                  </a:cubicBezTo>
                  <a:cubicBezTo>
                    <a:pt x="1835835" y="150643"/>
                    <a:pt x="1842972" y="157124"/>
                    <a:pt x="1851660" y="160020"/>
                  </a:cubicBezTo>
                  <a:cubicBezTo>
                    <a:pt x="1866317" y="164906"/>
                    <a:pt x="1882230" y="164610"/>
                    <a:pt x="1897380" y="167640"/>
                  </a:cubicBezTo>
                  <a:cubicBezTo>
                    <a:pt x="1920343" y="172233"/>
                    <a:pt x="1942899" y="178810"/>
                    <a:pt x="1965960" y="182880"/>
                  </a:cubicBezTo>
                  <a:cubicBezTo>
                    <a:pt x="2003791" y="189556"/>
                    <a:pt x="2097051" y="197099"/>
                    <a:pt x="2125980" y="198120"/>
                  </a:cubicBezTo>
                  <a:lnTo>
                    <a:pt x="2674620" y="213360"/>
                  </a:lnTo>
                  <a:cubicBezTo>
                    <a:pt x="2716331" y="217995"/>
                    <a:pt x="2779898" y="223053"/>
                    <a:pt x="2819400" y="236220"/>
                  </a:cubicBezTo>
                  <a:cubicBezTo>
                    <a:pt x="2827020" y="238760"/>
                    <a:pt x="2835076" y="240248"/>
                    <a:pt x="2842260" y="243840"/>
                  </a:cubicBezTo>
                  <a:cubicBezTo>
                    <a:pt x="2850451" y="247936"/>
                    <a:pt x="2857500" y="254000"/>
                    <a:pt x="2865120" y="259080"/>
                  </a:cubicBezTo>
                  <a:cubicBezTo>
                    <a:pt x="2870200" y="266700"/>
                    <a:pt x="2874497" y="274905"/>
                    <a:pt x="2880360" y="281940"/>
                  </a:cubicBezTo>
                  <a:cubicBezTo>
                    <a:pt x="2887259" y="290219"/>
                    <a:pt x="2897242" y="295834"/>
                    <a:pt x="2903220" y="304800"/>
                  </a:cubicBezTo>
                  <a:cubicBezTo>
                    <a:pt x="2907675" y="311483"/>
                    <a:pt x="2907248" y="320476"/>
                    <a:pt x="2910840" y="327660"/>
                  </a:cubicBezTo>
                  <a:cubicBezTo>
                    <a:pt x="2920197" y="346374"/>
                    <a:pt x="2936681" y="365428"/>
                    <a:pt x="2956560" y="373380"/>
                  </a:cubicBezTo>
                  <a:cubicBezTo>
                    <a:pt x="2970905" y="379118"/>
                    <a:pt x="2987291" y="377253"/>
                    <a:pt x="3002280" y="381000"/>
                  </a:cubicBezTo>
                  <a:cubicBezTo>
                    <a:pt x="3017865" y="384896"/>
                    <a:pt x="3032415" y="392344"/>
                    <a:pt x="3048000" y="396240"/>
                  </a:cubicBezTo>
                  <a:cubicBezTo>
                    <a:pt x="3058160" y="398780"/>
                    <a:pt x="3068674" y="400183"/>
                    <a:pt x="3078480" y="403860"/>
                  </a:cubicBezTo>
                  <a:cubicBezTo>
                    <a:pt x="3100578" y="412147"/>
                    <a:pt x="3112870" y="421707"/>
                    <a:pt x="3131820" y="434340"/>
                  </a:cubicBezTo>
                  <a:cubicBezTo>
                    <a:pt x="3136900" y="447040"/>
                    <a:pt x="3146513" y="458773"/>
                    <a:pt x="3147060" y="472440"/>
                  </a:cubicBezTo>
                  <a:cubicBezTo>
                    <a:pt x="3151193" y="575775"/>
                    <a:pt x="3146258" y="590752"/>
                    <a:pt x="3131820" y="662940"/>
                  </a:cubicBezTo>
                  <a:cubicBezTo>
                    <a:pt x="3134360" y="693420"/>
                    <a:pt x="3135398" y="724063"/>
                    <a:pt x="3139440" y="754380"/>
                  </a:cubicBezTo>
                  <a:cubicBezTo>
                    <a:pt x="3141746" y="771674"/>
                    <a:pt x="3156063" y="793168"/>
                    <a:pt x="3162300" y="807720"/>
                  </a:cubicBezTo>
                  <a:cubicBezTo>
                    <a:pt x="3167241" y="819250"/>
                    <a:pt x="3175782" y="850514"/>
                    <a:pt x="3177540" y="861060"/>
                  </a:cubicBezTo>
                  <a:cubicBezTo>
                    <a:pt x="3178375" y="866071"/>
                    <a:pt x="3177540" y="871220"/>
                    <a:pt x="3177540" y="87630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6398664" y="2095500"/>
              <a:ext cx="762000" cy="10668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6465570" y="2175492"/>
              <a:ext cx="636270" cy="90298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Connecteur droit 22"/>
            <p:cNvCxnSpPr/>
            <p:nvPr/>
          </p:nvCxnSpPr>
          <p:spPr>
            <a:xfrm>
              <a:off x="6576060" y="2658005"/>
              <a:ext cx="0" cy="27699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Connecteur droit 23"/>
            <p:cNvCxnSpPr/>
            <p:nvPr/>
          </p:nvCxnSpPr>
          <p:spPr>
            <a:xfrm flipH="1">
              <a:off x="6576060" y="2935004"/>
              <a:ext cx="4495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Forme libre 24"/>
            <p:cNvSpPr/>
            <p:nvPr/>
          </p:nvSpPr>
          <p:spPr>
            <a:xfrm>
              <a:off x="6583680" y="2794122"/>
              <a:ext cx="426720" cy="55758"/>
            </a:xfrm>
            <a:custGeom>
              <a:avLst/>
              <a:gdLst>
                <a:gd name="connsiteX0" fmla="*/ 0 w 426720"/>
                <a:gd name="connsiteY0" fmla="*/ 40518 h 55758"/>
                <a:gd name="connsiteX1" fmla="*/ 22860 w 426720"/>
                <a:gd name="connsiteY1" fmla="*/ 2418 h 55758"/>
                <a:gd name="connsiteX2" fmla="*/ 91440 w 426720"/>
                <a:gd name="connsiteY2" fmla="*/ 25278 h 55758"/>
                <a:gd name="connsiteX3" fmla="*/ 114300 w 426720"/>
                <a:gd name="connsiteY3" fmla="*/ 48138 h 55758"/>
                <a:gd name="connsiteX4" fmla="*/ 137160 w 426720"/>
                <a:gd name="connsiteY4" fmla="*/ 55758 h 55758"/>
                <a:gd name="connsiteX5" fmla="*/ 243840 w 426720"/>
                <a:gd name="connsiteY5" fmla="*/ 48138 h 55758"/>
                <a:gd name="connsiteX6" fmla="*/ 266700 w 426720"/>
                <a:gd name="connsiteY6" fmla="*/ 40518 h 55758"/>
                <a:gd name="connsiteX7" fmla="*/ 312420 w 426720"/>
                <a:gd name="connsiteY7" fmla="*/ 17658 h 55758"/>
                <a:gd name="connsiteX8" fmla="*/ 426720 w 426720"/>
                <a:gd name="connsiteY8" fmla="*/ 17658 h 55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 h="55758">
                  <a:moveTo>
                    <a:pt x="0" y="40518"/>
                  </a:moveTo>
                  <a:cubicBezTo>
                    <a:pt x="7620" y="27818"/>
                    <a:pt x="9326" y="8433"/>
                    <a:pt x="22860" y="2418"/>
                  </a:cubicBezTo>
                  <a:cubicBezTo>
                    <a:pt x="43568" y="-6785"/>
                    <a:pt x="75905" y="12332"/>
                    <a:pt x="91440" y="25278"/>
                  </a:cubicBezTo>
                  <a:cubicBezTo>
                    <a:pt x="99719" y="32177"/>
                    <a:pt x="105334" y="42160"/>
                    <a:pt x="114300" y="48138"/>
                  </a:cubicBezTo>
                  <a:cubicBezTo>
                    <a:pt x="120983" y="52593"/>
                    <a:pt x="129540" y="53218"/>
                    <a:pt x="137160" y="55758"/>
                  </a:cubicBezTo>
                  <a:cubicBezTo>
                    <a:pt x="172720" y="53218"/>
                    <a:pt x="208434" y="52303"/>
                    <a:pt x="243840" y="48138"/>
                  </a:cubicBezTo>
                  <a:cubicBezTo>
                    <a:pt x="251817" y="47200"/>
                    <a:pt x="259516" y="44110"/>
                    <a:pt x="266700" y="40518"/>
                  </a:cubicBezTo>
                  <a:cubicBezTo>
                    <a:pt x="284840" y="31448"/>
                    <a:pt x="290873" y="18855"/>
                    <a:pt x="312420" y="17658"/>
                  </a:cubicBezTo>
                  <a:cubicBezTo>
                    <a:pt x="350461" y="15545"/>
                    <a:pt x="388620" y="17658"/>
                    <a:pt x="426720" y="1765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ZoneTexte 25"/>
            <p:cNvSpPr txBox="1"/>
            <p:nvPr/>
          </p:nvSpPr>
          <p:spPr>
            <a:xfrm>
              <a:off x="6190880" y="3242292"/>
              <a:ext cx="1212320" cy="276999"/>
            </a:xfrm>
            <a:prstGeom prst="rect">
              <a:avLst/>
            </a:prstGeom>
            <a:noFill/>
          </p:spPr>
          <p:txBody>
            <a:bodyPr wrap="none" rtlCol="0">
              <a:spAutoFit/>
            </a:bodyPr>
            <a:lstStyle/>
            <a:p>
              <a:r>
                <a:rPr lang="en-US" sz="1200" b="1" dirty="0"/>
                <a:t>Calibration tool </a:t>
              </a:r>
            </a:p>
          </p:txBody>
        </p:sp>
        <p:sp>
          <p:nvSpPr>
            <p:cNvPr id="27" name="ZoneTexte 26"/>
            <p:cNvSpPr txBox="1"/>
            <p:nvPr/>
          </p:nvSpPr>
          <p:spPr>
            <a:xfrm>
              <a:off x="4176199" y="3345735"/>
              <a:ext cx="1180260" cy="276999"/>
            </a:xfrm>
            <a:prstGeom prst="rect">
              <a:avLst/>
            </a:prstGeom>
            <a:noFill/>
          </p:spPr>
          <p:txBody>
            <a:bodyPr wrap="none" rtlCol="0">
              <a:spAutoFit/>
            </a:bodyPr>
            <a:lstStyle/>
            <a:p>
              <a:r>
                <a:rPr lang="en-US" sz="1200" b="1" dirty="0"/>
                <a:t>Magnetic mixer</a:t>
              </a:r>
            </a:p>
          </p:txBody>
        </p:sp>
        <p:cxnSp>
          <p:nvCxnSpPr>
            <p:cNvPr id="28" name="Connecteur droit 27"/>
            <p:cNvCxnSpPr>
              <a:stCxn id="27" idx="1"/>
            </p:cNvCxnSpPr>
            <p:nvPr/>
          </p:nvCxnSpPr>
          <p:spPr>
            <a:xfrm flipH="1" flipV="1">
              <a:off x="3908124" y="3372026"/>
              <a:ext cx="268075" cy="112209"/>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9" name="Connecteur droit 28"/>
            <p:cNvCxnSpPr>
              <a:stCxn id="18" idx="1"/>
            </p:cNvCxnSpPr>
            <p:nvPr/>
          </p:nvCxnSpPr>
          <p:spPr>
            <a:xfrm flipH="1">
              <a:off x="3963077" y="2626986"/>
              <a:ext cx="248392" cy="80834"/>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0" name="Connecteur droit 29"/>
            <p:cNvCxnSpPr/>
            <p:nvPr/>
          </p:nvCxnSpPr>
          <p:spPr>
            <a:xfrm flipH="1">
              <a:off x="3660581" y="1657350"/>
              <a:ext cx="332187" cy="280698"/>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31" name="Flèche courbée vers la droite 30"/>
            <p:cNvSpPr/>
            <p:nvPr/>
          </p:nvSpPr>
          <p:spPr>
            <a:xfrm rot="3532172">
              <a:off x="4024419" y="1880166"/>
              <a:ext cx="145818" cy="743896"/>
            </a:xfrm>
            <a:prstGeom prst="curvedRightArrow">
              <a:avLst>
                <a:gd name="adj1" fmla="val 15179"/>
                <a:gd name="adj2" fmla="val 56132"/>
                <a:gd name="adj3" fmla="val 4365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2" name="ZoneTexte 31"/>
            <p:cNvSpPr txBox="1"/>
            <p:nvPr/>
          </p:nvSpPr>
          <p:spPr>
            <a:xfrm>
              <a:off x="576447" y="1221492"/>
              <a:ext cx="1365465" cy="646331"/>
            </a:xfrm>
            <a:prstGeom prst="rect">
              <a:avLst/>
            </a:prstGeom>
            <a:noFill/>
          </p:spPr>
          <p:txBody>
            <a:bodyPr wrap="square" rtlCol="0">
              <a:spAutoFit/>
            </a:bodyPr>
            <a:lstStyle/>
            <a:p>
              <a:r>
                <a:rPr lang="en-US" sz="1200" b="1" dirty="0">
                  <a:solidFill>
                    <a:srgbClr val="92D050"/>
                  </a:solidFill>
                </a:rPr>
                <a:t>Dye is added gradually without moving the set up </a:t>
              </a:r>
            </a:p>
          </p:txBody>
        </p:sp>
        <p:cxnSp>
          <p:nvCxnSpPr>
            <p:cNvPr id="33" name="Connecteur droit 32"/>
            <p:cNvCxnSpPr>
              <a:stCxn id="32" idx="3"/>
            </p:cNvCxnSpPr>
            <p:nvPr/>
          </p:nvCxnSpPr>
          <p:spPr>
            <a:xfrm>
              <a:off x="1941912" y="1544658"/>
              <a:ext cx="1417238" cy="943828"/>
            </a:xfrm>
            <a:prstGeom prst="line">
              <a:avLst/>
            </a:prstGeom>
            <a:ln>
              <a:solidFill>
                <a:srgbClr val="92D050"/>
              </a:solidFill>
              <a:prstDash val="dash"/>
            </a:ln>
          </p:spPr>
          <p:style>
            <a:lnRef idx="1">
              <a:schemeClr val="accent1"/>
            </a:lnRef>
            <a:fillRef idx="0">
              <a:schemeClr val="accent1"/>
            </a:fillRef>
            <a:effectRef idx="0">
              <a:schemeClr val="accent1"/>
            </a:effectRef>
            <a:fontRef idx="minor">
              <a:schemeClr val="tx1"/>
            </a:fontRef>
          </p:style>
        </p:cxnSp>
      </p:grpSp>
      <p:pic>
        <p:nvPicPr>
          <p:cNvPr id="34" name="Image 33"/>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l="18363" t="10707" r="22454" b="17374"/>
          <a:stretch/>
        </p:blipFill>
        <p:spPr>
          <a:xfrm>
            <a:off x="170582" y="4402338"/>
            <a:ext cx="3482867" cy="1904609"/>
          </a:xfrm>
          <a:prstGeom prst="rect">
            <a:avLst/>
          </a:prstGeom>
          <a:ln>
            <a:solidFill>
              <a:schemeClr val="tx1"/>
            </a:solidFill>
          </a:ln>
        </p:spPr>
      </p:pic>
      <p:graphicFrame>
        <p:nvGraphicFramePr>
          <p:cNvPr id="35" name="Tableau 34"/>
          <p:cNvGraphicFramePr>
            <a:graphicFrameLocks noGrp="1"/>
          </p:cNvGraphicFramePr>
          <p:nvPr/>
        </p:nvGraphicFramePr>
        <p:xfrm>
          <a:off x="3790161" y="4663403"/>
          <a:ext cx="2142643" cy="1371600"/>
        </p:xfrm>
        <a:graphic>
          <a:graphicData uri="http://schemas.openxmlformats.org/drawingml/2006/table">
            <a:tbl>
              <a:tblPr firstRow="1" bandRow="1">
                <a:tableStyleId>{5C22544A-7EE6-4342-B048-85BDC9FD1C3A}</a:tableStyleId>
              </a:tblPr>
              <a:tblGrid>
                <a:gridCol w="1108544">
                  <a:extLst>
                    <a:ext uri="{9D8B030D-6E8A-4147-A177-3AD203B41FA5}">
                      <a16:colId xmlns:a16="http://schemas.microsoft.com/office/drawing/2014/main" val="3559771053"/>
                    </a:ext>
                  </a:extLst>
                </a:gridCol>
                <a:gridCol w="1034099">
                  <a:extLst>
                    <a:ext uri="{9D8B030D-6E8A-4147-A177-3AD203B41FA5}">
                      <a16:colId xmlns:a16="http://schemas.microsoft.com/office/drawing/2014/main" val="3478098655"/>
                    </a:ext>
                  </a:extLst>
                </a:gridCol>
              </a:tblGrid>
              <a:tr h="362860">
                <a:tc>
                  <a:txBody>
                    <a:bodyPr/>
                    <a:lstStyle/>
                    <a:p>
                      <a:pPr algn="ctr"/>
                      <a:r>
                        <a:rPr lang="en-US" sz="1000" dirty="0"/>
                        <a:t>Parameter</a:t>
                      </a:r>
                    </a:p>
                  </a:txBody>
                  <a:tcPr/>
                </a:tc>
                <a:tc>
                  <a:txBody>
                    <a:bodyPr/>
                    <a:lstStyle/>
                    <a:p>
                      <a:pPr algn="ctr"/>
                      <a:r>
                        <a:rPr lang="en-US" sz="1000" dirty="0"/>
                        <a:t>Concentration (ppb)</a:t>
                      </a:r>
                    </a:p>
                  </a:txBody>
                  <a:tcPr/>
                </a:tc>
                <a:extLst>
                  <a:ext uri="{0D108BD9-81ED-4DB2-BD59-A6C34878D82A}">
                    <a16:rowId xmlns:a16="http://schemas.microsoft.com/office/drawing/2014/main" val="1902972077"/>
                  </a:ext>
                </a:extLst>
              </a:tr>
              <a:tr h="166989">
                <a:tc>
                  <a:txBody>
                    <a:bodyPr/>
                    <a:lstStyle/>
                    <a:p>
                      <a:pPr algn="ctr"/>
                      <a:r>
                        <a:rPr lang="en-US" sz="1000" b="1" dirty="0"/>
                        <a:t>For offset</a:t>
                      </a:r>
                    </a:p>
                  </a:txBody>
                  <a:tcPr/>
                </a:tc>
                <a:tc>
                  <a:txBody>
                    <a:bodyPr/>
                    <a:lstStyle/>
                    <a:p>
                      <a:pPr algn="ctr"/>
                      <a:r>
                        <a:rPr lang="en-US" sz="1000" dirty="0"/>
                        <a:t>0</a:t>
                      </a:r>
                    </a:p>
                  </a:txBody>
                  <a:tcPr/>
                </a:tc>
                <a:extLst>
                  <a:ext uri="{0D108BD9-81ED-4DB2-BD59-A6C34878D82A}">
                    <a16:rowId xmlns:a16="http://schemas.microsoft.com/office/drawing/2014/main" val="95112846"/>
                  </a:ext>
                </a:extLst>
              </a:tr>
              <a:tr h="166989">
                <a:tc>
                  <a:txBody>
                    <a:bodyPr/>
                    <a:lstStyle/>
                    <a:p>
                      <a:pPr algn="ctr"/>
                      <a:r>
                        <a:rPr lang="en-US" sz="1000" b="1" dirty="0"/>
                        <a:t>Measurement 1</a:t>
                      </a:r>
                    </a:p>
                  </a:txBody>
                  <a:tcPr/>
                </a:tc>
                <a:tc>
                  <a:txBody>
                    <a:bodyPr/>
                    <a:lstStyle/>
                    <a:p>
                      <a:pPr algn="ctr"/>
                      <a:r>
                        <a:rPr lang="en-US" sz="1000" dirty="0"/>
                        <a:t>25</a:t>
                      </a:r>
                    </a:p>
                  </a:txBody>
                  <a:tcPr/>
                </a:tc>
                <a:extLst>
                  <a:ext uri="{0D108BD9-81ED-4DB2-BD59-A6C34878D82A}">
                    <a16:rowId xmlns:a16="http://schemas.microsoft.com/office/drawing/2014/main" val="524605528"/>
                  </a:ext>
                </a:extLst>
              </a:tr>
              <a:tr h="166989">
                <a:tc>
                  <a:txBody>
                    <a:bodyPr/>
                    <a:lstStyle/>
                    <a:p>
                      <a:pPr algn="ctr"/>
                      <a:r>
                        <a:rPr lang="en-US" sz="1000" b="1" dirty="0"/>
                        <a:t>Measurement 2</a:t>
                      </a:r>
                    </a:p>
                  </a:txBody>
                  <a:tcPr/>
                </a:tc>
                <a:tc>
                  <a:txBody>
                    <a:bodyPr/>
                    <a:lstStyle/>
                    <a:p>
                      <a:pPr algn="ctr"/>
                      <a:r>
                        <a:rPr lang="en-US" sz="1000" dirty="0"/>
                        <a:t>50</a:t>
                      </a:r>
                    </a:p>
                  </a:txBody>
                  <a:tcPr/>
                </a:tc>
                <a:extLst>
                  <a:ext uri="{0D108BD9-81ED-4DB2-BD59-A6C34878D82A}">
                    <a16:rowId xmlns:a16="http://schemas.microsoft.com/office/drawing/2014/main" val="2645745773"/>
                  </a:ext>
                </a:extLst>
              </a:tr>
              <a:tr h="166989">
                <a:tc>
                  <a:txBody>
                    <a:bodyPr/>
                    <a:lstStyle/>
                    <a:p>
                      <a:pPr algn="ctr"/>
                      <a:r>
                        <a:rPr lang="en-US" sz="1000" b="1" dirty="0"/>
                        <a:t>Measurement 3</a:t>
                      </a:r>
                    </a:p>
                  </a:txBody>
                  <a:tcPr/>
                </a:tc>
                <a:tc>
                  <a:txBody>
                    <a:bodyPr/>
                    <a:lstStyle/>
                    <a:p>
                      <a:pPr algn="ctr"/>
                      <a:r>
                        <a:rPr lang="en-US" sz="1000" dirty="0"/>
                        <a:t>100</a:t>
                      </a:r>
                    </a:p>
                  </a:txBody>
                  <a:tcPr/>
                </a:tc>
                <a:extLst>
                  <a:ext uri="{0D108BD9-81ED-4DB2-BD59-A6C34878D82A}">
                    <a16:rowId xmlns:a16="http://schemas.microsoft.com/office/drawing/2014/main" val="176258982"/>
                  </a:ext>
                </a:extLst>
              </a:tr>
            </a:tbl>
          </a:graphicData>
        </a:graphic>
      </p:graphicFrame>
      <p:pic>
        <p:nvPicPr>
          <p:cNvPr id="36" name="Image 35"/>
          <p:cNvPicPr>
            <a:picLocks noChangeAspect="1"/>
          </p:cNvPicPr>
          <p:nvPr/>
        </p:nvPicPr>
        <p:blipFill>
          <a:blip r:embed="rId5"/>
          <a:stretch>
            <a:fillRect/>
          </a:stretch>
        </p:blipFill>
        <p:spPr>
          <a:xfrm>
            <a:off x="5989164" y="4391365"/>
            <a:ext cx="3154836" cy="1879299"/>
          </a:xfrm>
          <a:prstGeom prst="rect">
            <a:avLst/>
          </a:prstGeom>
        </p:spPr>
      </p:pic>
    </p:spTree>
    <p:extLst>
      <p:ext uri="{BB962C8B-B14F-4D97-AF65-F5344CB8AC3E}">
        <p14:creationId xmlns:p14="http://schemas.microsoft.com/office/powerpoint/2010/main" val="1438751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0015838F-3394-BC46-87B2-653398A37840}" type="slidenum">
              <a:rPr lang="en-US" smtClean="0"/>
              <a:t>18</a:t>
            </a:fld>
            <a:endParaRPr lang="en-US"/>
          </a:p>
        </p:txBody>
      </p:sp>
      <p:pic>
        <p:nvPicPr>
          <p:cNvPr id="8" name="Image 7"/>
          <p:cNvPicPr>
            <a:picLocks noChangeAspect="1"/>
          </p:cNvPicPr>
          <p:nvPr/>
        </p:nvPicPr>
        <p:blipFill>
          <a:blip r:embed="rId2"/>
          <a:stretch>
            <a:fillRect/>
          </a:stretch>
        </p:blipFill>
        <p:spPr>
          <a:xfrm>
            <a:off x="110834" y="532879"/>
            <a:ext cx="5426366" cy="3052331"/>
          </a:xfrm>
          <a:prstGeom prst="rect">
            <a:avLst/>
          </a:prstGeom>
        </p:spPr>
      </p:pic>
      <p:pic>
        <p:nvPicPr>
          <p:cNvPr id="10" name="Image 9"/>
          <p:cNvPicPr>
            <a:picLocks noChangeAspect="1"/>
          </p:cNvPicPr>
          <p:nvPr/>
        </p:nvPicPr>
        <p:blipFill>
          <a:blip r:embed="rId3"/>
          <a:stretch>
            <a:fillRect/>
          </a:stretch>
        </p:blipFill>
        <p:spPr>
          <a:xfrm>
            <a:off x="4107031" y="532879"/>
            <a:ext cx="5036969" cy="2798316"/>
          </a:xfrm>
          <a:prstGeom prst="rect">
            <a:avLst/>
          </a:prstGeom>
        </p:spPr>
      </p:pic>
      <p:sp>
        <p:nvSpPr>
          <p:cNvPr id="11" name="ZoneTexte 10"/>
          <p:cNvSpPr txBox="1"/>
          <p:nvPr/>
        </p:nvSpPr>
        <p:spPr>
          <a:xfrm>
            <a:off x="4897120" y="278864"/>
            <a:ext cx="3901440" cy="646331"/>
          </a:xfrm>
          <a:prstGeom prst="rect">
            <a:avLst/>
          </a:prstGeom>
          <a:noFill/>
        </p:spPr>
        <p:txBody>
          <a:bodyPr wrap="square" rtlCol="0">
            <a:spAutoFit/>
          </a:bodyPr>
          <a:lstStyle/>
          <a:p>
            <a:r>
              <a:rPr lang="en-US" dirty="0"/>
              <a:t>Simple geometry – Concentration streamlines</a:t>
            </a:r>
          </a:p>
        </p:txBody>
      </p:sp>
      <p:sp>
        <p:nvSpPr>
          <p:cNvPr id="12" name="ZoneTexte 11"/>
          <p:cNvSpPr txBox="1"/>
          <p:nvPr/>
        </p:nvSpPr>
        <p:spPr>
          <a:xfrm>
            <a:off x="205591" y="435808"/>
            <a:ext cx="3901440" cy="646331"/>
          </a:xfrm>
          <a:prstGeom prst="rect">
            <a:avLst/>
          </a:prstGeom>
          <a:noFill/>
        </p:spPr>
        <p:txBody>
          <a:bodyPr wrap="square" rtlCol="0">
            <a:spAutoFit/>
          </a:bodyPr>
          <a:lstStyle/>
          <a:p>
            <a:r>
              <a:rPr lang="en-US" dirty="0"/>
              <a:t>3D mapped conduit – Concentration streamlines</a:t>
            </a:r>
          </a:p>
        </p:txBody>
      </p:sp>
      <p:pic>
        <p:nvPicPr>
          <p:cNvPr id="13" name="Image 12"/>
          <p:cNvPicPr>
            <a:picLocks noChangeAspect="1"/>
          </p:cNvPicPr>
          <p:nvPr/>
        </p:nvPicPr>
        <p:blipFill>
          <a:blip r:embed="rId4"/>
          <a:stretch>
            <a:fillRect/>
          </a:stretch>
        </p:blipFill>
        <p:spPr>
          <a:xfrm>
            <a:off x="4897901" y="3950350"/>
            <a:ext cx="4246099" cy="2358944"/>
          </a:xfrm>
          <a:prstGeom prst="rect">
            <a:avLst/>
          </a:prstGeom>
        </p:spPr>
      </p:pic>
      <p:pic>
        <p:nvPicPr>
          <p:cNvPr id="14" name="Image 13"/>
          <p:cNvPicPr>
            <a:picLocks noChangeAspect="1"/>
          </p:cNvPicPr>
          <p:nvPr/>
        </p:nvPicPr>
        <p:blipFill>
          <a:blip r:embed="rId5"/>
          <a:stretch>
            <a:fillRect/>
          </a:stretch>
        </p:blipFill>
        <p:spPr>
          <a:xfrm>
            <a:off x="529934" y="4140632"/>
            <a:ext cx="4588166" cy="2580843"/>
          </a:xfrm>
          <a:prstGeom prst="rect">
            <a:avLst/>
          </a:prstGeom>
        </p:spPr>
      </p:pic>
    </p:spTree>
    <p:extLst>
      <p:ext uri="{BB962C8B-B14F-4D97-AF65-F5344CB8AC3E}">
        <p14:creationId xmlns:p14="http://schemas.microsoft.com/office/powerpoint/2010/main" val="22328287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98316" y="140566"/>
            <a:ext cx="8517084" cy="461665"/>
          </a:xfrm>
          <a:prstGeom prst="rect">
            <a:avLst/>
          </a:prstGeom>
          <a:noFill/>
        </p:spPr>
        <p:txBody>
          <a:bodyPr wrap="square" rtlCol="0">
            <a:spAutoFit/>
          </a:bodyPr>
          <a:lstStyle/>
          <a:p>
            <a:r>
              <a:rPr lang="en-US" altLang="zh-CN" sz="2400" dirty="0">
                <a:latin typeface="+mj-lt"/>
                <a:cs typeface="Georgia"/>
              </a:rPr>
              <a:t>INTRODUCTION AND OBJECTIVE</a:t>
            </a:r>
            <a:endParaRPr lang="en-GB" sz="2800" dirty="0">
              <a:latin typeface="+mj-lt"/>
              <a:cs typeface="Georgia"/>
            </a:endParaRPr>
          </a:p>
        </p:txBody>
      </p:sp>
      <p:cxnSp>
        <p:nvCxnSpPr>
          <p:cNvPr id="5" name="Straight Connector 4">
            <a:extLst>
              <a:ext uri="{FF2B5EF4-FFF2-40B4-BE49-F238E27FC236}">
                <a16:creationId xmlns:a16="http://schemas.microsoft.com/office/drawing/2014/main" id="{14853519-970D-4683-A13E-12B1F3978E0F}"/>
              </a:ext>
            </a:extLst>
          </p:cNvPr>
          <p:cNvCxnSpPr/>
          <p:nvPr/>
        </p:nvCxnSpPr>
        <p:spPr>
          <a:xfrm>
            <a:off x="0" y="777275"/>
            <a:ext cx="9144000" cy="0"/>
          </a:xfrm>
          <a:prstGeom prst="line">
            <a:avLst/>
          </a:prstGeom>
          <a:ln w="76200">
            <a:gradFill flip="none" rotWithShape="1">
              <a:gsLst>
                <a:gs pos="99000">
                  <a:schemeClr val="bg1">
                    <a:lumMod val="85000"/>
                  </a:schemeClr>
                </a:gs>
                <a:gs pos="87000">
                  <a:schemeClr val="bg1">
                    <a:lumMod val="85000"/>
                  </a:schemeClr>
                </a:gs>
                <a:gs pos="20000">
                  <a:schemeClr val="bg1"/>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49" name="Espace réservé du numéro de diapositive 2"/>
          <p:cNvSpPr>
            <a:spLocks noGrp="1"/>
          </p:cNvSpPr>
          <p:nvPr>
            <p:ph type="sldNum" sz="quarter" idx="12"/>
          </p:nvPr>
        </p:nvSpPr>
        <p:spPr>
          <a:xfrm>
            <a:off x="6553200" y="6356350"/>
            <a:ext cx="2133600" cy="365125"/>
          </a:xfrm>
        </p:spPr>
        <p:txBody>
          <a:bodyPr/>
          <a:lstStyle/>
          <a:p>
            <a:r>
              <a:rPr lang="en-US" dirty="0"/>
              <a:t>2</a:t>
            </a:r>
          </a:p>
        </p:txBody>
      </p:sp>
      <p:sp>
        <p:nvSpPr>
          <p:cNvPr id="2" name="Rectangle 1"/>
          <p:cNvSpPr/>
          <p:nvPr/>
        </p:nvSpPr>
        <p:spPr>
          <a:xfrm>
            <a:off x="270163" y="1845972"/>
            <a:ext cx="8603673" cy="3785652"/>
          </a:xfrm>
          <a:prstGeom prst="rect">
            <a:avLst/>
          </a:prstGeom>
        </p:spPr>
        <p:txBody>
          <a:bodyPr wrap="square">
            <a:spAutoFit/>
          </a:bodyPr>
          <a:lstStyle/>
          <a:p>
            <a:pPr marL="285750" indent="-285750">
              <a:buFont typeface="Arial" panose="020B0604020202020204" pitchFamily="34" charset="0"/>
              <a:buChar char="•"/>
            </a:pPr>
            <a:r>
              <a:rPr lang="en-US" sz="2400" dirty="0">
                <a:latin typeface="Garamond" panose="02020404030301010803" pitchFamily="18" charset="0"/>
              </a:rPr>
              <a:t>Understanding solute and </a:t>
            </a:r>
            <a:r>
              <a:rPr lang="en-US" sz="2400" b="1" dirty="0">
                <a:latin typeface="Garamond" panose="02020404030301010803" pitchFamily="18" charset="0"/>
              </a:rPr>
              <a:t>contaminant transport </a:t>
            </a:r>
            <a:r>
              <a:rPr lang="en-US" sz="2400" dirty="0">
                <a:latin typeface="Garamond" panose="02020404030301010803" pitchFamily="18" charset="0"/>
              </a:rPr>
              <a:t>within karst hydrosystems can be performed with the help of different approaches such as laboratory experiments, </a:t>
            </a:r>
            <a:r>
              <a:rPr lang="en-US" sz="2400" b="1" dirty="0">
                <a:latin typeface="Garamond" panose="02020404030301010803" pitchFamily="18" charset="0"/>
              </a:rPr>
              <a:t>field experiments</a:t>
            </a:r>
            <a:r>
              <a:rPr lang="en-US" sz="2400" dirty="0">
                <a:latin typeface="Garamond" panose="02020404030301010803" pitchFamily="18" charset="0"/>
              </a:rPr>
              <a:t>, and </a:t>
            </a:r>
            <a:r>
              <a:rPr lang="en-US" sz="2400" b="1" dirty="0">
                <a:latin typeface="Garamond" panose="02020404030301010803" pitchFamily="18" charset="0"/>
              </a:rPr>
              <a:t>groundwater flow </a:t>
            </a:r>
            <a:r>
              <a:rPr lang="en-US" sz="2400" dirty="0">
                <a:latin typeface="Garamond" panose="02020404030301010803" pitchFamily="18" charset="0"/>
              </a:rPr>
              <a:t>and </a:t>
            </a:r>
            <a:r>
              <a:rPr lang="en-US" sz="2400" b="1" dirty="0">
                <a:latin typeface="Garamond" panose="02020404030301010803" pitchFamily="18" charset="0"/>
              </a:rPr>
              <a:t>transport numerical simulations</a:t>
            </a:r>
            <a:r>
              <a:rPr lang="en-US" sz="2400" dirty="0">
                <a:latin typeface="Garamond" panose="02020404030301010803" pitchFamily="18" charset="0"/>
              </a:rPr>
              <a:t>.</a:t>
            </a:r>
          </a:p>
          <a:p>
            <a:pPr marL="285750" indent="-285750">
              <a:buFont typeface="Arial" panose="020B0604020202020204" pitchFamily="34" charset="0"/>
              <a:buChar char="•"/>
            </a:pPr>
            <a:endParaRPr lang="en-US" sz="2400" dirty="0">
              <a:latin typeface="Garamond" panose="02020404030301010803" pitchFamily="18" charset="0"/>
            </a:endParaRPr>
          </a:p>
          <a:p>
            <a:endParaRPr lang="en-US" sz="2400" dirty="0">
              <a:latin typeface="Garamond" panose="02020404030301010803" pitchFamily="18" charset="0"/>
            </a:endParaRPr>
          </a:p>
          <a:p>
            <a:pPr marL="285750" indent="-285750">
              <a:buFont typeface="Arial" panose="020B0604020202020204" pitchFamily="34" charset="0"/>
              <a:buChar char="•"/>
            </a:pPr>
            <a:r>
              <a:rPr lang="en-US" sz="2400" dirty="0">
                <a:latin typeface="Garamond" panose="02020404030301010803" pitchFamily="18" charset="0"/>
              </a:rPr>
              <a:t>In this study, we performed a </a:t>
            </a:r>
            <a:r>
              <a:rPr lang="en-US" sz="2400" b="1" dirty="0">
                <a:latin typeface="Garamond" panose="02020404030301010803" pitchFamily="18" charset="0"/>
              </a:rPr>
              <a:t>solute transport experiment </a:t>
            </a:r>
            <a:r>
              <a:rPr lang="en-US" sz="2400" dirty="0">
                <a:latin typeface="Garamond" panose="02020404030301010803" pitchFamily="18" charset="0"/>
              </a:rPr>
              <a:t>in the </a:t>
            </a:r>
            <a:r>
              <a:rPr lang="en-US" sz="2400" b="1" dirty="0">
                <a:latin typeface="Garamond" panose="02020404030301010803" pitchFamily="18" charset="0"/>
              </a:rPr>
              <a:t>terminal</a:t>
            </a:r>
            <a:r>
              <a:rPr lang="en-US" sz="2400" dirty="0">
                <a:latin typeface="Garamond" panose="02020404030301010803" pitchFamily="18" charset="0"/>
              </a:rPr>
              <a:t> </a:t>
            </a:r>
            <a:r>
              <a:rPr lang="en-US" sz="2400" b="1" dirty="0">
                <a:latin typeface="Garamond" panose="02020404030301010803" pitchFamily="18" charset="0"/>
              </a:rPr>
              <a:t>conduit </a:t>
            </a:r>
            <a:r>
              <a:rPr lang="en-US" sz="2400" dirty="0">
                <a:latin typeface="Garamond" panose="02020404030301010803" pitchFamily="18" charset="0"/>
              </a:rPr>
              <a:t>of a </a:t>
            </a:r>
            <a:r>
              <a:rPr lang="en-US" sz="2400" b="1" dirty="0">
                <a:latin typeface="Garamond" panose="02020404030301010803" pitchFamily="18" charset="0"/>
              </a:rPr>
              <a:t>karst</a:t>
            </a:r>
            <a:r>
              <a:rPr lang="en-US" sz="2400" dirty="0">
                <a:latin typeface="Garamond" panose="02020404030301010803" pitchFamily="18" charset="0"/>
              </a:rPr>
              <a:t> </a:t>
            </a:r>
            <a:r>
              <a:rPr lang="en-US" sz="2400" b="1" dirty="0">
                <a:latin typeface="Garamond" panose="02020404030301010803" pitchFamily="18" charset="0"/>
              </a:rPr>
              <a:t>spring</a:t>
            </a:r>
            <a:r>
              <a:rPr lang="en-US" sz="2400" dirty="0">
                <a:latin typeface="Garamond" panose="02020404030301010803" pitchFamily="18" charset="0"/>
              </a:rPr>
              <a:t>, the Lez spring, with the objective to better assess the effect of </a:t>
            </a:r>
            <a:r>
              <a:rPr lang="en-US" sz="2400" b="1" dirty="0">
                <a:latin typeface="Garamond" panose="02020404030301010803" pitchFamily="18" charset="0"/>
              </a:rPr>
              <a:t>karst conduit morphology </a:t>
            </a:r>
            <a:r>
              <a:rPr lang="en-US" sz="2400" dirty="0">
                <a:latin typeface="Garamond" panose="02020404030301010803" pitchFamily="18" charset="0"/>
              </a:rPr>
              <a:t>and </a:t>
            </a:r>
            <a:r>
              <a:rPr lang="en-US" sz="2400" b="1" dirty="0">
                <a:latin typeface="Garamond" panose="02020404030301010803" pitchFamily="18" charset="0"/>
              </a:rPr>
              <a:t>geometry</a:t>
            </a:r>
            <a:r>
              <a:rPr lang="en-US" sz="2400" dirty="0">
                <a:latin typeface="Garamond" panose="02020404030301010803" pitchFamily="18" charset="0"/>
              </a:rPr>
              <a:t> on </a:t>
            </a:r>
            <a:r>
              <a:rPr lang="en-US" sz="2400" b="1" dirty="0">
                <a:latin typeface="Garamond" panose="02020404030301010803" pitchFamily="18" charset="0"/>
              </a:rPr>
              <a:t>transport processes</a:t>
            </a:r>
            <a:r>
              <a:rPr lang="en-US" sz="2400" dirty="0">
                <a:latin typeface="Garamond" panose="02020404030301010803" pitchFamily="18" charset="0"/>
              </a:rPr>
              <a:t>.</a:t>
            </a:r>
          </a:p>
        </p:txBody>
      </p:sp>
    </p:spTree>
    <p:extLst>
      <p:ext uri="{BB962C8B-B14F-4D97-AF65-F5344CB8AC3E}">
        <p14:creationId xmlns:p14="http://schemas.microsoft.com/office/powerpoint/2010/main" val="1976357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98316" y="146866"/>
            <a:ext cx="8517084" cy="461665"/>
          </a:xfrm>
          <a:prstGeom prst="rect">
            <a:avLst/>
          </a:prstGeom>
          <a:noFill/>
        </p:spPr>
        <p:txBody>
          <a:bodyPr wrap="square" rtlCol="0">
            <a:spAutoFit/>
          </a:bodyPr>
          <a:lstStyle/>
          <a:p>
            <a:r>
              <a:rPr lang="en-US" altLang="zh-CN" sz="2400" dirty="0"/>
              <a:t>LEZ SPRING AND TERMINAL KARST CONDUIT</a:t>
            </a:r>
          </a:p>
        </p:txBody>
      </p:sp>
      <p:sp>
        <p:nvSpPr>
          <p:cNvPr id="5" name="Slide Number Placeholder 4"/>
          <p:cNvSpPr>
            <a:spLocks noGrp="1"/>
          </p:cNvSpPr>
          <p:nvPr>
            <p:ph type="sldNum" sz="quarter" idx="12"/>
          </p:nvPr>
        </p:nvSpPr>
        <p:spPr/>
        <p:txBody>
          <a:bodyPr/>
          <a:lstStyle/>
          <a:p>
            <a:fld id="{0015838F-3394-BC46-87B2-653398A37840}" type="slidenum">
              <a:rPr lang="en-US" smtClean="0">
                <a:latin typeface="+mj-lt"/>
              </a:rPr>
              <a:t>3</a:t>
            </a:fld>
            <a:endParaRPr lang="en-US">
              <a:latin typeface="+mj-lt"/>
            </a:endParaRPr>
          </a:p>
        </p:txBody>
      </p:sp>
      <p:cxnSp>
        <p:nvCxnSpPr>
          <p:cNvPr id="58" name="Straight Connector 4">
            <a:extLst>
              <a:ext uri="{FF2B5EF4-FFF2-40B4-BE49-F238E27FC236}">
                <a16:creationId xmlns:a16="http://schemas.microsoft.com/office/drawing/2014/main" id="{14853519-970D-4683-A13E-12B1F3978E0F}"/>
              </a:ext>
            </a:extLst>
          </p:cNvPr>
          <p:cNvCxnSpPr/>
          <p:nvPr/>
        </p:nvCxnSpPr>
        <p:spPr>
          <a:xfrm>
            <a:off x="0" y="777275"/>
            <a:ext cx="9144000" cy="0"/>
          </a:xfrm>
          <a:prstGeom prst="line">
            <a:avLst/>
          </a:prstGeom>
          <a:ln w="76200">
            <a:gradFill flip="none" rotWithShape="1">
              <a:gsLst>
                <a:gs pos="99000">
                  <a:schemeClr val="bg1">
                    <a:lumMod val="85000"/>
                  </a:schemeClr>
                </a:gs>
                <a:gs pos="87000">
                  <a:schemeClr val="bg1">
                    <a:lumMod val="85000"/>
                  </a:schemeClr>
                </a:gs>
                <a:gs pos="20000">
                  <a:schemeClr val="bg1"/>
                </a:gs>
              </a:gsLst>
              <a:lin ang="10800000" scaled="1"/>
              <a:tileRect/>
            </a:gradFill>
          </a:ln>
        </p:spPr>
        <p:style>
          <a:lnRef idx="1">
            <a:schemeClr val="accent1"/>
          </a:lnRef>
          <a:fillRef idx="0">
            <a:schemeClr val="accent1"/>
          </a:fillRef>
          <a:effectRef idx="0">
            <a:schemeClr val="accent1"/>
          </a:effectRef>
          <a:fontRef idx="minor">
            <a:schemeClr val="tx1"/>
          </a:fontRef>
        </p:style>
      </p:cxnSp>
      <p:pic>
        <p:nvPicPr>
          <p:cNvPr id="10" name="Image 9">
            <a:extLst>
              <a:ext uri="{FF2B5EF4-FFF2-40B4-BE49-F238E27FC236}">
                <a16:creationId xmlns:a16="http://schemas.microsoft.com/office/drawing/2014/main" id="{4FE24B6F-10BD-4530-88D3-56A1028BF69A}"/>
              </a:ext>
            </a:extLst>
          </p:cNvPr>
          <p:cNvPicPr/>
          <p:nvPr/>
        </p:nvPicPr>
        <p:blipFill rotWithShape="1">
          <a:blip r:embed="rId3" cstate="print">
            <a:extLst>
              <a:ext uri="{28A0092B-C50C-407E-A947-70E740481C1C}">
                <a14:useLocalDpi xmlns:a14="http://schemas.microsoft.com/office/drawing/2010/main" val="0"/>
              </a:ext>
            </a:extLst>
          </a:blip>
          <a:srcRect l="2067" t="5932" r="58455" b="58399"/>
          <a:stretch/>
        </p:blipFill>
        <p:spPr>
          <a:xfrm>
            <a:off x="113217" y="1166829"/>
            <a:ext cx="1545579" cy="1163146"/>
          </a:xfrm>
          <a:prstGeom prst="rect">
            <a:avLst/>
          </a:prstGeom>
        </p:spPr>
      </p:pic>
      <p:grpSp>
        <p:nvGrpSpPr>
          <p:cNvPr id="2" name="Groupe 1"/>
          <p:cNvGrpSpPr/>
          <p:nvPr/>
        </p:nvGrpSpPr>
        <p:grpSpPr>
          <a:xfrm>
            <a:off x="335978" y="3856530"/>
            <a:ext cx="3868197" cy="2864945"/>
            <a:chOff x="5297880" y="1324621"/>
            <a:chExt cx="3517705" cy="2668372"/>
          </a:xfrm>
        </p:grpSpPr>
        <p:pic>
          <p:nvPicPr>
            <p:cNvPr id="12" name="Espace réservé du contenu 5">
              <a:extLst>
                <a:ext uri="{FF2B5EF4-FFF2-40B4-BE49-F238E27FC236}">
                  <a16:creationId xmlns:a16="http://schemas.microsoft.com/office/drawing/2014/main" id="{551A05DC-A4A3-4E60-B70F-6B9DB67BC595}"/>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5297880" y="1324621"/>
              <a:ext cx="3517705" cy="2638279"/>
            </a:xfrm>
            <a:prstGeom prst="rect">
              <a:avLst/>
            </a:prstGeom>
            <a:ln>
              <a:solidFill>
                <a:schemeClr val="tx1"/>
              </a:solidFill>
            </a:ln>
          </p:spPr>
        </p:pic>
        <p:sp>
          <p:nvSpPr>
            <p:cNvPr id="13" name="CuadroTexto 18">
              <a:extLst>
                <a:ext uri="{FF2B5EF4-FFF2-40B4-BE49-F238E27FC236}">
                  <a16:creationId xmlns:a16="http://schemas.microsoft.com/office/drawing/2014/main" id="{342950B7-A4DF-4808-9E1A-4D516C74AC99}"/>
                </a:ext>
              </a:extLst>
            </p:cNvPr>
            <p:cNvSpPr txBox="1"/>
            <p:nvPr/>
          </p:nvSpPr>
          <p:spPr>
            <a:xfrm>
              <a:off x="8153472" y="3820998"/>
              <a:ext cx="662113" cy="171995"/>
            </a:xfrm>
            <a:prstGeom prst="rect">
              <a:avLst/>
            </a:prstGeom>
            <a:noFill/>
          </p:spPr>
          <p:txBody>
            <a:bodyPr wrap="non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600" dirty="0">
                  <a:solidFill>
                    <a:schemeClr val="bg1"/>
                  </a:solidFill>
                </a:rPr>
                <a:t>@ </a:t>
              </a:r>
              <a:r>
                <a:rPr lang="en-GB" sz="600" dirty="0" err="1">
                  <a:solidFill>
                    <a:schemeClr val="bg1"/>
                  </a:solidFill>
                </a:rPr>
                <a:t>Hervé</a:t>
              </a:r>
              <a:r>
                <a:rPr lang="en-GB" sz="600" dirty="0">
                  <a:solidFill>
                    <a:schemeClr val="bg1"/>
                  </a:solidFill>
                </a:rPr>
                <a:t> JOURDE</a:t>
              </a:r>
            </a:p>
          </p:txBody>
        </p:sp>
      </p:grpSp>
      <p:grpSp>
        <p:nvGrpSpPr>
          <p:cNvPr id="16" name="Groupe 15">
            <a:extLst>
              <a:ext uri="{FF2B5EF4-FFF2-40B4-BE49-F238E27FC236}">
                <a16:creationId xmlns:a16="http://schemas.microsoft.com/office/drawing/2014/main" id="{C5F14C26-2DF8-46FD-9616-A53E8FBB049F}"/>
              </a:ext>
            </a:extLst>
          </p:cNvPr>
          <p:cNvGrpSpPr/>
          <p:nvPr/>
        </p:nvGrpSpPr>
        <p:grpSpPr>
          <a:xfrm>
            <a:off x="5011162" y="3999992"/>
            <a:ext cx="3566944" cy="2205105"/>
            <a:chOff x="90522" y="4427134"/>
            <a:chExt cx="3129162" cy="1741756"/>
          </a:xfrm>
        </p:grpSpPr>
        <p:pic>
          <p:nvPicPr>
            <p:cNvPr id="54" name="Image 53"/>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90522" y="4427134"/>
              <a:ext cx="3128754" cy="1727940"/>
            </a:xfrm>
            <a:prstGeom prst="rect">
              <a:avLst/>
            </a:prstGeom>
            <a:ln>
              <a:solidFill>
                <a:schemeClr val="tx1"/>
              </a:solidFill>
            </a:ln>
          </p:spPr>
        </p:pic>
        <p:sp>
          <p:nvSpPr>
            <p:cNvPr id="46" name="CuadroTexto 18">
              <a:extLst>
                <a:ext uri="{FF2B5EF4-FFF2-40B4-BE49-F238E27FC236}">
                  <a16:creationId xmlns:a16="http://schemas.microsoft.com/office/drawing/2014/main" id="{DDE6EA5A-0C9E-4A4C-8E9E-E444A2C3EE95}"/>
                </a:ext>
              </a:extLst>
            </p:cNvPr>
            <p:cNvSpPr txBox="1"/>
            <p:nvPr/>
          </p:nvSpPr>
          <p:spPr>
            <a:xfrm>
              <a:off x="2580960" y="6023027"/>
              <a:ext cx="638724" cy="145863"/>
            </a:xfrm>
            <a:prstGeom prst="rect">
              <a:avLst/>
            </a:prstGeom>
            <a:noFill/>
          </p:spPr>
          <p:txBody>
            <a:bodyPr wrap="non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600" dirty="0">
                  <a:solidFill>
                    <a:schemeClr val="bg1"/>
                  </a:solidFill>
                </a:rPr>
                <a:t>@ </a:t>
              </a:r>
              <a:r>
                <a:rPr lang="en-GB" sz="600" dirty="0" err="1">
                  <a:solidFill>
                    <a:schemeClr val="bg1"/>
                  </a:solidFill>
                </a:rPr>
                <a:t>Hervé</a:t>
              </a:r>
              <a:r>
                <a:rPr lang="en-GB" sz="600" dirty="0">
                  <a:solidFill>
                    <a:schemeClr val="bg1"/>
                  </a:solidFill>
                </a:rPr>
                <a:t> JOURDE</a:t>
              </a:r>
            </a:p>
          </p:txBody>
        </p:sp>
      </p:grpSp>
      <p:grpSp>
        <p:nvGrpSpPr>
          <p:cNvPr id="83" name="Groupe 82">
            <a:extLst>
              <a:ext uri="{FF2B5EF4-FFF2-40B4-BE49-F238E27FC236}">
                <a16:creationId xmlns:a16="http://schemas.microsoft.com/office/drawing/2014/main" id="{7EEE9742-2C1C-4278-91DD-B63607140F85}"/>
              </a:ext>
            </a:extLst>
          </p:cNvPr>
          <p:cNvGrpSpPr/>
          <p:nvPr/>
        </p:nvGrpSpPr>
        <p:grpSpPr>
          <a:xfrm>
            <a:off x="1800801" y="1399796"/>
            <a:ext cx="6875240" cy="2023932"/>
            <a:chOff x="1800801" y="1399796"/>
            <a:chExt cx="6875240" cy="2023932"/>
          </a:xfrm>
        </p:grpSpPr>
        <p:grpSp>
          <p:nvGrpSpPr>
            <p:cNvPr id="63" name="Groupe 62">
              <a:extLst>
                <a:ext uri="{FF2B5EF4-FFF2-40B4-BE49-F238E27FC236}">
                  <a16:creationId xmlns:a16="http://schemas.microsoft.com/office/drawing/2014/main" id="{41309A1D-B542-4579-916A-7487D4847638}"/>
                </a:ext>
              </a:extLst>
            </p:cNvPr>
            <p:cNvGrpSpPr/>
            <p:nvPr/>
          </p:nvGrpSpPr>
          <p:grpSpPr>
            <a:xfrm>
              <a:off x="1800801" y="1399796"/>
              <a:ext cx="6875240" cy="2023932"/>
              <a:chOff x="3193295" y="1770912"/>
              <a:chExt cx="4935058" cy="1227839"/>
            </a:xfrm>
          </p:grpSpPr>
          <p:pic>
            <p:nvPicPr>
              <p:cNvPr id="66" name="Image 65">
                <a:extLst>
                  <a:ext uri="{FF2B5EF4-FFF2-40B4-BE49-F238E27FC236}">
                    <a16:creationId xmlns:a16="http://schemas.microsoft.com/office/drawing/2014/main" id="{182D2105-C55F-4255-93C5-5DCC550A13A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55533" r="51909" b="22077"/>
              <a:stretch/>
            </p:blipFill>
            <p:spPr>
              <a:xfrm>
                <a:off x="3193295" y="1770912"/>
                <a:ext cx="4884502" cy="1227839"/>
              </a:xfrm>
              <a:prstGeom prst="rect">
                <a:avLst/>
              </a:prstGeom>
              <a:ln>
                <a:solidFill>
                  <a:schemeClr val="tx1"/>
                </a:solidFill>
              </a:ln>
            </p:spPr>
          </p:pic>
          <p:grpSp>
            <p:nvGrpSpPr>
              <p:cNvPr id="67" name="Groupe 66">
                <a:extLst>
                  <a:ext uri="{FF2B5EF4-FFF2-40B4-BE49-F238E27FC236}">
                    <a16:creationId xmlns:a16="http://schemas.microsoft.com/office/drawing/2014/main" id="{FF818AAA-601A-4912-B5DF-A07A9330D353}"/>
                  </a:ext>
                </a:extLst>
              </p:cNvPr>
              <p:cNvGrpSpPr/>
              <p:nvPr/>
            </p:nvGrpSpPr>
            <p:grpSpPr>
              <a:xfrm>
                <a:off x="3219290" y="1788021"/>
                <a:ext cx="4909063" cy="836658"/>
                <a:chOff x="3142376" y="1573371"/>
                <a:chExt cx="4909063" cy="836658"/>
              </a:xfrm>
            </p:grpSpPr>
            <p:sp>
              <p:nvSpPr>
                <p:cNvPr id="68" name="Flèche droite 35">
                  <a:extLst>
                    <a:ext uri="{FF2B5EF4-FFF2-40B4-BE49-F238E27FC236}">
                      <a16:creationId xmlns:a16="http://schemas.microsoft.com/office/drawing/2014/main" id="{D89C155C-0B62-40D7-A70F-BB1DBD61BE0F}"/>
                    </a:ext>
                  </a:extLst>
                </p:cNvPr>
                <p:cNvSpPr/>
                <p:nvPr/>
              </p:nvSpPr>
              <p:spPr>
                <a:xfrm rot="12938500">
                  <a:off x="3560080" y="2127293"/>
                  <a:ext cx="172294" cy="66067"/>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ZoneTexte 68">
                  <a:extLst>
                    <a:ext uri="{FF2B5EF4-FFF2-40B4-BE49-F238E27FC236}">
                      <a16:creationId xmlns:a16="http://schemas.microsoft.com/office/drawing/2014/main" id="{35B7B12F-D95F-4B44-A476-7388878065C3}"/>
                    </a:ext>
                  </a:extLst>
                </p:cNvPr>
                <p:cNvSpPr txBox="1"/>
                <p:nvPr/>
              </p:nvSpPr>
              <p:spPr>
                <a:xfrm>
                  <a:off x="3142376" y="1573371"/>
                  <a:ext cx="585997" cy="168044"/>
                </a:xfrm>
                <a:prstGeom prst="rect">
                  <a:avLst/>
                </a:prstGeom>
                <a:noFill/>
              </p:spPr>
              <p:txBody>
                <a:bodyPr wrap="none" rtlCol="0">
                  <a:spAutoFit/>
                </a:bodyPr>
                <a:lstStyle/>
                <a:p>
                  <a:r>
                    <a:rPr lang="en-US" sz="1200" b="1" dirty="0"/>
                    <a:t>Lez spring</a:t>
                  </a:r>
                </a:p>
              </p:txBody>
            </p:sp>
            <p:cxnSp>
              <p:nvCxnSpPr>
                <p:cNvPr id="70" name="Connecteur droit avec flèche 69">
                  <a:extLst>
                    <a:ext uri="{FF2B5EF4-FFF2-40B4-BE49-F238E27FC236}">
                      <a16:creationId xmlns:a16="http://schemas.microsoft.com/office/drawing/2014/main" id="{31EE3E30-F523-49AA-A223-48FCC43F3723}"/>
                    </a:ext>
                  </a:extLst>
                </p:cNvPr>
                <p:cNvCxnSpPr/>
                <p:nvPr/>
              </p:nvCxnSpPr>
              <p:spPr>
                <a:xfrm flipH="1" flipV="1">
                  <a:off x="7202657" y="2283596"/>
                  <a:ext cx="519075" cy="12643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1" name="ZoneTexte 70">
                  <a:extLst>
                    <a:ext uri="{FF2B5EF4-FFF2-40B4-BE49-F238E27FC236}">
                      <a16:creationId xmlns:a16="http://schemas.microsoft.com/office/drawing/2014/main" id="{FC0602C5-0BD5-4EBD-B23D-81679C61537D}"/>
                    </a:ext>
                  </a:extLst>
                </p:cNvPr>
                <p:cNvSpPr txBox="1"/>
                <p:nvPr/>
              </p:nvSpPr>
              <p:spPr>
                <a:xfrm rot="1009094">
                  <a:off x="7127492" y="2195041"/>
                  <a:ext cx="923947" cy="149373"/>
                </a:xfrm>
                <a:prstGeom prst="rect">
                  <a:avLst/>
                </a:prstGeom>
                <a:noFill/>
              </p:spPr>
              <p:txBody>
                <a:bodyPr wrap="square" rtlCol="0">
                  <a:spAutoFit/>
                </a:bodyPr>
                <a:lstStyle/>
                <a:p>
                  <a:r>
                    <a:rPr lang="en-US" sz="1000" dirty="0"/>
                    <a:t>Direction of flow</a:t>
                  </a:r>
                </a:p>
              </p:txBody>
            </p:sp>
          </p:grpSp>
        </p:grpSp>
        <p:cxnSp>
          <p:nvCxnSpPr>
            <p:cNvPr id="72" name="Connecteur droit 71">
              <a:extLst>
                <a:ext uri="{FF2B5EF4-FFF2-40B4-BE49-F238E27FC236}">
                  <a16:creationId xmlns:a16="http://schemas.microsoft.com/office/drawing/2014/main" id="{A5972E7E-43D4-402F-9EF5-3787C18B3C62}"/>
                </a:ext>
              </a:extLst>
            </p:cNvPr>
            <p:cNvCxnSpPr>
              <a:cxnSpLocks/>
            </p:cNvCxnSpPr>
            <p:nvPr/>
          </p:nvCxnSpPr>
          <p:spPr>
            <a:xfrm>
              <a:off x="1877690" y="3322690"/>
              <a:ext cx="922998"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7" name="Connecteur droit 76">
              <a:extLst>
                <a:ext uri="{FF2B5EF4-FFF2-40B4-BE49-F238E27FC236}">
                  <a16:creationId xmlns:a16="http://schemas.microsoft.com/office/drawing/2014/main" id="{5D74D2DD-F22B-4A60-A10C-A5942C36F91B}"/>
                </a:ext>
              </a:extLst>
            </p:cNvPr>
            <p:cNvCxnSpPr>
              <a:cxnSpLocks/>
            </p:cNvCxnSpPr>
            <p:nvPr/>
          </p:nvCxnSpPr>
          <p:spPr>
            <a:xfrm>
              <a:off x="2816855" y="3273855"/>
              <a:ext cx="0" cy="97669"/>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81" name="Connecteur droit 80">
              <a:extLst>
                <a:ext uri="{FF2B5EF4-FFF2-40B4-BE49-F238E27FC236}">
                  <a16:creationId xmlns:a16="http://schemas.microsoft.com/office/drawing/2014/main" id="{2AC2A2B0-FD61-474F-8F46-78A3F35D1E1E}"/>
                </a:ext>
              </a:extLst>
            </p:cNvPr>
            <p:cNvCxnSpPr>
              <a:cxnSpLocks/>
            </p:cNvCxnSpPr>
            <p:nvPr/>
          </p:nvCxnSpPr>
          <p:spPr>
            <a:xfrm>
              <a:off x="1879663" y="3272055"/>
              <a:ext cx="0" cy="97669"/>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82" name="ZoneTexte 81">
              <a:extLst>
                <a:ext uri="{FF2B5EF4-FFF2-40B4-BE49-F238E27FC236}">
                  <a16:creationId xmlns:a16="http://schemas.microsoft.com/office/drawing/2014/main" id="{B138BB60-7082-4B40-AC9E-8ADE5EF3A317}"/>
                </a:ext>
              </a:extLst>
            </p:cNvPr>
            <p:cNvSpPr txBox="1"/>
            <p:nvPr/>
          </p:nvSpPr>
          <p:spPr>
            <a:xfrm>
              <a:off x="2137435" y="3107189"/>
              <a:ext cx="460382" cy="253916"/>
            </a:xfrm>
            <a:prstGeom prst="rect">
              <a:avLst/>
            </a:prstGeom>
            <a:noFill/>
          </p:spPr>
          <p:txBody>
            <a:bodyPr wrap="none" rtlCol="0">
              <a:spAutoFit/>
            </a:bodyPr>
            <a:lstStyle/>
            <a:p>
              <a:r>
                <a:rPr lang="fr-FR" sz="1050" b="1" dirty="0"/>
                <a:t>50 m</a:t>
              </a:r>
            </a:p>
          </p:txBody>
        </p:sp>
      </p:grpSp>
    </p:spTree>
    <p:extLst>
      <p:ext uri="{BB962C8B-B14F-4D97-AF65-F5344CB8AC3E}">
        <p14:creationId xmlns:p14="http://schemas.microsoft.com/office/powerpoint/2010/main" val="24369493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6553200" y="6366870"/>
            <a:ext cx="2133600" cy="365125"/>
          </a:xfrm>
        </p:spPr>
        <p:txBody>
          <a:bodyPr/>
          <a:lstStyle/>
          <a:p>
            <a:fld id="{0015838F-3394-BC46-87B2-653398A37840}" type="slidenum">
              <a:rPr lang="en-US" smtClean="0">
                <a:latin typeface="+mj-lt"/>
              </a:rPr>
              <a:t>4</a:t>
            </a:fld>
            <a:endParaRPr lang="en-US">
              <a:latin typeface="+mj-lt"/>
            </a:endParaRPr>
          </a:p>
        </p:txBody>
      </p:sp>
      <p:pic>
        <p:nvPicPr>
          <p:cNvPr id="11" name="Imag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912757" y="1109760"/>
            <a:ext cx="3160507" cy="1968110"/>
          </a:xfrm>
          <a:prstGeom prst="rect">
            <a:avLst/>
          </a:prstGeom>
          <a:ln>
            <a:solidFill>
              <a:schemeClr val="tx1"/>
            </a:solidFill>
          </a:ln>
        </p:spPr>
      </p:pic>
      <p:sp>
        <p:nvSpPr>
          <p:cNvPr id="32" name="TextBox 5"/>
          <p:cNvSpPr txBox="1"/>
          <p:nvPr/>
        </p:nvSpPr>
        <p:spPr>
          <a:xfrm>
            <a:off x="398316" y="40257"/>
            <a:ext cx="8517084" cy="461665"/>
          </a:xfrm>
          <a:prstGeom prst="rect">
            <a:avLst/>
          </a:prstGeom>
          <a:noFill/>
        </p:spPr>
        <p:txBody>
          <a:bodyPr wrap="square" rtlCol="0">
            <a:spAutoFit/>
          </a:bodyPr>
          <a:lstStyle/>
          <a:p>
            <a:r>
              <a:rPr lang="en-US" altLang="zh-CN" sz="2400" dirty="0"/>
              <a:t>3D MAPPING OF THE TERMINAL KARST CONDUIT</a:t>
            </a:r>
          </a:p>
        </p:txBody>
      </p:sp>
      <p:grpSp>
        <p:nvGrpSpPr>
          <p:cNvPr id="50" name="Groupe 49"/>
          <p:cNvGrpSpPr/>
          <p:nvPr/>
        </p:nvGrpSpPr>
        <p:grpSpPr>
          <a:xfrm>
            <a:off x="404587" y="4805258"/>
            <a:ext cx="3815923" cy="1943223"/>
            <a:chOff x="404587" y="4709459"/>
            <a:chExt cx="3815923" cy="1943223"/>
          </a:xfrm>
        </p:grpSpPr>
        <p:pic>
          <p:nvPicPr>
            <p:cNvPr id="14" name="Image 13"/>
            <p:cNvPicPr>
              <a:picLocks noChangeAspect="1"/>
            </p:cNvPicPr>
            <p:nvPr/>
          </p:nvPicPr>
          <p:blipFill>
            <a:blip r:embed="rId4"/>
            <a:stretch>
              <a:fillRect/>
            </a:stretch>
          </p:blipFill>
          <p:spPr>
            <a:xfrm>
              <a:off x="404587" y="4744720"/>
              <a:ext cx="3815923" cy="1907962"/>
            </a:xfrm>
            <a:prstGeom prst="rect">
              <a:avLst/>
            </a:prstGeom>
            <a:ln>
              <a:solidFill>
                <a:schemeClr val="tx1"/>
              </a:solidFill>
            </a:ln>
          </p:spPr>
        </p:pic>
        <p:sp>
          <p:nvSpPr>
            <p:cNvPr id="33" name="ZoneTexte 32"/>
            <p:cNvSpPr txBox="1"/>
            <p:nvPr/>
          </p:nvSpPr>
          <p:spPr>
            <a:xfrm>
              <a:off x="1711537" y="4709459"/>
              <a:ext cx="1447004" cy="338554"/>
            </a:xfrm>
            <a:prstGeom prst="rect">
              <a:avLst/>
            </a:prstGeom>
            <a:noFill/>
          </p:spPr>
          <p:txBody>
            <a:bodyPr wrap="square" rtlCol="0">
              <a:spAutoFit/>
            </a:bodyPr>
            <a:lstStyle/>
            <a:p>
              <a:pPr algn="ctr"/>
              <a:r>
                <a:rPr lang="en-US" sz="1600" dirty="0"/>
                <a:t>Map view</a:t>
              </a:r>
            </a:p>
          </p:txBody>
        </p:sp>
        <p:grpSp>
          <p:nvGrpSpPr>
            <p:cNvPr id="39" name="Groupe 38"/>
            <p:cNvGrpSpPr/>
            <p:nvPr/>
          </p:nvGrpSpPr>
          <p:grpSpPr>
            <a:xfrm>
              <a:off x="2526514" y="5211270"/>
              <a:ext cx="1325377" cy="409501"/>
              <a:chOff x="2526514" y="5211270"/>
              <a:chExt cx="1325377" cy="409501"/>
            </a:xfrm>
          </p:grpSpPr>
          <p:sp>
            <p:nvSpPr>
              <p:cNvPr id="36" name="ZoneTexte 35"/>
              <p:cNvSpPr txBox="1"/>
              <p:nvPr/>
            </p:nvSpPr>
            <p:spPr>
              <a:xfrm>
                <a:off x="3130589" y="5282217"/>
                <a:ext cx="721302" cy="338554"/>
              </a:xfrm>
              <a:prstGeom prst="rect">
                <a:avLst/>
              </a:prstGeom>
              <a:noFill/>
            </p:spPr>
            <p:txBody>
              <a:bodyPr wrap="square" rtlCol="0">
                <a:spAutoFit/>
              </a:bodyPr>
              <a:lstStyle/>
              <a:p>
                <a:r>
                  <a:rPr lang="en-US" sz="1600" dirty="0"/>
                  <a:t>50 m</a:t>
                </a:r>
              </a:p>
            </p:txBody>
          </p:sp>
          <p:sp>
            <p:nvSpPr>
              <p:cNvPr id="27" name="Rectangle 26"/>
              <p:cNvSpPr/>
              <p:nvPr/>
            </p:nvSpPr>
            <p:spPr>
              <a:xfrm>
                <a:off x="2648152" y="5211271"/>
                <a:ext cx="321625" cy="45719"/>
              </a:xfrm>
              <a:prstGeom prst="rect">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a:p>
            </p:txBody>
          </p:sp>
          <p:sp>
            <p:nvSpPr>
              <p:cNvPr id="37" name="Rectangle 36"/>
              <p:cNvSpPr/>
              <p:nvPr/>
            </p:nvSpPr>
            <p:spPr>
              <a:xfrm>
                <a:off x="2969777" y="5211270"/>
                <a:ext cx="321625" cy="45719"/>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a:p>
            </p:txBody>
          </p:sp>
          <p:sp>
            <p:nvSpPr>
              <p:cNvPr id="38" name="ZoneTexte 37"/>
              <p:cNvSpPr txBox="1"/>
              <p:nvPr/>
            </p:nvSpPr>
            <p:spPr>
              <a:xfrm>
                <a:off x="2526514" y="5265864"/>
                <a:ext cx="284954" cy="338554"/>
              </a:xfrm>
              <a:prstGeom prst="rect">
                <a:avLst/>
              </a:prstGeom>
              <a:noFill/>
            </p:spPr>
            <p:txBody>
              <a:bodyPr wrap="square" rtlCol="0">
                <a:spAutoFit/>
              </a:bodyPr>
              <a:lstStyle/>
              <a:p>
                <a:r>
                  <a:rPr lang="en-US" sz="1600" dirty="0"/>
                  <a:t>0</a:t>
                </a:r>
              </a:p>
            </p:txBody>
          </p:sp>
        </p:grpSp>
      </p:grpSp>
      <p:grpSp>
        <p:nvGrpSpPr>
          <p:cNvPr id="52" name="Groupe 51"/>
          <p:cNvGrpSpPr/>
          <p:nvPr/>
        </p:nvGrpSpPr>
        <p:grpSpPr>
          <a:xfrm>
            <a:off x="691851" y="2441069"/>
            <a:ext cx="8514766" cy="2458880"/>
            <a:chOff x="482835" y="2023049"/>
            <a:chExt cx="8514766" cy="2458880"/>
          </a:xfrm>
        </p:grpSpPr>
        <p:grpSp>
          <p:nvGrpSpPr>
            <p:cNvPr id="23" name="Groupe 22"/>
            <p:cNvGrpSpPr/>
            <p:nvPr/>
          </p:nvGrpSpPr>
          <p:grpSpPr>
            <a:xfrm>
              <a:off x="482835" y="2023049"/>
              <a:ext cx="8514766" cy="2458880"/>
              <a:chOff x="482835" y="2023049"/>
              <a:chExt cx="8514766" cy="2458880"/>
            </a:xfrm>
          </p:grpSpPr>
          <p:grpSp>
            <p:nvGrpSpPr>
              <p:cNvPr id="4" name="Groupe 3"/>
              <p:cNvGrpSpPr/>
              <p:nvPr/>
            </p:nvGrpSpPr>
            <p:grpSpPr>
              <a:xfrm>
                <a:off x="482835" y="2651696"/>
                <a:ext cx="7688576" cy="1830233"/>
                <a:chOff x="998224" y="1219201"/>
                <a:chExt cx="7688576" cy="1830233"/>
              </a:xfrm>
            </p:grpSpPr>
            <p:pic>
              <p:nvPicPr>
                <p:cNvPr id="3" name="Image 2"/>
                <p:cNvPicPr>
                  <a:picLocks noChangeAspect="1"/>
                </p:cNvPicPr>
                <p:nvPr/>
              </p:nvPicPr>
              <p:blipFill rotWithShape="1">
                <a:blip r:embed="rId5"/>
                <a:srcRect l="17727" t="30690" r="21440" b="48003"/>
                <a:stretch/>
              </p:blipFill>
              <p:spPr>
                <a:xfrm>
                  <a:off x="1725378" y="1219201"/>
                  <a:ext cx="6961422" cy="1830233"/>
                </a:xfrm>
                <a:prstGeom prst="rect">
                  <a:avLst/>
                </a:prstGeom>
              </p:spPr>
            </p:pic>
            <p:sp>
              <p:nvSpPr>
                <p:cNvPr id="7" name="Flèche droite 6"/>
                <p:cNvSpPr/>
                <p:nvPr/>
              </p:nvSpPr>
              <p:spPr>
                <a:xfrm rot="12938500">
                  <a:off x="1580693" y="2618545"/>
                  <a:ext cx="172294" cy="66067"/>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9" name="ZoneTexte 8"/>
                <p:cNvSpPr txBox="1"/>
                <p:nvPr/>
              </p:nvSpPr>
              <p:spPr>
                <a:xfrm>
                  <a:off x="998224" y="2172228"/>
                  <a:ext cx="1124988" cy="369332"/>
                </a:xfrm>
                <a:prstGeom prst="rect">
                  <a:avLst/>
                </a:prstGeom>
                <a:noFill/>
              </p:spPr>
              <p:txBody>
                <a:bodyPr wrap="none" rtlCol="0">
                  <a:spAutoFit/>
                </a:bodyPr>
                <a:lstStyle/>
                <a:p>
                  <a:r>
                    <a:rPr lang="en-US" dirty="0"/>
                    <a:t>Lez spring</a:t>
                  </a:r>
                </a:p>
              </p:txBody>
            </p:sp>
          </p:grpSp>
          <p:cxnSp>
            <p:nvCxnSpPr>
              <p:cNvPr id="17" name="Connecteur droit avec flèche 16"/>
              <p:cNvCxnSpPr>
                <a:stCxn id="18" idx="1"/>
              </p:cNvCxnSpPr>
              <p:nvPr/>
            </p:nvCxnSpPr>
            <p:spPr>
              <a:xfrm flipH="1">
                <a:off x="7285966" y="2438548"/>
                <a:ext cx="264631" cy="424373"/>
              </a:xfrm>
              <a:prstGeom prst="straightConnector1">
                <a:avLst/>
              </a:prstGeom>
              <a:ln w="9525">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18" name="ZoneTexte 17"/>
              <p:cNvSpPr txBox="1"/>
              <p:nvPr/>
            </p:nvSpPr>
            <p:spPr>
              <a:xfrm>
                <a:off x="7550597" y="2023049"/>
                <a:ext cx="1447004" cy="830997"/>
              </a:xfrm>
              <a:prstGeom prst="rect">
                <a:avLst/>
              </a:prstGeom>
              <a:noFill/>
            </p:spPr>
            <p:txBody>
              <a:bodyPr wrap="square" rtlCol="0">
                <a:spAutoFit/>
              </a:bodyPr>
              <a:lstStyle/>
              <a:p>
                <a:r>
                  <a:rPr lang="en-US" sz="1600" dirty="0"/>
                  <a:t>3D mapped conduit geometry</a:t>
                </a:r>
              </a:p>
            </p:txBody>
          </p:sp>
        </p:grpSp>
        <p:grpSp>
          <p:nvGrpSpPr>
            <p:cNvPr id="40" name="Groupe 39"/>
            <p:cNvGrpSpPr/>
            <p:nvPr/>
          </p:nvGrpSpPr>
          <p:grpSpPr>
            <a:xfrm>
              <a:off x="6034023" y="3491432"/>
              <a:ext cx="945511" cy="393148"/>
              <a:chOff x="2526514" y="5211270"/>
              <a:chExt cx="1451209" cy="393148"/>
            </a:xfrm>
          </p:grpSpPr>
          <p:sp>
            <p:nvSpPr>
              <p:cNvPr id="41" name="ZoneTexte 40"/>
              <p:cNvSpPr txBox="1"/>
              <p:nvPr/>
            </p:nvSpPr>
            <p:spPr>
              <a:xfrm>
                <a:off x="3046656" y="5265864"/>
                <a:ext cx="931067" cy="338554"/>
              </a:xfrm>
              <a:prstGeom prst="rect">
                <a:avLst/>
              </a:prstGeom>
              <a:noFill/>
            </p:spPr>
            <p:txBody>
              <a:bodyPr wrap="square" rtlCol="0">
                <a:spAutoFit/>
              </a:bodyPr>
              <a:lstStyle/>
              <a:p>
                <a:r>
                  <a:rPr lang="en-US" sz="1600" dirty="0"/>
                  <a:t>25 m</a:t>
                </a:r>
              </a:p>
            </p:txBody>
          </p:sp>
          <p:sp>
            <p:nvSpPr>
              <p:cNvPr id="42" name="Rectangle 41"/>
              <p:cNvSpPr/>
              <p:nvPr/>
            </p:nvSpPr>
            <p:spPr>
              <a:xfrm>
                <a:off x="2648152" y="5211271"/>
                <a:ext cx="321625" cy="45719"/>
              </a:xfrm>
              <a:prstGeom prst="rect">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a:p>
            </p:txBody>
          </p:sp>
          <p:sp>
            <p:nvSpPr>
              <p:cNvPr id="43" name="Rectangle 42"/>
              <p:cNvSpPr/>
              <p:nvPr/>
            </p:nvSpPr>
            <p:spPr>
              <a:xfrm>
                <a:off x="2969777" y="5211270"/>
                <a:ext cx="321625" cy="45719"/>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a:p>
            </p:txBody>
          </p:sp>
          <p:sp>
            <p:nvSpPr>
              <p:cNvPr id="44" name="ZoneTexte 43"/>
              <p:cNvSpPr txBox="1"/>
              <p:nvPr/>
            </p:nvSpPr>
            <p:spPr>
              <a:xfrm>
                <a:off x="2526514" y="5265864"/>
                <a:ext cx="284954" cy="338554"/>
              </a:xfrm>
              <a:prstGeom prst="rect">
                <a:avLst/>
              </a:prstGeom>
              <a:noFill/>
            </p:spPr>
            <p:txBody>
              <a:bodyPr wrap="square" rtlCol="0">
                <a:spAutoFit/>
              </a:bodyPr>
              <a:lstStyle/>
              <a:p>
                <a:r>
                  <a:rPr lang="en-US" sz="1600" dirty="0"/>
                  <a:t>0</a:t>
                </a:r>
              </a:p>
            </p:txBody>
          </p:sp>
        </p:grpSp>
      </p:grpSp>
      <p:grpSp>
        <p:nvGrpSpPr>
          <p:cNvPr id="51" name="Groupe 50"/>
          <p:cNvGrpSpPr/>
          <p:nvPr/>
        </p:nvGrpSpPr>
        <p:grpSpPr>
          <a:xfrm>
            <a:off x="4572000" y="5157162"/>
            <a:ext cx="4091424" cy="1148052"/>
            <a:chOff x="4572000" y="5061363"/>
            <a:chExt cx="4091424" cy="1148052"/>
          </a:xfrm>
        </p:grpSpPr>
        <p:pic>
          <p:nvPicPr>
            <p:cNvPr id="19" name="Image 18"/>
            <p:cNvPicPr>
              <a:picLocks noChangeAspect="1"/>
            </p:cNvPicPr>
            <p:nvPr/>
          </p:nvPicPr>
          <p:blipFill>
            <a:blip r:embed="rId6"/>
            <a:stretch>
              <a:fillRect/>
            </a:stretch>
          </p:blipFill>
          <p:spPr>
            <a:xfrm>
              <a:off x="4572000" y="5067039"/>
              <a:ext cx="4091424" cy="1057738"/>
            </a:xfrm>
            <a:prstGeom prst="rect">
              <a:avLst/>
            </a:prstGeom>
            <a:ln>
              <a:solidFill>
                <a:schemeClr val="tx1"/>
              </a:solidFill>
            </a:ln>
          </p:spPr>
        </p:pic>
        <p:sp>
          <p:nvSpPr>
            <p:cNvPr id="34" name="ZoneTexte 33"/>
            <p:cNvSpPr txBox="1"/>
            <p:nvPr/>
          </p:nvSpPr>
          <p:spPr>
            <a:xfrm>
              <a:off x="5673473" y="5061363"/>
              <a:ext cx="2135832" cy="338554"/>
            </a:xfrm>
            <a:prstGeom prst="rect">
              <a:avLst/>
            </a:prstGeom>
            <a:noFill/>
          </p:spPr>
          <p:txBody>
            <a:bodyPr wrap="square" rtlCol="0">
              <a:spAutoFit/>
            </a:bodyPr>
            <a:lstStyle/>
            <a:p>
              <a:pPr algn="ctr"/>
              <a:r>
                <a:rPr lang="en-US" sz="1600" dirty="0"/>
                <a:t>Vertical cross section</a:t>
              </a:r>
            </a:p>
          </p:txBody>
        </p:sp>
        <p:grpSp>
          <p:nvGrpSpPr>
            <p:cNvPr id="45" name="Groupe 44"/>
            <p:cNvGrpSpPr/>
            <p:nvPr/>
          </p:nvGrpSpPr>
          <p:grpSpPr>
            <a:xfrm>
              <a:off x="4656858" y="5799914"/>
              <a:ext cx="1292529" cy="409501"/>
              <a:chOff x="2526514" y="5211270"/>
              <a:chExt cx="1292529" cy="409501"/>
            </a:xfrm>
          </p:grpSpPr>
          <p:sp>
            <p:nvSpPr>
              <p:cNvPr id="46" name="ZoneTexte 45"/>
              <p:cNvSpPr txBox="1"/>
              <p:nvPr/>
            </p:nvSpPr>
            <p:spPr>
              <a:xfrm>
                <a:off x="3130589" y="5282217"/>
                <a:ext cx="688454" cy="338554"/>
              </a:xfrm>
              <a:prstGeom prst="rect">
                <a:avLst/>
              </a:prstGeom>
              <a:noFill/>
            </p:spPr>
            <p:txBody>
              <a:bodyPr wrap="square" rtlCol="0">
                <a:spAutoFit/>
              </a:bodyPr>
              <a:lstStyle/>
              <a:p>
                <a:r>
                  <a:rPr lang="en-US" sz="1600" dirty="0"/>
                  <a:t>50 m</a:t>
                </a:r>
              </a:p>
            </p:txBody>
          </p:sp>
          <p:sp>
            <p:nvSpPr>
              <p:cNvPr id="47" name="Rectangle 46"/>
              <p:cNvSpPr/>
              <p:nvPr/>
            </p:nvSpPr>
            <p:spPr>
              <a:xfrm>
                <a:off x="2648152" y="5211271"/>
                <a:ext cx="321625" cy="45719"/>
              </a:xfrm>
              <a:prstGeom prst="rect">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a:p>
            </p:txBody>
          </p:sp>
          <p:sp>
            <p:nvSpPr>
              <p:cNvPr id="48" name="Rectangle 47"/>
              <p:cNvSpPr/>
              <p:nvPr/>
            </p:nvSpPr>
            <p:spPr>
              <a:xfrm>
                <a:off x="2969777" y="5211270"/>
                <a:ext cx="321625" cy="45719"/>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a:p>
            </p:txBody>
          </p:sp>
          <p:sp>
            <p:nvSpPr>
              <p:cNvPr id="49" name="ZoneTexte 48"/>
              <p:cNvSpPr txBox="1"/>
              <p:nvPr/>
            </p:nvSpPr>
            <p:spPr>
              <a:xfrm>
                <a:off x="2526514" y="5265864"/>
                <a:ext cx="284954" cy="338554"/>
              </a:xfrm>
              <a:prstGeom prst="rect">
                <a:avLst/>
              </a:prstGeom>
              <a:noFill/>
            </p:spPr>
            <p:txBody>
              <a:bodyPr wrap="square" rtlCol="0">
                <a:spAutoFit/>
              </a:bodyPr>
              <a:lstStyle/>
              <a:p>
                <a:r>
                  <a:rPr lang="en-US" sz="1600" dirty="0"/>
                  <a:t>0</a:t>
                </a:r>
              </a:p>
            </p:txBody>
          </p:sp>
        </p:grpSp>
      </p:grpSp>
      <p:cxnSp>
        <p:nvCxnSpPr>
          <p:cNvPr id="53" name="Straight Connector 4">
            <a:extLst>
              <a:ext uri="{FF2B5EF4-FFF2-40B4-BE49-F238E27FC236}">
                <a16:creationId xmlns:a16="http://schemas.microsoft.com/office/drawing/2014/main" id="{14853519-970D-4683-A13E-12B1F3978E0F}"/>
              </a:ext>
            </a:extLst>
          </p:cNvPr>
          <p:cNvCxnSpPr/>
          <p:nvPr/>
        </p:nvCxnSpPr>
        <p:spPr>
          <a:xfrm>
            <a:off x="0" y="823928"/>
            <a:ext cx="9144000" cy="0"/>
          </a:xfrm>
          <a:prstGeom prst="line">
            <a:avLst/>
          </a:prstGeom>
          <a:ln w="76200">
            <a:gradFill flip="none" rotWithShape="1">
              <a:gsLst>
                <a:gs pos="99000">
                  <a:schemeClr val="bg1">
                    <a:lumMod val="85000"/>
                  </a:schemeClr>
                </a:gs>
                <a:gs pos="87000">
                  <a:schemeClr val="bg1">
                    <a:lumMod val="85000"/>
                  </a:schemeClr>
                </a:gs>
                <a:gs pos="20000">
                  <a:schemeClr val="bg1"/>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64" name="Groupe 63"/>
          <p:cNvGrpSpPr/>
          <p:nvPr/>
        </p:nvGrpSpPr>
        <p:grpSpPr>
          <a:xfrm>
            <a:off x="97914" y="818415"/>
            <a:ext cx="3800773" cy="2712403"/>
            <a:chOff x="97914" y="818415"/>
            <a:chExt cx="3800773" cy="2712403"/>
          </a:xfrm>
        </p:grpSpPr>
        <p:sp>
          <p:nvSpPr>
            <p:cNvPr id="13" name="Rectangle 12"/>
            <p:cNvSpPr/>
            <p:nvPr/>
          </p:nvSpPr>
          <p:spPr>
            <a:xfrm>
              <a:off x="1014157" y="818415"/>
              <a:ext cx="1790875" cy="261610"/>
            </a:xfrm>
            <a:prstGeom prst="rect">
              <a:avLst/>
            </a:prstGeom>
          </p:spPr>
          <p:txBody>
            <a:bodyPr wrap="none">
              <a:spAutoFit/>
            </a:bodyPr>
            <a:lstStyle/>
            <a:p>
              <a:r>
                <a:rPr lang="en-US" sz="1100" b="1" dirty="0">
                  <a:solidFill>
                    <a:schemeClr val="tx2">
                      <a:lumMod val="60000"/>
                      <a:lumOff val="40000"/>
                    </a:schemeClr>
                  </a:solidFill>
                </a:rPr>
                <a:t>3D MAPPING TOOL - REEDS</a:t>
              </a:r>
            </a:p>
          </p:txBody>
        </p:sp>
        <p:pic>
          <p:nvPicPr>
            <p:cNvPr id="6" name="Image 5"/>
            <p:cNvPicPr>
              <a:picLocks noChangeAspect="1"/>
            </p:cNvPicPr>
            <p:nvPr/>
          </p:nvPicPr>
          <p:blipFill rotWithShape="1">
            <a:blip r:embed="rId7" cstate="hqprint">
              <a:extLst>
                <a:ext uri="{28A0092B-C50C-407E-A947-70E740481C1C}">
                  <a14:useLocalDpi xmlns:a14="http://schemas.microsoft.com/office/drawing/2010/main"/>
                </a:ext>
              </a:extLst>
            </a:blip>
            <a:srcRect/>
            <a:stretch/>
          </p:blipFill>
          <p:spPr>
            <a:xfrm rot="5400000">
              <a:off x="604955" y="1564431"/>
              <a:ext cx="2459527" cy="1473248"/>
            </a:xfrm>
            <a:prstGeom prst="rect">
              <a:avLst/>
            </a:prstGeom>
            <a:ln>
              <a:solidFill>
                <a:schemeClr val="tx1"/>
              </a:solidFill>
            </a:ln>
          </p:spPr>
        </p:pic>
        <p:sp>
          <p:nvSpPr>
            <p:cNvPr id="16" name="ZoneTexte 15"/>
            <p:cNvSpPr txBox="1"/>
            <p:nvPr/>
          </p:nvSpPr>
          <p:spPr>
            <a:xfrm>
              <a:off x="2674031" y="2776768"/>
              <a:ext cx="838748" cy="523220"/>
            </a:xfrm>
            <a:prstGeom prst="rect">
              <a:avLst/>
            </a:prstGeom>
            <a:noFill/>
          </p:spPr>
          <p:txBody>
            <a:bodyPr wrap="square" rtlCol="0">
              <a:spAutoFit/>
            </a:bodyPr>
            <a:lstStyle/>
            <a:p>
              <a:r>
                <a:rPr lang="en-US" sz="1400" dirty="0"/>
                <a:t>Frontal sonar</a:t>
              </a:r>
            </a:p>
          </p:txBody>
        </p:sp>
        <p:cxnSp>
          <p:nvCxnSpPr>
            <p:cNvPr id="15" name="Connecteur droit avec flèche 14"/>
            <p:cNvCxnSpPr>
              <a:stCxn id="16" idx="1"/>
            </p:cNvCxnSpPr>
            <p:nvPr/>
          </p:nvCxnSpPr>
          <p:spPr>
            <a:xfrm flipH="1">
              <a:off x="2026687" y="3038378"/>
              <a:ext cx="647344" cy="196707"/>
            </a:xfrm>
            <a:prstGeom prst="straightConnector1">
              <a:avLst/>
            </a:prstGeom>
            <a:ln w="9525">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56" name="ZoneTexte 55"/>
            <p:cNvSpPr txBox="1"/>
            <p:nvPr/>
          </p:nvSpPr>
          <p:spPr>
            <a:xfrm>
              <a:off x="2826431" y="1885403"/>
              <a:ext cx="838748" cy="523220"/>
            </a:xfrm>
            <a:prstGeom prst="rect">
              <a:avLst/>
            </a:prstGeom>
            <a:noFill/>
          </p:spPr>
          <p:txBody>
            <a:bodyPr wrap="square" rtlCol="0">
              <a:spAutoFit/>
            </a:bodyPr>
            <a:lstStyle/>
            <a:p>
              <a:r>
                <a:rPr lang="en-US" sz="1400" dirty="0"/>
                <a:t>Sideway sonar</a:t>
              </a:r>
            </a:p>
          </p:txBody>
        </p:sp>
        <p:cxnSp>
          <p:nvCxnSpPr>
            <p:cNvPr id="57" name="Connecteur droit avec flèche 56"/>
            <p:cNvCxnSpPr>
              <a:stCxn id="56" idx="1"/>
            </p:cNvCxnSpPr>
            <p:nvPr/>
          </p:nvCxnSpPr>
          <p:spPr>
            <a:xfrm flipH="1">
              <a:off x="2179087" y="2147013"/>
              <a:ext cx="647344" cy="196707"/>
            </a:xfrm>
            <a:prstGeom prst="straightConnector1">
              <a:avLst/>
            </a:prstGeom>
            <a:ln w="9525">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58" name="ZoneTexte 57"/>
            <p:cNvSpPr txBox="1"/>
            <p:nvPr/>
          </p:nvSpPr>
          <p:spPr>
            <a:xfrm>
              <a:off x="2969777" y="1148638"/>
              <a:ext cx="928910" cy="523220"/>
            </a:xfrm>
            <a:prstGeom prst="rect">
              <a:avLst/>
            </a:prstGeom>
            <a:noFill/>
          </p:spPr>
          <p:txBody>
            <a:bodyPr wrap="square" rtlCol="0">
              <a:spAutoFit/>
            </a:bodyPr>
            <a:lstStyle/>
            <a:p>
              <a:r>
                <a:rPr lang="en-US" sz="1400" dirty="0"/>
                <a:t>Command panel</a:t>
              </a:r>
            </a:p>
          </p:txBody>
        </p:sp>
        <p:cxnSp>
          <p:nvCxnSpPr>
            <p:cNvPr id="59" name="Connecteur droit avec flèche 58"/>
            <p:cNvCxnSpPr>
              <a:stCxn id="58" idx="1"/>
            </p:cNvCxnSpPr>
            <p:nvPr/>
          </p:nvCxnSpPr>
          <p:spPr>
            <a:xfrm flipH="1">
              <a:off x="2322433" y="1410248"/>
              <a:ext cx="647344" cy="196707"/>
            </a:xfrm>
            <a:prstGeom prst="straightConnector1">
              <a:avLst/>
            </a:prstGeom>
            <a:ln w="9525">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60" name="ZoneTexte 59"/>
            <p:cNvSpPr txBox="1"/>
            <p:nvPr/>
          </p:nvSpPr>
          <p:spPr>
            <a:xfrm>
              <a:off x="97914" y="1671858"/>
              <a:ext cx="593937" cy="307777"/>
            </a:xfrm>
            <a:prstGeom prst="rect">
              <a:avLst/>
            </a:prstGeom>
            <a:noFill/>
          </p:spPr>
          <p:txBody>
            <a:bodyPr wrap="square" rtlCol="0">
              <a:spAutoFit/>
            </a:bodyPr>
            <a:lstStyle/>
            <a:p>
              <a:r>
                <a:rPr lang="en-US" sz="1400" dirty="0"/>
                <a:t>Scoot</a:t>
              </a:r>
            </a:p>
          </p:txBody>
        </p:sp>
        <p:cxnSp>
          <p:nvCxnSpPr>
            <p:cNvPr id="61" name="Connecteur droit avec flèche 60"/>
            <p:cNvCxnSpPr>
              <a:stCxn id="60" idx="3"/>
            </p:cNvCxnSpPr>
            <p:nvPr/>
          </p:nvCxnSpPr>
          <p:spPr>
            <a:xfrm flipV="1">
              <a:off x="691851" y="1410250"/>
              <a:ext cx="892155" cy="415497"/>
            </a:xfrm>
            <a:prstGeom prst="straightConnector1">
              <a:avLst/>
            </a:prstGeom>
            <a:ln w="9525">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62" name="ZoneTexte 61"/>
            <p:cNvSpPr txBox="1"/>
            <p:nvPr/>
          </p:nvSpPr>
          <p:spPr>
            <a:xfrm>
              <a:off x="267846" y="2758884"/>
              <a:ext cx="593937" cy="307777"/>
            </a:xfrm>
            <a:prstGeom prst="rect">
              <a:avLst/>
            </a:prstGeom>
            <a:noFill/>
          </p:spPr>
          <p:txBody>
            <a:bodyPr wrap="square" rtlCol="0">
              <a:spAutoFit/>
            </a:bodyPr>
            <a:lstStyle/>
            <a:p>
              <a:r>
                <a:rPr lang="en-US" sz="1400" dirty="0"/>
                <a:t>Torch</a:t>
              </a:r>
            </a:p>
          </p:txBody>
        </p:sp>
        <p:cxnSp>
          <p:nvCxnSpPr>
            <p:cNvPr id="63" name="Connecteur droit avec flèche 62"/>
            <p:cNvCxnSpPr>
              <a:stCxn id="62" idx="3"/>
            </p:cNvCxnSpPr>
            <p:nvPr/>
          </p:nvCxnSpPr>
          <p:spPr>
            <a:xfrm flipV="1">
              <a:off x="861783" y="2497276"/>
              <a:ext cx="892155" cy="415497"/>
            </a:xfrm>
            <a:prstGeom prst="straightConnector1">
              <a:avLst/>
            </a:prstGeom>
            <a:ln w="9525">
              <a:solidFill>
                <a:schemeClr val="tx1"/>
              </a:solidFill>
              <a:tailEnd type="triangle"/>
            </a:ln>
          </p:spPr>
          <p:style>
            <a:lnRef idx="2">
              <a:schemeClr val="accent1"/>
            </a:lnRef>
            <a:fillRef idx="0">
              <a:schemeClr val="accent1"/>
            </a:fillRef>
            <a:effectRef idx="1">
              <a:schemeClr val="accent1"/>
            </a:effectRef>
            <a:fontRef idx="minor">
              <a:schemeClr val="tx1"/>
            </a:fontRef>
          </p:style>
        </p:cxnSp>
      </p:grpSp>
      <p:sp>
        <p:nvSpPr>
          <p:cNvPr id="54" name="CuadroTexto 18">
            <a:extLst>
              <a:ext uri="{FF2B5EF4-FFF2-40B4-BE49-F238E27FC236}">
                <a16:creationId xmlns:a16="http://schemas.microsoft.com/office/drawing/2014/main" id="{2E23CADE-D180-4064-943A-9205ABDBFE39}"/>
              </a:ext>
            </a:extLst>
          </p:cNvPr>
          <p:cNvSpPr txBox="1"/>
          <p:nvPr/>
        </p:nvSpPr>
        <p:spPr>
          <a:xfrm>
            <a:off x="1927196" y="3362745"/>
            <a:ext cx="728084" cy="184666"/>
          </a:xfrm>
          <a:prstGeom prst="rect">
            <a:avLst/>
          </a:prstGeom>
          <a:noFill/>
        </p:spPr>
        <p:txBody>
          <a:bodyPr wrap="non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600" dirty="0">
                <a:solidFill>
                  <a:schemeClr val="bg1"/>
                </a:solidFill>
              </a:rPr>
              <a:t>@ </a:t>
            </a:r>
            <a:r>
              <a:rPr lang="en-GB" sz="600" dirty="0" err="1">
                <a:solidFill>
                  <a:schemeClr val="bg1"/>
                </a:solidFill>
              </a:rPr>
              <a:t>Hervé</a:t>
            </a:r>
            <a:r>
              <a:rPr lang="en-GB" sz="600" dirty="0">
                <a:solidFill>
                  <a:schemeClr val="bg1"/>
                </a:solidFill>
              </a:rPr>
              <a:t> JOURDE</a:t>
            </a:r>
          </a:p>
        </p:txBody>
      </p:sp>
    </p:spTree>
    <p:extLst>
      <p:ext uri="{BB962C8B-B14F-4D97-AF65-F5344CB8AC3E}">
        <p14:creationId xmlns:p14="http://schemas.microsoft.com/office/powerpoint/2010/main" val="2105066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e 34"/>
          <p:cNvGrpSpPr/>
          <p:nvPr/>
        </p:nvGrpSpPr>
        <p:grpSpPr>
          <a:xfrm>
            <a:off x="2533031" y="5120647"/>
            <a:ext cx="5541357" cy="1726372"/>
            <a:chOff x="2533031" y="5120647"/>
            <a:chExt cx="5541357" cy="1726372"/>
          </a:xfrm>
        </p:grpSpPr>
        <p:pic>
          <p:nvPicPr>
            <p:cNvPr id="3" name="Image 2"/>
            <p:cNvPicPr>
              <a:picLocks noChangeAspect="1"/>
            </p:cNvPicPr>
            <p:nvPr/>
          </p:nvPicPr>
          <p:blipFill>
            <a:blip r:embed="rId3"/>
            <a:stretch>
              <a:fillRect/>
            </a:stretch>
          </p:blipFill>
          <p:spPr>
            <a:xfrm>
              <a:off x="2533031" y="5120647"/>
              <a:ext cx="5541357" cy="1726372"/>
            </a:xfrm>
            <a:prstGeom prst="rect">
              <a:avLst/>
            </a:prstGeom>
          </p:spPr>
        </p:pic>
        <p:sp>
          <p:nvSpPr>
            <p:cNvPr id="95" name="Flèche droite 94"/>
            <p:cNvSpPr/>
            <p:nvPr/>
          </p:nvSpPr>
          <p:spPr>
            <a:xfrm rot="5400000">
              <a:off x="3035382" y="5550175"/>
              <a:ext cx="193239" cy="70463"/>
            </a:xfrm>
            <a:prstGeom prst="rightArrow">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ZoneTexte 95"/>
            <p:cNvSpPr txBox="1"/>
            <p:nvPr/>
          </p:nvSpPr>
          <p:spPr>
            <a:xfrm>
              <a:off x="3065867" y="5305868"/>
              <a:ext cx="678391" cy="230832"/>
            </a:xfrm>
            <a:prstGeom prst="rect">
              <a:avLst/>
            </a:prstGeom>
            <a:noFill/>
          </p:spPr>
          <p:txBody>
            <a:bodyPr wrap="none" rtlCol="0">
              <a:spAutoFit/>
            </a:bodyPr>
            <a:lstStyle/>
            <a:p>
              <a:r>
                <a:rPr lang="en-US" sz="900" dirty="0"/>
                <a:t>Injection 1</a:t>
              </a:r>
            </a:p>
          </p:txBody>
        </p:sp>
        <p:sp>
          <p:nvSpPr>
            <p:cNvPr id="97" name="Flèche droite 96"/>
            <p:cNvSpPr/>
            <p:nvPr/>
          </p:nvSpPr>
          <p:spPr>
            <a:xfrm rot="5400000">
              <a:off x="6748934" y="5532913"/>
              <a:ext cx="193239" cy="70463"/>
            </a:xfrm>
            <a:prstGeom prst="rightArrow">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ZoneTexte 97"/>
            <p:cNvSpPr txBox="1"/>
            <p:nvPr/>
          </p:nvSpPr>
          <p:spPr>
            <a:xfrm>
              <a:off x="6779419" y="5288606"/>
              <a:ext cx="678391" cy="230832"/>
            </a:xfrm>
            <a:prstGeom prst="rect">
              <a:avLst/>
            </a:prstGeom>
            <a:noFill/>
          </p:spPr>
          <p:txBody>
            <a:bodyPr wrap="none" rtlCol="0">
              <a:spAutoFit/>
            </a:bodyPr>
            <a:lstStyle/>
            <a:p>
              <a:r>
                <a:rPr lang="en-US" sz="900" dirty="0"/>
                <a:t>Injection 2</a:t>
              </a:r>
            </a:p>
          </p:txBody>
        </p:sp>
        <p:cxnSp>
          <p:nvCxnSpPr>
            <p:cNvPr id="100" name="Connecteur droit avec flèche 99"/>
            <p:cNvCxnSpPr/>
            <p:nvPr/>
          </p:nvCxnSpPr>
          <p:spPr>
            <a:xfrm>
              <a:off x="3106098" y="5846044"/>
              <a:ext cx="902320" cy="0"/>
            </a:xfrm>
            <a:prstGeom prst="straightConnector1">
              <a:avLst/>
            </a:prstGeom>
            <a:ln w="12700">
              <a:solidFill>
                <a:srgbClr val="FF0000"/>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101" name="ZoneTexte 100"/>
            <p:cNvSpPr txBox="1"/>
            <p:nvPr/>
          </p:nvSpPr>
          <p:spPr>
            <a:xfrm>
              <a:off x="3263029" y="5823158"/>
              <a:ext cx="663964" cy="215444"/>
            </a:xfrm>
            <a:prstGeom prst="rect">
              <a:avLst/>
            </a:prstGeom>
            <a:noFill/>
          </p:spPr>
          <p:txBody>
            <a:bodyPr wrap="none" rtlCol="0">
              <a:spAutoFit/>
            </a:bodyPr>
            <a:lstStyle/>
            <a:p>
              <a:r>
                <a:rPr lang="en-US" sz="800" b="1" dirty="0">
                  <a:solidFill>
                    <a:srgbClr val="FF0000"/>
                  </a:solidFill>
                </a:rPr>
                <a:t>Monitoring</a:t>
              </a:r>
            </a:p>
          </p:txBody>
        </p:sp>
        <p:cxnSp>
          <p:nvCxnSpPr>
            <p:cNvPr id="102" name="Connecteur droit avec flèche 101"/>
            <p:cNvCxnSpPr/>
            <p:nvPr/>
          </p:nvCxnSpPr>
          <p:spPr>
            <a:xfrm>
              <a:off x="6788919" y="5792659"/>
              <a:ext cx="902320" cy="0"/>
            </a:xfrm>
            <a:prstGeom prst="straightConnector1">
              <a:avLst/>
            </a:prstGeom>
            <a:ln w="12700">
              <a:solidFill>
                <a:srgbClr val="FF0000"/>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103" name="ZoneTexte 102"/>
            <p:cNvSpPr txBox="1"/>
            <p:nvPr/>
          </p:nvSpPr>
          <p:spPr>
            <a:xfrm>
              <a:off x="6945850" y="5769773"/>
              <a:ext cx="663964" cy="215444"/>
            </a:xfrm>
            <a:prstGeom prst="rect">
              <a:avLst/>
            </a:prstGeom>
            <a:noFill/>
          </p:spPr>
          <p:txBody>
            <a:bodyPr wrap="none" rtlCol="0">
              <a:spAutoFit/>
            </a:bodyPr>
            <a:lstStyle/>
            <a:p>
              <a:r>
                <a:rPr lang="en-US" sz="800" b="1" dirty="0">
                  <a:solidFill>
                    <a:srgbClr val="FF0000"/>
                  </a:solidFill>
                </a:rPr>
                <a:t>Monitoring</a:t>
              </a:r>
            </a:p>
          </p:txBody>
        </p:sp>
      </p:grpSp>
      <p:grpSp>
        <p:nvGrpSpPr>
          <p:cNvPr id="153" name="Groupe 152"/>
          <p:cNvGrpSpPr/>
          <p:nvPr/>
        </p:nvGrpSpPr>
        <p:grpSpPr>
          <a:xfrm>
            <a:off x="4552524" y="1386840"/>
            <a:ext cx="4165995" cy="1312137"/>
            <a:chOff x="4552524" y="1386840"/>
            <a:chExt cx="4165995" cy="1312137"/>
          </a:xfrm>
        </p:grpSpPr>
        <p:grpSp>
          <p:nvGrpSpPr>
            <p:cNvPr id="78" name="Groupe 77"/>
            <p:cNvGrpSpPr/>
            <p:nvPr/>
          </p:nvGrpSpPr>
          <p:grpSpPr>
            <a:xfrm>
              <a:off x="4627095" y="1386840"/>
              <a:ext cx="4091424" cy="1312137"/>
              <a:chOff x="4572000" y="4812640"/>
              <a:chExt cx="4091424" cy="1312137"/>
            </a:xfrm>
          </p:grpSpPr>
          <p:pic>
            <p:nvPicPr>
              <p:cNvPr id="79" name="Image 78"/>
              <p:cNvPicPr>
                <a:picLocks noChangeAspect="1"/>
              </p:cNvPicPr>
              <p:nvPr/>
            </p:nvPicPr>
            <p:blipFill rotWithShape="1">
              <a:blip r:embed="rId4"/>
              <a:srcRect t="-24051"/>
              <a:stretch/>
            </p:blipFill>
            <p:spPr>
              <a:xfrm>
                <a:off x="4572000" y="4812640"/>
                <a:ext cx="4091424" cy="1312137"/>
              </a:xfrm>
              <a:prstGeom prst="rect">
                <a:avLst/>
              </a:prstGeom>
              <a:ln>
                <a:solidFill>
                  <a:schemeClr val="tx1"/>
                </a:solidFill>
              </a:ln>
            </p:spPr>
          </p:pic>
          <p:grpSp>
            <p:nvGrpSpPr>
              <p:cNvPr id="81" name="Groupe 80"/>
              <p:cNvGrpSpPr/>
              <p:nvPr/>
            </p:nvGrpSpPr>
            <p:grpSpPr>
              <a:xfrm>
                <a:off x="4656858" y="5799914"/>
                <a:ext cx="1173982" cy="324863"/>
                <a:chOff x="2526514" y="5211270"/>
                <a:chExt cx="1173982" cy="324863"/>
              </a:xfrm>
            </p:grpSpPr>
            <p:sp>
              <p:nvSpPr>
                <p:cNvPr id="82" name="ZoneTexte 81"/>
                <p:cNvSpPr txBox="1"/>
                <p:nvPr/>
              </p:nvSpPr>
              <p:spPr>
                <a:xfrm>
                  <a:off x="3130589" y="5282217"/>
                  <a:ext cx="569907" cy="253916"/>
                </a:xfrm>
                <a:prstGeom prst="rect">
                  <a:avLst/>
                </a:prstGeom>
                <a:noFill/>
              </p:spPr>
              <p:txBody>
                <a:bodyPr wrap="square" rtlCol="0">
                  <a:spAutoFit/>
                </a:bodyPr>
                <a:lstStyle/>
                <a:p>
                  <a:r>
                    <a:rPr lang="en-US" sz="1050" dirty="0"/>
                    <a:t>50 m</a:t>
                  </a:r>
                </a:p>
              </p:txBody>
            </p:sp>
            <p:sp>
              <p:nvSpPr>
                <p:cNvPr id="83" name="Rectangle 82"/>
                <p:cNvSpPr/>
                <p:nvPr/>
              </p:nvSpPr>
              <p:spPr>
                <a:xfrm>
                  <a:off x="2648152" y="5211271"/>
                  <a:ext cx="321625" cy="45719"/>
                </a:xfrm>
                <a:prstGeom prst="rect">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4" name="Rectangle 83"/>
                <p:cNvSpPr/>
                <p:nvPr/>
              </p:nvSpPr>
              <p:spPr>
                <a:xfrm>
                  <a:off x="2969777" y="5211270"/>
                  <a:ext cx="321625" cy="45719"/>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5" name="ZoneTexte 84"/>
                <p:cNvSpPr txBox="1"/>
                <p:nvPr/>
              </p:nvSpPr>
              <p:spPr>
                <a:xfrm>
                  <a:off x="2526514" y="5265864"/>
                  <a:ext cx="284954" cy="253916"/>
                </a:xfrm>
                <a:prstGeom prst="rect">
                  <a:avLst/>
                </a:prstGeom>
                <a:noFill/>
              </p:spPr>
              <p:txBody>
                <a:bodyPr wrap="square" rtlCol="0">
                  <a:spAutoFit/>
                </a:bodyPr>
                <a:lstStyle/>
                <a:p>
                  <a:r>
                    <a:rPr lang="en-US" sz="1050" dirty="0"/>
                    <a:t>0</a:t>
                  </a:r>
                </a:p>
              </p:txBody>
            </p:sp>
          </p:grpSp>
        </p:grpSp>
        <p:sp>
          <p:nvSpPr>
            <p:cNvPr id="151" name="Flèche droite 150"/>
            <p:cNvSpPr/>
            <p:nvPr/>
          </p:nvSpPr>
          <p:spPr>
            <a:xfrm rot="12938500">
              <a:off x="4709854" y="1806972"/>
              <a:ext cx="133445" cy="54029"/>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2" name="ZoneTexte 151"/>
            <p:cNvSpPr txBox="1"/>
            <p:nvPr/>
          </p:nvSpPr>
          <p:spPr>
            <a:xfrm>
              <a:off x="4552524" y="1584004"/>
              <a:ext cx="598241" cy="215444"/>
            </a:xfrm>
            <a:prstGeom prst="rect">
              <a:avLst/>
            </a:prstGeom>
            <a:noFill/>
          </p:spPr>
          <p:txBody>
            <a:bodyPr wrap="none" rtlCol="0">
              <a:spAutoFit/>
            </a:bodyPr>
            <a:lstStyle/>
            <a:p>
              <a:r>
                <a:rPr lang="en-US" sz="800" dirty="0"/>
                <a:t>Lez spring</a:t>
              </a:r>
            </a:p>
          </p:txBody>
        </p:sp>
      </p:grpSp>
      <p:grpSp>
        <p:nvGrpSpPr>
          <p:cNvPr id="70" name="Groupe 69"/>
          <p:cNvGrpSpPr/>
          <p:nvPr/>
        </p:nvGrpSpPr>
        <p:grpSpPr>
          <a:xfrm>
            <a:off x="247215" y="1383985"/>
            <a:ext cx="3815923" cy="1907962"/>
            <a:chOff x="404587" y="4744720"/>
            <a:chExt cx="3815923" cy="1907962"/>
          </a:xfrm>
        </p:grpSpPr>
        <p:pic>
          <p:nvPicPr>
            <p:cNvPr id="71" name="Image 70"/>
            <p:cNvPicPr>
              <a:picLocks noChangeAspect="1"/>
            </p:cNvPicPr>
            <p:nvPr/>
          </p:nvPicPr>
          <p:blipFill>
            <a:blip r:embed="rId5"/>
            <a:stretch>
              <a:fillRect/>
            </a:stretch>
          </p:blipFill>
          <p:spPr>
            <a:xfrm>
              <a:off x="404587" y="4744720"/>
              <a:ext cx="3815923" cy="1907962"/>
            </a:xfrm>
            <a:prstGeom prst="rect">
              <a:avLst/>
            </a:prstGeom>
            <a:ln>
              <a:solidFill>
                <a:schemeClr val="tx1"/>
              </a:solidFill>
            </a:ln>
          </p:spPr>
        </p:pic>
        <p:grpSp>
          <p:nvGrpSpPr>
            <p:cNvPr id="73" name="Groupe 72"/>
            <p:cNvGrpSpPr/>
            <p:nvPr/>
          </p:nvGrpSpPr>
          <p:grpSpPr>
            <a:xfrm>
              <a:off x="2526514" y="5211270"/>
              <a:ext cx="1173982" cy="324863"/>
              <a:chOff x="2526514" y="5211270"/>
              <a:chExt cx="1173982" cy="324863"/>
            </a:xfrm>
          </p:grpSpPr>
          <p:sp>
            <p:nvSpPr>
              <p:cNvPr id="74" name="ZoneTexte 73"/>
              <p:cNvSpPr txBox="1"/>
              <p:nvPr/>
            </p:nvSpPr>
            <p:spPr>
              <a:xfrm>
                <a:off x="3130589" y="5282217"/>
                <a:ext cx="569907" cy="253916"/>
              </a:xfrm>
              <a:prstGeom prst="rect">
                <a:avLst/>
              </a:prstGeom>
              <a:noFill/>
            </p:spPr>
            <p:txBody>
              <a:bodyPr wrap="square" rtlCol="0">
                <a:spAutoFit/>
              </a:bodyPr>
              <a:lstStyle/>
              <a:p>
                <a:r>
                  <a:rPr lang="en-US" sz="1050" dirty="0"/>
                  <a:t>50 m</a:t>
                </a:r>
              </a:p>
            </p:txBody>
          </p:sp>
          <p:sp>
            <p:nvSpPr>
              <p:cNvPr id="75" name="Rectangle 74"/>
              <p:cNvSpPr/>
              <p:nvPr/>
            </p:nvSpPr>
            <p:spPr>
              <a:xfrm>
                <a:off x="2648152" y="5211271"/>
                <a:ext cx="321625" cy="45719"/>
              </a:xfrm>
              <a:prstGeom prst="rect">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6" name="Rectangle 75"/>
              <p:cNvSpPr/>
              <p:nvPr/>
            </p:nvSpPr>
            <p:spPr>
              <a:xfrm>
                <a:off x="2969777" y="5211270"/>
                <a:ext cx="321625" cy="45719"/>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7" name="ZoneTexte 76"/>
              <p:cNvSpPr txBox="1"/>
              <p:nvPr/>
            </p:nvSpPr>
            <p:spPr>
              <a:xfrm>
                <a:off x="2526514" y="5265864"/>
                <a:ext cx="284954" cy="253916"/>
              </a:xfrm>
              <a:prstGeom prst="rect">
                <a:avLst/>
              </a:prstGeom>
              <a:noFill/>
            </p:spPr>
            <p:txBody>
              <a:bodyPr wrap="square" rtlCol="0">
                <a:spAutoFit/>
              </a:bodyPr>
              <a:lstStyle/>
              <a:p>
                <a:r>
                  <a:rPr lang="en-US" sz="1050" dirty="0"/>
                  <a:t>0</a:t>
                </a:r>
              </a:p>
            </p:txBody>
          </p:sp>
        </p:grpSp>
      </p:grpSp>
      <p:sp>
        <p:nvSpPr>
          <p:cNvPr id="5" name="Slide Number Placeholder 4"/>
          <p:cNvSpPr>
            <a:spLocks noGrp="1"/>
          </p:cNvSpPr>
          <p:nvPr>
            <p:ph type="sldNum" sz="quarter" idx="12"/>
          </p:nvPr>
        </p:nvSpPr>
        <p:spPr/>
        <p:txBody>
          <a:bodyPr/>
          <a:lstStyle/>
          <a:p>
            <a:fld id="{0015838F-3394-BC46-87B2-653398A37840}" type="slidenum">
              <a:rPr lang="en-US" smtClean="0">
                <a:latin typeface="+mj-lt"/>
              </a:rPr>
              <a:t>5</a:t>
            </a:fld>
            <a:endParaRPr lang="en-US">
              <a:latin typeface="+mj-lt"/>
            </a:endParaRPr>
          </a:p>
        </p:txBody>
      </p:sp>
      <p:sp>
        <p:nvSpPr>
          <p:cNvPr id="7" name="TextBox 5"/>
          <p:cNvSpPr txBox="1"/>
          <p:nvPr/>
        </p:nvSpPr>
        <p:spPr>
          <a:xfrm>
            <a:off x="439881" y="86910"/>
            <a:ext cx="8517084" cy="461665"/>
          </a:xfrm>
          <a:prstGeom prst="rect">
            <a:avLst/>
          </a:prstGeom>
          <a:noFill/>
        </p:spPr>
        <p:txBody>
          <a:bodyPr wrap="square" rtlCol="0">
            <a:spAutoFit/>
          </a:bodyPr>
          <a:lstStyle/>
          <a:p>
            <a:r>
              <a:rPr lang="en-US" altLang="zh-CN" sz="2400" dirty="0"/>
              <a:t>EXPERIMENTAL SET UP</a:t>
            </a:r>
          </a:p>
        </p:txBody>
      </p:sp>
      <p:grpSp>
        <p:nvGrpSpPr>
          <p:cNvPr id="12" name="Groupe 11"/>
          <p:cNvGrpSpPr/>
          <p:nvPr/>
        </p:nvGrpSpPr>
        <p:grpSpPr>
          <a:xfrm>
            <a:off x="2616605" y="3407109"/>
            <a:ext cx="2512232" cy="1761268"/>
            <a:chOff x="1061309" y="3210509"/>
            <a:chExt cx="5015294" cy="3423048"/>
          </a:xfrm>
        </p:grpSpPr>
        <p:cxnSp>
          <p:nvCxnSpPr>
            <p:cNvPr id="13" name="Connecteur droit 12"/>
            <p:cNvCxnSpPr>
              <a:stCxn id="27" idx="2"/>
              <a:endCxn id="14" idx="3"/>
            </p:cNvCxnSpPr>
            <p:nvPr/>
          </p:nvCxnSpPr>
          <p:spPr>
            <a:xfrm flipH="1">
              <a:off x="2013410" y="5017745"/>
              <a:ext cx="834885" cy="720733"/>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4" name="ZoneTexte 13"/>
            <p:cNvSpPr txBox="1"/>
            <p:nvPr/>
          </p:nvSpPr>
          <p:spPr>
            <a:xfrm>
              <a:off x="1061309" y="5509273"/>
              <a:ext cx="952101" cy="458407"/>
            </a:xfrm>
            <a:prstGeom prst="rect">
              <a:avLst/>
            </a:prstGeom>
            <a:noFill/>
          </p:spPr>
          <p:txBody>
            <a:bodyPr wrap="none" rtlCol="0">
              <a:spAutoFit/>
            </a:bodyPr>
            <a:lstStyle/>
            <a:p>
              <a:r>
                <a:rPr lang="en-US" sz="1200" dirty="0"/>
                <a:t>Probe</a:t>
              </a:r>
            </a:p>
          </p:txBody>
        </p:sp>
        <p:grpSp>
          <p:nvGrpSpPr>
            <p:cNvPr id="15" name="Groupe 14"/>
            <p:cNvGrpSpPr/>
            <p:nvPr/>
          </p:nvGrpSpPr>
          <p:grpSpPr>
            <a:xfrm>
              <a:off x="2598085" y="3210509"/>
              <a:ext cx="3478518" cy="3423048"/>
              <a:chOff x="2598085" y="3210509"/>
              <a:chExt cx="3478518" cy="3423048"/>
            </a:xfrm>
          </p:grpSpPr>
          <p:grpSp>
            <p:nvGrpSpPr>
              <p:cNvPr id="16" name="Groupe 15"/>
              <p:cNvGrpSpPr/>
              <p:nvPr/>
            </p:nvGrpSpPr>
            <p:grpSpPr>
              <a:xfrm>
                <a:off x="2848296" y="3643862"/>
                <a:ext cx="2964874" cy="2747767"/>
                <a:chOff x="2815243" y="3574473"/>
                <a:chExt cx="2964874" cy="2747767"/>
              </a:xfrm>
            </p:grpSpPr>
            <p:sp>
              <p:nvSpPr>
                <p:cNvPr id="23" name="Cylindre 22"/>
                <p:cNvSpPr/>
                <p:nvPr/>
              </p:nvSpPr>
              <p:spPr>
                <a:xfrm>
                  <a:off x="4214553" y="3574473"/>
                  <a:ext cx="166254" cy="423949"/>
                </a:xfrm>
                <a:prstGeom prst="can">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ylindre 23"/>
                <p:cNvSpPr/>
                <p:nvPr/>
              </p:nvSpPr>
              <p:spPr>
                <a:xfrm>
                  <a:off x="4214553" y="4736382"/>
                  <a:ext cx="166254" cy="423949"/>
                </a:xfrm>
                <a:prstGeom prst="can">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ylindre 24"/>
                <p:cNvSpPr/>
                <p:nvPr/>
              </p:nvSpPr>
              <p:spPr>
                <a:xfrm>
                  <a:off x="4214553" y="5898291"/>
                  <a:ext cx="166254" cy="423949"/>
                </a:xfrm>
                <a:prstGeom prst="can">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Cylindre 25"/>
                <p:cNvSpPr/>
                <p:nvPr/>
              </p:nvSpPr>
              <p:spPr>
                <a:xfrm>
                  <a:off x="5613863" y="4736382"/>
                  <a:ext cx="166254" cy="423949"/>
                </a:xfrm>
                <a:prstGeom prst="can">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ylindre 26"/>
                <p:cNvSpPr/>
                <p:nvPr/>
              </p:nvSpPr>
              <p:spPr>
                <a:xfrm>
                  <a:off x="2815243" y="4736382"/>
                  <a:ext cx="166254" cy="423949"/>
                </a:xfrm>
                <a:prstGeom prst="can">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 name="Ellipse 16"/>
              <p:cNvSpPr/>
              <p:nvPr/>
            </p:nvSpPr>
            <p:spPr>
              <a:xfrm>
                <a:off x="2610195" y="3326451"/>
                <a:ext cx="3466408" cy="3307106"/>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ZoneTexte 17"/>
              <p:cNvSpPr txBox="1"/>
              <p:nvPr/>
            </p:nvSpPr>
            <p:spPr>
              <a:xfrm>
                <a:off x="4030120" y="3210509"/>
                <a:ext cx="617582" cy="458407"/>
              </a:xfrm>
              <a:prstGeom prst="rect">
                <a:avLst/>
              </a:prstGeom>
              <a:noFill/>
            </p:spPr>
            <p:txBody>
              <a:bodyPr wrap="none" rtlCol="0">
                <a:spAutoFit/>
              </a:bodyPr>
              <a:lstStyle/>
              <a:p>
                <a:r>
                  <a:rPr lang="en-US" sz="1200" dirty="0"/>
                  <a:t>2H</a:t>
                </a:r>
              </a:p>
            </p:txBody>
          </p:sp>
          <p:sp>
            <p:nvSpPr>
              <p:cNvPr id="19" name="ZoneTexte 18"/>
              <p:cNvSpPr txBox="1"/>
              <p:nvPr/>
            </p:nvSpPr>
            <p:spPr>
              <a:xfrm>
                <a:off x="5419269" y="4350263"/>
                <a:ext cx="614826" cy="458407"/>
              </a:xfrm>
              <a:prstGeom prst="rect">
                <a:avLst/>
              </a:prstGeom>
              <a:noFill/>
            </p:spPr>
            <p:txBody>
              <a:bodyPr wrap="none" rtlCol="0">
                <a:spAutoFit/>
              </a:bodyPr>
              <a:lstStyle/>
              <a:p>
                <a:r>
                  <a:rPr lang="en-US" sz="1200" dirty="0"/>
                  <a:t>2D</a:t>
                </a:r>
              </a:p>
            </p:txBody>
          </p:sp>
          <p:sp>
            <p:nvSpPr>
              <p:cNvPr id="20" name="ZoneTexte 19"/>
              <p:cNvSpPr txBox="1"/>
              <p:nvPr/>
            </p:nvSpPr>
            <p:spPr>
              <a:xfrm>
                <a:off x="3942620" y="4372417"/>
                <a:ext cx="678184" cy="458407"/>
              </a:xfrm>
              <a:prstGeom prst="rect">
                <a:avLst/>
              </a:prstGeom>
              <a:noFill/>
            </p:spPr>
            <p:txBody>
              <a:bodyPr wrap="none" rtlCol="0">
                <a:spAutoFit/>
              </a:bodyPr>
              <a:lstStyle/>
              <a:p>
                <a:r>
                  <a:rPr lang="en-US" sz="1200" dirty="0"/>
                  <a:t>2M</a:t>
                </a:r>
              </a:p>
            </p:txBody>
          </p:sp>
          <p:sp>
            <p:nvSpPr>
              <p:cNvPr id="21" name="ZoneTexte 20"/>
              <p:cNvSpPr txBox="1"/>
              <p:nvPr/>
            </p:nvSpPr>
            <p:spPr>
              <a:xfrm>
                <a:off x="4019403" y="5559381"/>
                <a:ext cx="595546" cy="458407"/>
              </a:xfrm>
              <a:prstGeom prst="rect">
                <a:avLst/>
              </a:prstGeom>
              <a:noFill/>
            </p:spPr>
            <p:txBody>
              <a:bodyPr wrap="none" rtlCol="0">
                <a:spAutoFit/>
              </a:bodyPr>
              <a:lstStyle/>
              <a:p>
                <a:r>
                  <a:rPr lang="en-US" sz="1200" dirty="0"/>
                  <a:t>2B</a:t>
                </a:r>
              </a:p>
            </p:txBody>
          </p:sp>
          <p:sp>
            <p:nvSpPr>
              <p:cNvPr id="22" name="ZoneTexte 21"/>
              <p:cNvSpPr txBox="1"/>
              <p:nvPr/>
            </p:nvSpPr>
            <p:spPr>
              <a:xfrm>
                <a:off x="2598085" y="4347363"/>
                <a:ext cx="620335" cy="458407"/>
              </a:xfrm>
              <a:prstGeom prst="rect">
                <a:avLst/>
              </a:prstGeom>
              <a:noFill/>
            </p:spPr>
            <p:txBody>
              <a:bodyPr wrap="none" rtlCol="0">
                <a:spAutoFit/>
              </a:bodyPr>
              <a:lstStyle/>
              <a:p>
                <a:r>
                  <a:rPr lang="en-US" sz="1200" dirty="0"/>
                  <a:t>2G</a:t>
                </a:r>
              </a:p>
            </p:txBody>
          </p:sp>
        </p:grpSp>
      </p:grpSp>
      <p:pic>
        <p:nvPicPr>
          <p:cNvPr id="28" name="Image 2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246262" y="3520115"/>
            <a:ext cx="2168905" cy="1445217"/>
          </a:xfrm>
          <a:prstGeom prst="rect">
            <a:avLst/>
          </a:prstGeom>
          <a:ln>
            <a:solidFill>
              <a:schemeClr val="tx1"/>
            </a:solidFill>
          </a:ln>
        </p:spPr>
      </p:pic>
      <p:sp>
        <p:nvSpPr>
          <p:cNvPr id="29" name="ZoneTexte 28"/>
          <p:cNvSpPr txBox="1"/>
          <p:nvPr/>
        </p:nvSpPr>
        <p:spPr>
          <a:xfrm>
            <a:off x="289610" y="4735271"/>
            <a:ext cx="2119491" cy="261610"/>
          </a:xfrm>
          <a:prstGeom prst="rect">
            <a:avLst/>
          </a:prstGeom>
          <a:noFill/>
        </p:spPr>
        <p:txBody>
          <a:bodyPr wrap="none" rtlCol="0">
            <a:spAutoFit/>
          </a:bodyPr>
          <a:lstStyle/>
          <a:p>
            <a:r>
              <a:rPr lang="en-US" sz="1100" dirty="0">
                <a:solidFill>
                  <a:schemeClr val="bg1"/>
                </a:solidFill>
              </a:rPr>
              <a:t>Zone 3 image taken by the divers</a:t>
            </a:r>
          </a:p>
        </p:txBody>
      </p:sp>
      <p:grpSp>
        <p:nvGrpSpPr>
          <p:cNvPr id="54" name="Groupe 53"/>
          <p:cNvGrpSpPr/>
          <p:nvPr/>
        </p:nvGrpSpPr>
        <p:grpSpPr>
          <a:xfrm>
            <a:off x="477679" y="1363910"/>
            <a:ext cx="1982477" cy="1086311"/>
            <a:chOff x="-385106" y="1665957"/>
            <a:chExt cx="2719939" cy="1518387"/>
          </a:xfrm>
        </p:grpSpPr>
        <p:cxnSp>
          <p:nvCxnSpPr>
            <p:cNvPr id="56" name="Connecteur droit 55"/>
            <p:cNvCxnSpPr/>
            <p:nvPr/>
          </p:nvCxnSpPr>
          <p:spPr>
            <a:xfrm flipH="1">
              <a:off x="936314" y="2635030"/>
              <a:ext cx="240888" cy="284642"/>
            </a:xfrm>
            <a:prstGeom prst="line">
              <a:avLst/>
            </a:prstGeom>
            <a:ln w="28575">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57" name="Connecteur droit 56"/>
            <p:cNvCxnSpPr/>
            <p:nvPr/>
          </p:nvCxnSpPr>
          <p:spPr>
            <a:xfrm flipH="1">
              <a:off x="459671" y="1827123"/>
              <a:ext cx="273245" cy="396139"/>
            </a:xfrm>
            <a:prstGeom prst="line">
              <a:avLst/>
            </a:prstGeom>
            <a:ln w="28575">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58" name="Connecteur droit 57"/>
            <p:cNvCxnSpPr/>
            <p:nvPr/>
          </p:nvCxnSpPr>
          <p:spPr>
            <a:xfrm flipH="1">
              <a:off x="-77226" y="2195773"/>
              <a:ext cx="1987" cy="392395"/>
            </a:xfrm>
            <a:prstGeom prst="line">
              <a:avLst/>
            </a:prstGeom>
            <a:ln w="28575">
              <a:solidFill>
                <a:srgbClr val="FF0000"/>
              </a:solidFill>
              <a:prstDash val="sysDot"/>
            </a:ln>
          </p:spPr>
          <p:style>
            <a:lnRef idx="1">
              <a:schemeClr val="accent1"/>
            </a:lnRef>
            <a:fillRef idx="0">
              <a:schemeClr val="accent1"/>
            </a:fillRef>
            <a:effectRef idx="0">
              <a:schemeClr val="accent1"/>
            </a:effectRef>
            <a:fontRef idx="minor">
              <a:schemeClr val="tx1"/>
            </a:fontRef>
          </p:style>
        </p:cxnSp>
        <p:sp>
          <p:nvSpPr>
            <p:cNvPr id="59" name="ZoneTexte 58"/>
            <p:cNvSpPr txBox="1"/>
            <p:nvPr/>
          </p:nvSpPr>
          <p:spPr>
            <a:xfrm>
              <a:off x="505629" y="2883208"/>
              <a:ext cx="642637" cy="301136"/>
            </a:xfrm>
            <a:prstGeom prst="rect">
              <a:avLst/>
            </a:prstGeom>
            <a:noFill/>
          </p:spPr>
          <p:txBody>
            <a:bodyPr wrap="none" rtlCol="0">
              <a:spAutoFit/>
            </a:bodyPr>
            <a:lstStyle/>
            <a:p>
              <a:r>
                <a:rPr lang="en-US" sz="800" b="1" dirty="0">
                  <a:solidFill>
                    <a:srgbClr val="FF0000"/>
                  </a:solidFill>
                </a:rPr>
                <a:t>Zone 1</a:t>
              </a:r>
            </a:p>
          </p:txBody>
        </p:sp>
        <p:sp>
          <p:nvSpPr>
            <p:cNvPr id="60" name="ZoneTexte 59"/>
            <p:cNvSpPr txBox="1"/>
            <p:nvPr/>
          </p:nvSpPr>
          <p:spPr>
            <a:xfrm>
              <a:off x="689457" y="1665957"/>
              <a:ext cx="642637" cy="301136"/>
            </a:xfrm>
            <a:prstGeom prst="rect">
              <a:avLst/>
            </a:prstGeom>
            <a:noFill/>
          </p:spPr>
          <p:txBody>
            <a:bodyPr wrap="none" rtlCol="0">
              <a:spAutoFit/>
            </a:bodyPr>
            <a:lstStyle/>
            <a:p>
              <a:r>
                <a:rPr lang="en-US" sz="800" b="1" dirty="0">
                  <a:solidFill>
                    <a:srgbClr val="FF0000"/>
                  </a:solidFill>
                </a:rPr>
                <a:t>Zone 2</a:t>
              </a:r>
            </a:p>
          </p:txBody>
        </p:sp>
        <p:sp>
          <p:nvSpPr>
            <p:cNvPr id="61" name="ZoneTexte 60"/>
            <p:cNvSpPr txBox="1"/>
            <p:nvPr/>
          </p:nvSpPr>
          <p:spPr>
            <a:xfrm>
              <a:off x="-385106" y="2566388"/>
              <a:ext cx="642637" cy="301136"/>
            </a:xfrm>
            <a:prstGeom prst="rect">
              <a:avLst/>
            </a:prstGeom>
            <a:noFill/>
          </p:spPr>
          <p:txBody>
            <a:bodyPr wrap="none" rtlCol="0">
              <a:spAutoFit/>
            </a:bodyPr>
            <a:lstStyle/>
            <a:p>
              <a:r>
                <a:rPr lang="en-US" sz="800" b="1" dirty="0">
                  <a:solidFill>
                    <a:srgbClr val="FF0000"/>
                  </a:solidFill>
                </a:rPr>
                <a:t>Zone 3</a:t>
              </a:r>
            </a:p>
          </p:txBody>
        </p:sp>
        <p:sp>
          <p:nvSpPr>
            <p:cNvPr id="62" name="Flèche droite 61"/>
            <p:cNvSpPr/>
            <p:nvPr/>
          </p:nvSpPr>
          <p:spPr>
            <a:xfrm rot="7712232">
              <a:off x="1425800" y="2986239"/>
              <a:ext cx="270099" cy="96674"/>
            </a:xfrm>
            <a:prstGeom prst="rightArrow">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ZoneTexte 62"/>
            <p:cNvSpPr txBox="1"/>
            <p:nvPr/>
          </p:nvSpPr>
          <p:spPr>
            <a:xfrm>
              <a:off x="1518451" y="2684483"/>
              <a:ext cx="816382" cy="322645"/>
            </a:xfrm>
            <a:prstGeom prst="rect">
              <a:avLst/>
            </a:prstGeom>
            <a:noFill/>
          </p:spPr>
          <p:txBody>
            <a:bodyPr wrap="none" rtlCol="0">
              <a:spAutoFit/>
            </a:bodyPr>
            <a:lstStyle/>
            <a:p>
              <a:r>
                <a:rPr lang="en-US" sz="900" dirty="0"/>
                <a:t>Injection</a:t>
              </a:r>
            </a:p>
          </p:txBody>
        </p:sp>
      </p:grpSp>
      <p:cxnSp>
        <p:nvCxnSpPr>
          <p:cNvPr id="65" name="Connecteur droit 64"/>
          <p:cNvCxnSpPr>
            <a:stCxn id="17" idx="7"/>
          </p:cNvCxnSpPr>
          <p:nvPr/>
        </p:nvCxnSpPr>
        <p:spPr>
          <a:xfrm flipV="1">
            <a:off x="4874551" y="2170108"/>
            <a:ext cx="768310" cy="1545852"/>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66" name="Connecteur droit 65"/>
          <p:cNvCxnSpPr>
            <a:endCxn id="32" idx="0"/>
          </p:cNvCxnSpPr>
          <p:nvPr/>
        </p:nvCxnSpPr>
        <p:spPr>
          <a:xfrm>
            <a:off x="6274981" y="2069699"/>
            <a:ext cx="144937" cy="961892"/>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nvGrpSpPr>
          <p:cNvPr id="132" name="Groupe 131"/>
          <p:cNvGrpSpPr/>
          <p:nvPr/>
        </p:nvGrpSpPr>
        <p:grpSpPr>
          <a:xfrm>
            <a:off x="4806734" y="1328845"/>
            <a:ext cx="3002812" cy="1022479"/>
            <a:chOff x="4806734" y="1328845"/>
            <a:chExt cx="3002812" cy="1022479"/>
          </a:xfrm>
        </p:grpSpPr>
        <p:grpSp>
          <p:nvGrpSpPr>
            <p:cNvPr id="39" name="Groupe 38"/>
            <p:cNvGrpSpPr/>
            <p:nvPr/>
          </p:nvGrpSpPr>
          <p:grpSpPr>
            <a:xfrm>
              <a:off x="4806734" y="1328845"/>
              <a:ext cx="3002812" cy="1022479"/>
              <a:chOff x="3968013" y="1488389"/>
              <a:chExt cx="3002812" cy="1022479"/>
            </a:xfrm>
          </p:grpSpPr>
          <p:sp>
            <p:nvSpPr>
              <p:cNvPr id="43" name="Flèche droite 42"/>
              <p:cNvSpPr/>
              <p:nvPr/>
            </p:nvSpPr>
            <p:spPr>
              <a:xfrm rot="7863633">
                <a:off x="5382455" y="2046897"/>
                <a:ext cx="193184" cy="51865"/>
              </a:xfrm>
              <a:prstGeom prst="rightArrow">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5" name="Connecteur droit 44"/>
              <p:cNvCxnSpPr/>
              <p:nvPr/>
            </p:nvCxnSpPr>
            <p:spPr>
              <a:xfrm>
                <a:off x="5150806" y="1963428"/>
                <a:ext cx="0" cy="398535"/>
              </a:xfrm>
              <a:prstGeom prst="line">
                <a:avLst/>
              </a:prstGeom>
              <a:ln w="28575">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46" name="Connecteur droit 45"/>
              <p:cNvCxnSpPr/>
              <p:nvPr/>
            </p:nvCxnSpPr>
            <p:spPr>
              <a:xfrm>
                <a:off x="4808091" y="1982724"/>
                <a:ext cx="0" cy="346928"/>
              </a:xfrm>
              <a:prstGeom prst="line">
                <a:avLst/>
              </a:prstGeom>
              <a:ln w="28575">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47" name="Connecteur droit 46"/>
              <p:cNvCxnSpPr/>
              <p:nvPr/>
            </p:nvCxnSpPr>
            <p:spPr>
              <a:xfrm>
                <a:off x="4360865" y="1930771"/>
                <a:ext cx="0" cy="298472"/>
              </a:xfrm>
              <a:prstGeom prst="line">
                <a:avLst/>
              </a:prstGeom>
              <a:ln w="28575">
                <a:solidFill>
                  <a:srgbClr val="FF0000"/>
                </a:solidFill>
                <a:prstDash val="sysDot"/>
              </a:ln>
            </p:spPr>
            <p:style>
              <a:lnRef idx="1">
                <a:schemeClr val="accent1"/>
              </a:lnRef>
              <a:fillRef idx="0">
                <a:schemeClr val="accent1"/>
              </a:fillRef>
              <a:effectRef idx="0">
                <a:schemeClr val="accent1"/>
              </a:effectRef>
              <a:fontRef idx="minor">
                <a:schemeClr val="tx1"/>
              </a:fontRef>
            </p:style>
          </p:cxnSp>
          <p:sp>
            <p:nvSpPr>
              <p:cNvPr id="48" name="ZoneTexte 47"/>
              <p:cNvSpPr txBox="1"/>
              <p:nvPr/>
            </p:nvSpPr>
            <p:spPr>
              <a:xfrm>
                <a:off x="3968013" y="2295424"/>
                <a:ext cx="1672253" cy="215444"/>
              </a:xfrm>
              <a:prstGeom prst="rect">
                <a:avLst/>
              </a:prstGeom>
              <a:noFill/>
            </p:spPr>
            <p:txBody>
              <a:bodyPr wrap="none" rtlCol="0">
                <a:spAutoFit/>
              </a:bodyPr>
              <a:lstStyle/>
              <a:p>
                <a:r>
                  <a:rPr lang="en-US" sz="800" b="1" dirty="0">
                    <a:solidFill>
                      <a:srgbClr val="FF0000"/>
                    </a:solidFill>
                  </a:rPr>
                  <a:t>Monitoring location (Fluorescence)</a:t>
                </a:r>
              </a:p>
            </p:txBody>
          </p:sp>
          <p:cxnSp>
            <p:nvCxnSpPr>
              <p:cNvPr id="49" name="Connecteur droit avec flèche 48"/>
              <p:cNvCxnSpPr/>
              <p:nvPr/>
            </p:nvCxnSpPr>
            <p:spPr>
              <a:xfrm flipH="1" flipV="1">
                <a:off x="6144032" y="2281558"/>
                <a:ext cx="506459" cy="1608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0" name="ZoneTexte 49"/>
              <p:cNvSpPr txBox="1"/>
              <p:nvPr/>
            </p:nvSpPr>
            <p:spPr>
              <a:xfrm rot="830720">
                <a:off x="6046878" y="2168312"/>
                <a:ext cx="923947" cy="215444"/>
              </a:xfrm>
              <a:prstGeom prst="rect">
                <a:avLst/>
              </a:prstGeom>
              <a:noFill/>
            </p:spPr>
            <p:txBody>
              <a:bodyPr wrap="square" rtlCol="0">
                <a:spAutoFit/>
              </a:bodyPr>
              <a:lstStyle/>
              <a:p>
                <a:r>
                  <a:rPr lang="en-US" sz="800" dirty="0"/>
                  <a:t>Direction of flow</a:t>
                </a:r>
              </a:p>
            </p:txBody>
          </p:sp>
          <p:sp>
            <p:nvSpPr>
              <p:cNvPr id="51" name="ZoneTexte 50"/>
              <p:cNvSpPr txBox="1"/>
              <p:nvPr/>
            </p:nvSpPr>
            <p:spPr>
              <a:xfrm rot="16200000">
                <a:off x="4911003" y="1672196"/>
                <a:ext cx="468398" cy="215444"/>
              </a:xfrm>
              <a:prstGeom prst="rect">
                <a:avLst/>
              </a:prstGeom>
              <a:noFill/>
            </p:spPr>
            <p:txBody>
              <a:bodyPr wrap="none" rtlCol="0">
                <a:spAutoFit/>
              </a:bodyPr>
              <a:lstStyle/>
              <a:p>
                <a:r>
                  <a:rPr lang="en-US" sz="800" b="1" dirty="0">
                    <a:solidFill>
                      <a:srgbClr val="FF0000"/>
                    </a:solidFill>
                  </a:rPr>
                  <a:t>Zone 1</a:t>
                </a:r>
              </a:p>
            </p:txBody>
          </p:sp>
          <p:sp>
            <p:nvSpPr>
              <p:cNvPr id="52" name="ZoneTexte 51"/>
              <p:cNvSpPr txBox="1"/>
              <p:nvPr/>
            </p:nvSpPr>
            <p:spPr>
              <a:xfrm rot="16200000">
                <a:off x="4572131" y="1694134"/>
                <a:ext cx="468398" cy="215444"/>
              </a:xfrm>
              <a:prstGeom prst="rect">
                <a:avLst/>
              </a:prstGeom>
              <a:noFill/>
            </p:spPr>
            <p:txBody>
              <a:bodyPr wrap="none" rtlCol="0">
                <a:spAutoFit/>
              </a:bodyPr>
              <a:lstStyle/>
              <a:p>
                <a:r>
                  <a:rPr lang="en-US" sz="800" b="1" dirty="0">
                    <a:solidFill>
                      <a:srgbClr val="FF0000"/>
                    </a:solidFill>
                  </a:rPr>
                  <a:t>Zone 2</a:t>
                </a:r>
              </a:p>
            </p:txBody>
          </p:sp>
          <p:sp>
            <p:nvSpPr>
              <p:cNvPr id="53" name="ZoneTexte 52"/>
              <p:cNvSpPr txBox="1"/>
              <p:nvPr/>
            </p:nvSpPr>
            <p:spPr>
              <a:xfrm rot="16200000">
                <a:off x="4123068" y="1614866"/>
                <a:ext cx="468398" cy="215444"/>
              </a:xfrm>
              <a:prstGeom prst="rect">
                <a:avLst/>
              </a:prstGeom>
              <a:noFill/>
            </p:spPr>
            <p:txBody>
              <a:bodyPr wrap="none" rtlCol="0">
                <a:spAutoFit/>
              </a:bodyPr>
              <a:lstStyle/>
              <a:p>
                <a:r>
                  <a:rPr lang="en-US" sz="800" b="1" dirty="0">
                    <a:solidFill>
                      <a:srgbClr val="FF0000"/>
                    </a:solidFill>
                  </a:rPr>
                  <a:t>Zone 3</a:t>
                </a:r>
              </a:p>
            </p:txBody>
          </p:sp>
        </p:grpSp>
        <p:sp>
          <p:nvSpPr>
            <p:cNvPr id="69" name="ZoneTexte 68"/>
            <p:cNvSpPr txBox="1"/>
            <p:nvPr/>
          </p:nvSpPr>
          <p:spPr>
            <a:xfrm>
              <a:off x="6332242" y="1724677"/>
              <a:ext cx="595035" cy="230832"/>
            </a:xfrm>
            <a:prstGeom prst="rect">
              <a:avLst/>
            </a:prstGeom>
            <a:noFill/>
          </p:spPr>
          <p:txBody>
            <a:bodyPr wrap="none" rtlCol="0">
              <a:spAutoFit/>
            </a:bodyPr>
            <a:lstStyle/>
            <a:p>
              <a:r>
                <a:rPr lang="en-US" sz="900" dirty="0"/>
                <a:t>Injection</a:t>
              </a:r>
            </a:p>
          </p:txBody>
        </p:sp>
      </p:grpSp>
      <p:sp>
        <p:nvSpPr>
          <p:cNvPr id="86" name="ZoneTexte 85"/>
          <p:cNvSpPr txBox="1"/>
          <p:nvPr/>
        </p:nvSpPr>
        <p:spPr>
          <a:xfrm>
            <a:off x="1787285" y="959720"/>
            <a:ext cx="763351" cy="261610"/>
          </a:xfrm>
          <a:prstGeom prst="rect">
            <a:avLst/>
          </a:prstGeom>
          <a:noFill/>
        </p:spPr>
        <p:txBody>
          <a:bodyPr wrap="none" rtlCol="0">
            <a:spAutoFit/>
          </a:bodyPr>
          <a:lstStyle/>
          <a:p>
            <a:r>
              <a:rPr lang="en-US" sz="1100" b="1" dirty="0"/>
              <a:t>Map view</a:t>
            </a:r>
          </a:p>
        </p:txBody>
      </p:sp>
      <p:sp>
        <p:nvSpPr>
          <p:cNvPr id="87" name="ZoneTexte 86"/>
          <p:cNvSpPr txBox="1"/>
          <p:nvPr/>
        </p:nvSpPr>
        <p:spPr>
          <a:xfrm>
            <a:off x="6078664" y="983399"/>
            <a:ext cx="1418978" cy="261610"/>
          </a:xfrm>
          <a:prstGeom prst="rect">
            <a:avLst/>
          </a:prstGeom>
          <a:noFill/>
        </p:spPr>
        <p:txBody>
          <a:bodyPr wrap="none" rtlCol="0">
            <a:spAutoFit/>
          </a:bodyPr>
          <a:lstStyle/>
          <a:p>
            <a:r>
              <a:rPr lang="en-US" sz="1100" b="1" dirty="0"/>
              <a:t>Vertical cross section</a:t>
            </a:r>
          </a:p>
        </p:txBody>
      </p:sp>
      <p:sp>
        <p:nvSpPr>
          <p:cNvPr id="94" name="ZoneTexte 93"/>
          <p:cNvSpPr txBox="1"/>
          <p:nvPr/>
        </p:nvSpPr>
        <p:spPr>
          <a:xfrm>
            <a:off x="164126" y="1414860"/>
            <a:ext cx="598241" cy="215444"/>
          </a:xfrm>
          <a:prstGeom prst="rect">
            <a:avLst/>
          </a:prstGeom>
          <a:noFill/>
        </p:spPr>
        <p:txBody>
          <a:bodyPr wrap="none" rtlCol="0">
            <a:spAutoFit/>
          </a:bodyPr>
          <a:lstStyle/>
          <a:p>
            <a:r>
              <a:rPr lang="en-US" sz="800" dirty="0"/>
              <a:t>Lez spring</a:t>
            </a:r>
          </a:p>
        </p:txBody>
      </p:sp>
      <p:grpSp>
        <p:nvGrpSpPr>
          <p:cNvPr id="99" name="Groupe 98"/>
          <p:cNvGrpSpPr/>
          <p:nvPr/>
        </p:nvGrpSpPr>
        <p:grpSpPr>
          <a:xfrm>
            <a:off x="221395" y="5005056"/>
            <a:ext cx="2125972" cy="1688116"/>
            <a:chOff x="7720560" y="4496841"/>
            <a:chExt cx="2125972" cy="1688116"/>
          </a:xfrm>
        </p:grpSpPr>
        <p:grpSp>
          <p:nvGrpSpPr>
            <p:cNvPr id="2" name="Groupe 1"/>
            <p:cNvGrpSpPr/>
            <p:nvPr/>
          </p:nvGrpSpPr>
          <p:grpSpPr>
            <a:xfrm>
              <a:off x="7720560" y="4496841"/>
              <a:ext cx="2101408" cy="1682690"/>
              <a:chOff x="6772904" y="4507029"/>
              <a:chExt cx="2101408" cy="1682690"/>
            </a:xfrm>
          </p:grpSpPr>
          <p:pic>
            <p:nvPicPr>
              <p:cNvPr id="11" name="Image 10"/>
              <p:cNvPicPr>
                <a:picLocks noChangeAspect="1"/>
              </p:cNvPicPr>
              <p:nvPr/>
            </p:nvPicPr>
            <p:blipFill rotWithShape="1">
              <a:blip r:embed="rId7" cstate="hqprint">
                <a:extLst>
                  <a:ext uri="{28A0092B-C50C-407E-A947-70E740481C1C}">
                    <a14:useLocalDpi xmlns:a14="http://schemas.microsoft.com/office/drawing/2010/main"/>
                  </a:ext>
                </a:extLst>
              </a:blip>
              <a:srcRect/>
              <a:stretch/>
            </p:blipFill>
            <p:spPr>
              <a:xfrm>
                <a:off x="6891926" y="4763239"/>
                <a:ext cx="1982386" cy="1426480"/>
              </a:xfrm>
              <a:prstGeom prst="rect">
                <a:avLst/>
              </a:prstGeom>
              <a:ln>
                <a:solidFill>
                  <a:schemeClr val="tx1"/>
                </a:solidFill>
              </a:ln>
            </p:spPr>
          </p:pic>
          <p:sp>
            <p:nvSpPr>
              <p:cNvPr id="67" name="Rectangle 66"/>
              <p:cNvSpPr/>
              <p:nvPr/>
            </p:nvSpPr>
            <p:spPr>
              <a:xfrm>
                <a:off x="6772904" y="4507029"/>
                <a:ext cx="1367682" cy="261610"/>
              </a:xfrm>
              <a:prstGeom prst="rect">
                <a:avLst/>
              </a:prstGeom>
            </p:spPr>
            <p:txBody>
              <a:bodyPr wrap="none">
                <a:spAutoFit/>
              </a:bodyPr>
              <a:lstStyle/>
              <a:p>
                <a:r>
                  <a:rPr lang="en-US" sz="1100" b="1" dirty="0">
                    <a:solidFill>
                      <a:schemeClr val="tx2">
                        <a:lumMod val="60000"/>
                        <a:lumOff val="40000"/>
                      </a:schemeClr>
                    </a:solidFill>
                  </a:rPr>
                  <a:t>STREAM® - TRAQUA</a:t>
                </a:r>
              </a:p>
            </p:txBody>
          </p:sp>
        </p:grpSp>
        <p:sp>
          <p:nvSpPr>
            <p:cNvPr id="34" name="ZoneTexte 33"/>
            <p:cNvSpPr txBox="1"/>
            <p:nvPr/>
          </p:nvSpPr>
          <p:spPr>
            <a:xfrm>
              <a:off x="8510910" y="5923347"/>
              <a:ext cx="1335622" cy="261610"/>
            </a:xfrm>
            <a:prstGeom prst="rect">
              <a:avLst/>
            </a:prstGeom>
            <a:noFill/>
          </p:spPr>
          <p:txBody>
            <a:bodyPr wrap="none" rtlCol="0">
              <a:spAutoFit/>
            </a:bodyPr>
            <a:lstStyle/>
            <a:p>
              <a:r>
                <a:rPr lang="en-US" sz="1100" dirty="0">
                  <a:solidFill>
                    <a:schemeClr val="bg1"/>
                  </a:solidFill>
                </a:rPr>
                <a:t>Image of the probes</a:t>
              </a:r>
            </a:p>
          </p:txBody>
        </p:sp>
      </p:grpSp>
      <p:cxnSp>
        <p:nvCxnSpPr>
          <p:cNvPr id="104" name="Connecteur droit 103"/>
          <p:cNvCxnSpPr>
            <a:endCxn id="14" idx="1"/>
          </p:cNvCxnSpPr>
          <p:nvPr/>
        </p:nvCxnSpPr>
        <p:spPr>
          <a:xfrm>
            <a:off x="1361107" y="4695547"/>
            <a:ext cx="1255498" cy="12283"/>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10" name="Connecteur droit 109"/>
          <p:cNvCxnSpPr>
            <a:endCxn id="14" idx="1"/>
          </p:cNvCxnSpPr>
          <p:nvPr/>
        </p:nvCxnSpPr>
        <p:spPr>
          <a:xfrm flipV="1">
            <a:off x="2048424" y="4707830"/>
            <a:ext cx="568181" cy="922309"/>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nvGrpSpPr>
          <p:cNvPr id="146" name="Groupe 145"/>
          <p:cNvGrpSpPr/>
          <p:nvPr/>
        </p:nvGrpSpPr>
        <p:grpSpPr>
          <a:xfrm>
            <a:off x="5665324" y="2904418"/>
            <a:ext cx="2913528" cy="1710848"/>
            <a:chOff x="5665324" y="2904418"/>
            <a:chExt cx="2913528" cy="1710848"/>
          </a:xfrm>
        </p:grpSpPr>
        <p:grpSp>
          <p:nvGrpSpPr>
            <p:cNvPr id="31" name="Groupe 30"/>
            <p:cNvGrpSpPr/>
            <p:nvPr/>
          </p:nvGrpSpPr>
          <p:grpSpPr>
            <a:xfrm>
              <a:off x="5794891" y="3031591"/>
              <a:ext cx="2783961" cy="1583675"/>
              <a:chOff x="6989985" y="863587"/>
              <a:chExt cx="1731336" cy="960061"/>
            </a:xfrm>
          </p:grpSpPr>
          <p:sp>
            <p:nvSpPr>
              <p:cNvPr id="32" name="ZoneTexte 31"/>
              <p:cNvSpPr txBox="1"/>
              <p:nvPr/>
            </p:nvSpPr>
            <p:spPr>
              <a:xfrm>
                <a:off x="6989985" y="863587"/>
                <a:ext cx="777404" cy="251885"/>
              </a:xfrm>
              <a:prstGeom prst="rect">
                <a:avLst/>
              </a:prstGeom>
              <a:noFill/>
            </p:spPr>
            <p:txBody>
              <a:bodyPr wrap="square" rtlCol="0">
                <a:spAutoFit/>
              </a:bodyPr>
              <a:lstStyle/>
              <a:p>
                <a:r>
                  <a:rPr lang="en-US" sz="1050" b="1" dirty="0">
                    <a:solidFill>
                      <a:schemeClr val="tx2">
                        <a:lumMod val="60000"/>
                        <a:lumOff val="40000"/>
                      </a:schemeClr>
                    </a:solidFill>
                  </a:rPr>
                  <a:t>Delayed dye injection</a:t>
                </a:r>
              </a:p>
            </p:txBody>
          </p:sp>
          <p:pic>
            <p:nvPicPr>
              <p:cNvPr id="33" name="Image 32"/>
              <p:cNvPicPr>
                <a:picLocks noChangeAspect="1"/>
              </p:cNvPicPr>
              <p:nvPr/>
            </p:nvPicPr>
            <p:blipFill rotWithShape="1">
              <a:blip r:embed="rId8" cstate="hqprint">
                <a:extLst>
                  <a:ext uri="{28A0092B-C50C-407E-A947-70E740481C1C}">
                    <a14:useLocalDpi xmlns:a14="http://schemas.microsoft.com/office/drawing/2010/main"/>
                  </a:ext>
                </a:extLst>
              </a:blip>
              <a:srcRect/>
              <a:stretch/>
            </p:blipFill>
            <p:spPr>
              <a:xfrm>
                <a:off x="7353181" y="1093754"/>
                <a:ext cx="1368140" cy="729894"/>
              </a:xfrm>
              <a:prstGeom prst="rect">
                <a:avLst/>
              </a:prstGeom>
              <a:ln>
                <a:solidFill>
                  <a:schemeClr val="tx1"/>
                </a:solidFill>
              </a:ln>
            </p:spPr>
          </p:pic>
        </p:grpSp>
        <p:cxnSp>
          <p:nvCxnSpPr>
            <p:cNvPr id="134" name="Connecteur droit 133"/>
            <p:cNvCxnSpPr/>
            <p:nvPr/>
          </p:nvCxnSpPr>
          <p:spPr>
            <a:xfrm flipH="1">
              <a:off x="8030241" y="3169824"/>
              <a:ext cx="112732" cy="551534"/>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36" name="ZoneTexte 135"/>
            <p:cNvSpPr txBox="1"/>
            <p:nvPr/>
          </p:nvSpPr>
          <p:spPr>
            <a:xfrm>
              <a:off x="7927700" y="2980873"/>
              <a:ext cx="651140" cy="215444"/>
            </a:xfrm>
            <a:prstGeom prst="rect">
              <a:avLst/>
            </a:prstGeom>
            <a:noFill/>
          </p:spPr>
          <p:txBody>
            <a:bodyPr wrap="none" rtlCol="0">
              <a:spAutoFit/>
            </a:bodyPr>
            <a:lstStyle/>
            <a:p>
              <a:r>
                <a:rPr lang="en-US" sz="800" dirty="0"/>
                <a:t>Dye pocket</a:t>
              </a:r>
            </a:p>
          </p:txBody>
        </p:sp>
        <p:cxnSp>
          <p:nvCxnSpPr>
            <p:cNvPr id="137" name="Connecteur droit 136"/>
            <p:cNvCxnSpPr/>
            <p:nvPr/>
          </p:nvCxnSpPr>
          <p:spPr>
            <a:xfrm flipH="1">
              <a:off x="7138065" y="3143331"/>
              <a:ext cx="112732" cy="551534"/>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38" name="ZoneTexte 137"/>
            <p:cNvSpPr txBox="1"/>
            <p:nvPr/>
          </p:nvSpPr>
          <p:spPr>
            <a:xfrm>
              <a:off x="6881714" y="2904418"/>
              <a:ext cx="994716" cy="338554"/>
            </a:xfrm>
            <a:prstGeom prst="rect">
              <a:avLst/>
            </a:prstGeom>
            <a:noFill/>
          </p:spPr>
          <p:txBody>
            <a:bodyPr wrap="square" rtlCol="0">
              <a:spAutoFit/>
            </a:bodyPr>
            <a:lstStyle/>
            <a:p>
              <a:r>
                <a:rPr lang="en-US" sz="800" dirty="0"/>
                <a:t>TRACI submersible pump</a:t>
              </a:r>
            </a:p>
          </p:txBody>
        </p:sp>
        <p:cxnSp>
          <p:nvCxnSpPr>
            <p:cNvPr id="139" name="Connecteur droit 138"/>
            <p:cNvCxnSpPr/>
            <p:nvPr/>
          </p:nvCxnSpPr>
          <p:spPr>
            <a:xfrm flipV="1">
              <a:off x="6078664" y="4202621"/>
              <a:ext cx="607481" cy="10999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40" name="ZoneTexte 139"/>
            <p:cNvSpPr txBox="1"/>
            <p:nvPr/>
          </p:nvSpPr>
          <p:spPr>
            <a:xfrm>
              <a:off x="5665324" y="4276712"/>
              <a:ext cx="770457" cy="338554"/>
            </a:xfrm>
            <a:prstGeom prst="rect">
              <a:avLst/>
            </a:prstGeom>
            <a:noFill/>
          </p:spPr>
          <p:txBody>
            <a:bodyPr wrap="square" rtlCol="0">
              <a:spAutoFit/>
            </a:bodyPr>
            <a:lstStyle/>
            <a:p>
              <a:r>
                <a:rPr lang="en-US" sz="800" dirty="0"/>
                <a:t>Dye injecting pipe</a:t>
              </a:r>
            </a:p>
          </p:txBody>
        </p:sp>
      </p:grpSp>
      <p:cxnSp>
        <p:nvCxnSpPr>
          <p:cNvPr id="154" name="Straight Connector 4">
            <a:extLst>
              <a:ext uri="{FF2B5EF4-FFF2-40B4-BE49-F238E27FC236}">
                <a16:creationId xmlns:a16="http://schemas.microsoft.com/office/drawing/2014/main" id="{14853519-970D-4683-A13E-12B1F3978E0F}"/>
              </a:ext>
            </a:extLst>
          </p:cNvPr>
          <p:cNvCxnSpPr/>
          <p:nvPr/>
        </p:nvCxnSpPr>
        <p:spPr>
          <a:xfrm>
            <a:off x="0" y="777275"/>
            <a:ext cx="9144000" cy="0"/>
          </a:xfrm>
          <a:prstGeom prst="line">
            <a:avLst/>
          </a:prstGeom>
          <a:ln w="76200">
            <a:gradFill flip="none" rotWithShape="1">
              <a:gsLst>
                <a:gs pos="99000">
                  <a:schemeClr val="bg1">
                    <a:lumMod val="85000"/>
                  </a:schemeClr>
                </a:gs>
                <a:gs pos="87000">
                  <a:schemeClr val="bg1">
                    <a:lumMod val="85000"/>
                  </a:schemeClr>
                </a:gs>
                <a:gs pos="20000">
                  <a:schemeClr val="bg1"/>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156" name="ZoneTexte 155"/>
          <p:cNvSpPr txBox="1"/>
          <p:nvPr/>
        </p:nvSpPr>
        <p:spPr>
          <a:xfrm>
            <a:off x="7820042" y="5399809"/>
            <a:ext cx="1436533" cy="830997"/>
          </a:xfrm>
          <a:prstGeom prst="rect">
            <a:avLst/>
          </a:prstGeom>
          <a:noFill/>
        </p:spPr>
        <p:txBody>
          <a:bodyPr wrap="square" rtlCol="0">
            <a:spAutoFit/>
          </a:bodyPr>
          <a:lstStyle/>
          <a:p>
            <a:r>
              <a:rPr lang="en-US" sz="1200" dirty="0">
                <a:solidFill>
                  <a:srgbClr val="0000FF"/>
                </a:solidFill>
              </a:rPr>
              <a:t>Few variation</a:t>
            </a:r>
            <a:r>
              <a:rPr lang="en-US" sz="1200" dirty="0">
                <a:solidFill>
                  <a:srgbClr val="0000FF"/>
                </a:solidFill>
                <a:sym typeface="Wingdings" panose="05000000000000000000" pitchFamily="2" charset="2"/>
              </a:rPr>
              <a:t> C</a:t>
            </a:r>
            <a:r>
              <a:rPr lang="en-US" sz="1200" dirty="0">
                <a:solidFill>
                  <a:srgbClr val="0000FF"/>
                </a:solidFill>
              </a:rPr>
              <a:t>onstant flow rate considered for 3D flow modelling</a:t>
            </a:r>
          </a:p>
        </p:txBody>
      </p:sp>
    </p:spTree>
    <p:extLst>
      <p:ext uri="{BB962C8B-B14F-4D97-AF65-F5344CB8AC3E}">
        <p14:creationId xmlns:p14="http://schemas.microsoft.com/office/powerpoint/2010/main" val="459300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1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4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p:cTn id="35" dur="500" fill="hold"/>
                                        <p:tgtEl>
                                          <p:spTgt spid="35"/>
                                        </p:tgtEl>
                                        <p:attrNameLst>
                                          <p:attrName>ppt_w</p:attrName>
                                        </p:attrNameLst>
                                      </p:cBhvr>
                                      <p:tavLst>
                                        <p:tav tm="0">
                                          <p:val>
                                            <p:fltVal val="0"/>
                                          </p:val>
                                        </p:tav>
                                        <p:tav tm="100000">
                                          <p:val>
                                            <p:strVal val="#ppt_w"/>
                                          </p:val>
                                        </p:tav>
                                      </p:tavLst>
                                    </p:anim>
                                    <p:anim calcmode="lin" valueType="num">
                                      <p:cBhvr>
                                        <p:cTn id="36" dur="500" fill="hold"/>
                                        <p:tgtEl>
                                          <p:spTgt spid="35"/>
                                        </p:tgtEl>
                                        <p:attrNameLst>
                                          <p:attrName>ppt_h</p:attrName>
                                        </p:attrNameLst>
                                      </p:cBhvr>
                                      <p:tavLst>
                                        <p:tav tm="0">
                                          <p:val>
                                            <p:fltVal val="0"/>
                                          </p:val>
                                        </p:tav>
                                        <p:tav tm="100000">
                                          <p:val>
                                            <p:strVal val="#ppt_h"/>
                                          </p:val>
                                        </p:tav>
                                      </p:tavLst>
                                    </p:anim>
                                    <p:animEffect transition="in" filter="fade">
                                      <p:cBhvr>
                                        <p:cTn id="37" dur="500"/>
                                        <p:tgtEl>
                                          <p:spTgt spid="35"/>
                                        </p:tgtEl>
                                      </p:cBhvr>
                                    </p:animEffect>
                                  </p:childTnLst>
                                </p:cTn>
                              </p:par>
                            </p:childTnLst>
                          </p:cTn>
                        </p:par>
                        <p:par>
                          <p:cTn id="38" fill="hold">
                            <p:stCondLst>
                              <p:cond delay="500"/>
                            </p:stCondLst>
                            <p:childTnLst>
                              <p:par>
                                <p:cTn id="39" presetID="1" presetClass="entr" presetSubtype="0" fill="hold" grpId="0" nodeType="afterEffect">
                                  <p:stCondLst>
                                    <p:cond delay="3000"/>
                                  </p:stCondLst>
                                  <p:childTnLst>
                                    <p:set>
                                      <p:cBhvr>
                                        <p:cTn id="40" dur="1" fill="hold">
                                          <p:stCondLst>
                                            <p:cond delay="0"/>
                                          </p:stCondLst>
                                        </p:cTn>
                                        <p:tgtEl>
                                          <p:spTgt spid="1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0015838F-3394-BC46-87B2-653398A37840}" type="slidenum">
              <a:rPr lang="en-US" smtClean="0">
                <a:latin typeface="+mj-lt"/>
              </a:rPr>
              <a:t>6</a:t>
            </a:fld>
            <a:endParaRPr lang="en-US">
              <a:latin typeface="+mj-lt"/>
            </a:endParaRPr>
          </a:p>
        </p:txBody>
      </p:sp>
      <p:sp>
        <p:nvSpPr>
          <p:cNvPr id="10" name="TextBox 5"/>
          <p:cNvSpPr txBox="1"/>
          <p:nvPr/>
        </p:nvSpPr>
        <p:spPr>
          <a:xfrm>
            <a:off x="398316" y="86910"/>
            <a:ext cx="8517084" cy="461665"/>
          </a:xfrm>
          <a:prstGeom prst="rect">
            <a:avLst/>
          </a:prstGeom>
          <a:noFill/>
        </p:spPr>
        <p:txBody>
          <a:bodyPr wrap="square" rtlCol="0">
            <a:spAutoFit/>
          </a:bodyPr>
          <a:lstStyle/>
          <a:p>
            <a:r>
              <a:rPr lang="en-US" altLang="zh-CN" sz="2400" dirty="0"/>
              <a:t>COMPILATION OF TRACER TESTS RESULTS</a:t>
            </a:r>
          </a:p>
        </p:txBody>
      </p:sp>
      <p:grpSp>
        <p:nvGrpSpPr>
          <p:cNvPr id="20" name="Groupe 19"/>
          <p:cNvGrpSpPr/>
          <p:nvPr/>
        </p:nvGrpSpPr>
        <p:grpSpPr>
          <a:xfrm>
            <a:off x="457201" y="1048711"/>
            <a:ext cx="7219950" cy="2764436"/>
            <a:chOff x="457201" y="1048711"/>
            <a:chExt cx="7219950" cy="2764436"/>
          </a:xfrm>
        </p:grpSpPr>
        <p:grpSp>
          <p:nvGrpSpPr>
            <p:cNvPr id="2" name="Groupe 1"/>
            <p:cNvGrpSpPr/>
            <p:nvPr/>
          </p:nvGrpSpPr>
          <p:grpSpPr>
            <a:xfrm>
              <a:off x="457201" y="1048711"/>
              <a:ext cx="7219950" cy="2764436"/>
              <a:chOff x="457201" y="1048711"/>
              <a:chExt cx="7219950" cy="2764436"/>
            </a:xfrm>
          </p:grpSpPr>
          <p:pic>
            <p:nvPicPr>
              <p:cNvPr id="9" name="Image 8"/>
              <p:cNvPicPr>
                <a:picLocks noChangeAspect="1"/>
              </p:cNvPicPr>
              <p:nvPr/>
            </p:nvPicPr>
            <p:blipFill rotWithShape="1">
              <a:blip r:embed="rId3"/>
              <a:srcRect r="11644"/>
              <a:stretch/>
            </p:blipFill>
            <p:spPr>
              <a:xfrm>
                <a:off x="457201" y="1048711"/>
                <a:ext cx="7219950" cy="2764436"/>
              </a:xfrm>
              <a:prstGeom prst="rect">
                <a:avLst/>
              </a:prstGeom>
            </p:spPr>
          </p:pic>
          <p:sp>
            <p:nvSpPr>
              <p:cNvPr id="11" name="ZoneTexte 10"/>
              <p:cNvSpPr txBox="1"/>
              <p:nvPr/>
            </p:nvSpPr>
            <p:spPr>
              <a:xfrm>
                <a:off x="1444725" y="1515683"/>
                <a:ext cx="559769" cy="253916"/>
              </a:xfrm>
              <a:prstGeom prst="rect">
                <a:avLst/>
              </a:prstGeom>
              <a:noFill/>
            </p:spPr>
            <p:txBody>
              <a:bodyPr wrap="none" rtlCol="0">
                <a:spAutoFit/>
              </a:bodyPr>
              <a:lstStyle/>
              <a:p>
                <a:r>
                  <a:rPr lang="en-US" sz="1050" b="1" dirty="0">
                    <a:solidFill>
                      <a:srgbClr val="FF0000"/>
                    </a:solidFill>
                  </a:rPr>
                  <a:t>Zone 1</a:t>
                </a:r>
              </a:p>
            </p:txBody>
          </p:sp>
          <p:sp>
            <p:nvSpPr>
              <p:cNvPr id="12" name="ZoneTexte 11"/>
              <p:cNvSpPr txBox="1"/>
              <p:nvPr/>
            </p:nvSpPr>
            <p:spPr>
              <a:xfrm>
                <a:off x="2131979" y="2580081"/>
                <a:ext cx="577402" cy="261610"/>
              </a:xfrm>
              <a:prstGeom prst="rect">
                <a:avLst/>
              </a:prstGeom>
              <a:noFill/>
            </p:spPr>
            <p:txBody>
              <a:bodyPr wrap="none" rtlCol="0">
                <a:spAutoFit/>
              </a:bodyPr>
              <a:lstStyle/>
              <a:p>
                <a:r>
                  <a:rPr lang="en-US" sz="1050" b="1" dirty="0">
                    <a:solidFill>
                      <a:srgbClr val="FF0000"/>
                    </a:solidFill>
                  </a:rPr>
                  <a:t>Zone 2</a:t>
                </a:r>
              </a:p>
            </p:txBody>
          </p:sp>
          <p:sp>
            <p:nvSpPr>
              <p:cNvPr id="13" name="ZoneTexte 12"/>
              <p:cNvSpPr txBox="1"/>
              <p:nvPr/>
            </p:nvSpPr>
            <p:spPr>
              <a:xfrm>
                <a:off x="3542743" y="2896781"/>
                <a:ext cx="559769" cy="253916"/>
              </a:xfrm>
              <a:prstGeom prst="rect">
                <a:avLst/>
              </a:prstGeom>
              <a:noFill/>
            </p:spPr>
            <p:txBody>
              <a:bodyPr wrap="none" rtlCol="0">
                <a:spAutoFit/>
              </a:bodyPr>
              <a:lstStyle/>
              <a:p>
                <a:r>
                  <a:rPr lang="en-US" sz="1050" b="1" dirty="0">
                    <a:solidFill>
                      <a:srgbClr val="FF0000"/>
                    </a:solidFill>
                  </a:rPr>
                  <a:t>Zone 3</a:t>
                </a:r>
              </a:p>
            </p:txBody>
          </p:sp>
        </p:grpSp>
        <p:sp>
          <p:nvSpPr>
            <p:cNvPr id="4" name="ZoneTexte 3"/>
            <p:cNvSpPr txBox="1"/>
            <p:nvPr/>
          </p:nvSpPr>
          <p:spPr>
            <a:xfrm>
              <a:off x="3992360" y="1067476"/>
              <a:ext cx="1095428" cy="307777"/>
            </a:xfrm>
            <a:prstGeom prst="rect">
              <a:avLst/>
            </a:prstGeom>
            <a:solidFill>
              <a:schemeClr val="bg1"/>
            </a:solidFill>
          </p:spPr>
          <p:txBody>
            <a:bodyPr wrap="none" rtlCol="0">
              <a:spAutoFit/>
            </a:bodyPr>
            <a:lstStyle/>
            <a:p>
              <a:r>
                <a:rPr lang="en-US" sz="1400" b="1" dirty="0"/>
                <a:t>Tracer test 1</a:t>
              </a:r>
            </a:p>
          </p:txBody>
        </p:sp>
      </p:grpSp>
      <p:grpSp>
        <p:nvGrpSpPr>
          <p:cNvPr id="19" name="Groupe 18"/>
          <p:cNvGrpSpPr/>
          <p:nvPr/>
        </p:nvGrpSpPr>
        <p:grpSpPr>
          <a:xfrm>
            <a:off x="457201" y="3921984"/>
            <a:ext cx="7372350" cy="2795447"/>
            <a:chOff x="457201" y="3921984"/>
            <a:chExt cx="7372350" cy="2795447"/>
          </a:xfrm>
        </p:grpSpPr>
        <p:grpSp>
          <p:nvGrpSpPr>
            <p:cNvPr id="3" name="Groupe 2"/>
            <p:cNvGrpSpPr/>
            <p:nvPr/>
          </p:nvGrpSpPr>
          <p:grpSpPr>
            <a:xfrm>
              <a:off x="457201" y="3926635"/>
              <a:ext cx="7372350" cy="2790796"/>
              <a:chOff x="457201" y="3926635"/>
              <a:chExt cx="7372350" cy="2790796"/>
            </a:xfrm>
          </p:grpSpPr>
          <p:pic>
            <p:nvPicPr>
              <p:cNvPr id="14" name="Image 13"/>
              <p:cNvPicPr>
                <a:picLocks noChangeAspect="1"/>
              </p:cNvPicPr>
              <p:nvPr/>
            </p:nvPicPr>
            <p:blipFill rotWithShape="1">
              <a:blip r:embed="rId4"/>
              <a:srcRect r="9779"/>
              <a:stretch/>
            </p:blipFill>
            <p:spPr>
              <a:xfrm>
                <a:off x="457201" y="3926635"/>
                <a:ext cx="7372350" cy="2790796"/>
              </a:xfrm>
              <a:prstGeom prst="rect">
                <a:avLst/>
              </a:prstGeom>
            </p:spPr>
          </p:pic>
          <p:sp>
            <p:nvSpPr>
              <p:cNvPr id="15" name="ZoneTexte 14"/>
              <p:cNvSpPr txBox="1"/>
              <p:nvPr/>
            </p:nvSpPr>
            <p:spPr>
              <a:xfrm>
                <a:off x="1266940" y="4635078"/>
                <a:ext cx="559769" cy="253916"/>
              </a:xfrm>
              <a:prstGeom prst="rect">
                <a:avLst/>
              </a:prstGeom>
              <a:noFill/>
            </p:spPr>
            <p:txBody>
              <a:bodyPr wrap="none" rtlCol="0">
                <a:spAutoFit/>
              </a:bodyPr>
              <a:lstStyle/>
              <a:p>
                <a:r>
                  <a:rPr lang="en-US" sz="1050" b="1" dirty="0">
                    <a:solidFill>
                      <a:srgbClr val="FF0000"/>
                    </a:solidFill>
                  </a:rPr>
                  <a:t>Zone 1</a:t>
                </a:r>
              </a:p>
            </p:txBody>
          </p:sp>
          <p:sp>
            <p:nvSpPr>
              <p:cNvPr id="16" name="ZoneTexte 15"/>
              <p:cNvSpPr txBox="1"/>
              <p:nvPr/>
            </p:nvSpPr>
            <p:spPr>
              <a:xfrm>
                <a:off x="2004494" y="5401433"/>
                <a:ext cx="577402" cy="261610"/>
              </a:xfrm>
              <a:prstGeom prst="rect">
                <a:avLst/>
              </a:prstGeom>
              <a:noFill/>
            </p:spPr>
            <p:txBody>
              <a:bodyPr wrap="none" rtlCol="0">
                <a:spAutoFit/>
              </a:bodyPr>
              <a:lstStyle/>
              <a:p>
                <a:r>
                  <a:rPr lang="en-US" sz="1050" b="1" dirty="0">
                    <a:solidFill>
                      <a:srgbClr val="FF0000"/>
                    </a:solidFill>
                  </a:rPr>
                  <a:t>Zone 2</a:t>
                </a:r>
              </a:p>
            </p:txBody>
          </p:sp>
          <p:sp>
            <p:nvSpPr>
              <p:cNvPr id="17" name="ZoneTexte 16"/>
              <p:cNvSpPr txBox="1"/>
              <p:nvPr/>
            </p:nvSpPr>
            <p:spPr>
              <a:xfrm>
                <a:off x="3135373" y="5718133"/>
                <a:ext cx="559769" cy="253916"/>
              </a:xfrm>
              <a:prstGeom prst="rect">
                <a:avLst/>
              </a:prstGeom>
              <a:noFill/>
            </p:spPr>
            <p:txBody>
              <a:bodyPr wrap="none" rtlCol="0">
                <a:spAutoFit/>
              </a:bodyPr>
              <a:lstStyle/>
              <a:p>
                <a:r>
                  <a:rPr lang="en-US" sz="1050" b="1" dirty="0">
                    <a:solidFill>
                      <a:srgbClr val="FF0000"/>
                    </a:solidFill>
                  </a:rPr>
                  <a:t>Zone 3</a:t>
                </a:r>
              </a:p>
            </p:txBody>
          </p:sp>
        </p:grpSp>
        <p:sp>
          <p:nvSpPr>
            <p:cNvPr id="18" name="ZoneTexte 17"/>
            <p:cNvSpPr txBox="1"/>
            <p:nvPr/>
          </p:nvSpPr>
          <p:spPr>
            <a:xfrm>
              <a:off x="3959508" y="3921984"/>
              <a:ext cx="1095428" cy="307777"/>
            </a:xfrm>
            <a:prstGeom prst="rect">
              <a:avLst/>
            </a:prstGeom>
            <a:solidFill>
              <a:schemeClr val="bg1"/>
            </a:solidFill>
          </p:spPr>
          <p:txBody>
            <a:bodyPr wrap="none" rtlCol="0">
              <a:spAutoFit/>
            </a:bodyPr>
            <a:lstStyle/>
            <a:p>
              <a:r>
                <a:rPr lang="en-US" sz="1400" b="1" dirty="0"/>
                <a:t>Tracer test 2</a:t>
              </a:r>
            </a:p>
          </p:txBody>
        </p:sp>
      </p:grpSp>
      <p:sp>
        <p:nvSpPr>
          <p:cNvPr id="23" name="Flèche vers le bas 22"/>
          <p:cNvSpPr/>
          <p:nvPr/>
        </p:nvSpPr>
        <p:spPr>
          <a:xfrm>
            <a:off x="914407" y="1091454"/>
            <a:ext cx="108065" cy="206987"/>
          </a:xfrm>
          <a:prstGeom prst="downArrow">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ZoneTexte 23"/>
          <p:cNvSpPr txBox="1"/>
          <p:nvPr/>
        </p:nvSpPr>
        <p:spPr>
          <a:xfrm>
            <a:off x="541603" y="828286"/>
            <a:ext cx="1061381" cy="276999"/>
          </a:xfrm>
          <a:prstGeom prst="rect">
            <a:avLst/>
          </a:prstGeom>
          <a:noFill/>
        </p:spPr>
        <p:txBody>
          <a:bodyPr wrap="none" rtlCol="0">
            <a:spAutoFit/>
          </a:bodyPr>
          <a:lstStyle/>
          <a:p>
            <a:r>
              <a:rPr lang="en-US" sz="1200" b="1" dirty="0">
                <a:solidFill>
                  <a:srgbClr val="92D050"/>
                </a:solidFill>
              </a:rPr>
              <a:t>Dye injection </a:t>
            </a:r>
          </a:p>
        </p:txBody>
      </p:sp>
      <p:graphicFrame>
        <p:nvGraphicFramePr>
          <p:cNvPr id="25" name="Tableau 24"/>
          <p:cNvGraphicFramePr>
            <a:graphicFrameLocks noGrp="1"/>
          </p:cNvGraphicFramePr>
          <p:nvPr>
            <p:extLst>
              <p:ext uri="{D42A27DB-BD31-4B8C-83A1-F6EECF244321}">
                <p14:modId xmlns:p14="http://schemas.microsoft.com/office/powerpoint/2010/main" val="1625437226"/>
              </p:ext>
            </p:extLst>
          </p:nvPr>
        </p:nvGraphicFramePr>
        <p:xfrm>
          <a:off x="3992360" y="1403929"/>
          <a:ext cx="3661622" cy="914400"/>
        </p:xfrm>
        <a:graphic>
          <a:graphicData uri="http://schemas.openxmlformats.org/drawingml/2006/table">
            <a:tbl>
              <a:tblPr firstRow="1" bandRow="1">
                <a:tableStyleId>{616DA210-FB5B-4158-B5E0-FEB733F419BA}</a:tableStyleId>
              </a:tblPr>
              <a:tblGrid>
                <a:gridCol w="1830811">
                  <a:extLst>
                    <a:ext uri="{9D8B030D-6E8A-4147-A177-3AD203B41FA5}">
                      <a16:colId xmlns:a16="http://schemas.microsoft.com/office/drawing/2014/main" val="3421283777"/>
                    </a:ext>
                  </a:extLst>
                </a:gridCol>
                <a:gridCol w="1830811">
                  <a:extLst>
                    <a:ext uri="{9D8B030D-6E8A-4147-A177-3AD203B41FA5}">
                      <a16:colId xmlns:a16="http://schemas.microsoft.com/office/drawing/2014/main" val="2229030858"/>
                    </a:ext>
                  </a:extLst>
                </a:gridCol>
              </a:tblGrid>
              <a:tr h="183367">
                <a:tc>
                  <a:txBody>
                    <a:bodyPr/>
                    <a:lstStyle/>
                    <a:p>
                      <a:pPr algn="ctr"/>
                      <a:r>
                        <a:rPr lang="en-US" sz="1050" b="1" dirty="0">
                          <a:solidFill>
                            <a:schemeClr val="tx1"/>
                          </a:solidFill>
                        </a:rPr>
                        <a:t>Volume of injected</a:t>
                      </a:r>
                      <a:r>
                        <a:rPr lang="en-US" sz="1050" b="1" baseline="0" dirty="0">
                          <a:solidFill>
                            <a:schemeClr val="tx1"/>
                          </a:solidFill>
                        </a:rPr>
                        <a:t> dye</a:t>
                      </a:r>
                      <a:endParaRPr lang="en-US" sz="1050" b="1" dirty="0">
                        <a:solidFill>
                          <a:schemeClr val="tx1"/>
                        </a:solidFill>
                      </a:endParaRPr>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25400" cmpd="sng">
                      <a:noFill/>
                    </a:lnB>
                    <a:lnTlToBr w="12700" cmpd="sng">
                      <a:noFill/>
                      <a:prstDash val="solid"/>
                    </a:lnTlToBr>
                    <a:lnBlToTr w="12700" cmpd="sng">
                      <a:noFill/>
                      <a:prstDash val="solid"/>
                    </a:lnBlToTr>
                    <a:solidFill>
                      <a:schemeClr val="bg1">
                        <a:lumMod val="95000"/>
                      </a:schemeClr>
                    </a:solidFill>
                  </a:tcPr>
                </a:tc>
                <a:tc>
                  <a:txBody>
                    <a:bodyPr/>
                    <a:lstStyle/>
                    <a:p>
                      <a:pPr algn="ctr"/>
                      <a:r>
                        <a:rPr lang="en-US" sz="1050" b="0" dirty="0">
                          <a:solidFill>
                            <a:schemeClr val="tx1"/>
                          </a:solidFill>
                        </a:rPr>
                        <a:t>74 ml</a:t>
                      </a: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54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88519781"/>
                  </a:ext>
                </a:extLst>
              </a:tr>
              <a:tr h="300055">
                <a:tc>
                  <a:txBody>
                    <a:bodyPr/>
                    <a:lstStyle/>
                    <a:p>
                      <a:pPr algn="ctr"/>
                      <a:r>
                        <a:rPr lang="en-US" sz="1050" b="1" dirty="0">
                          <a:solidFill>
                            <a:schemeClr val="tx1"/>
                          </a:solidFill>
                        </a:rPr>
                        <a:t>Concentration of the injected dye</a:t>
                      </a:r>
                    </a:p>
                  </a:txBody>
                  <a:tcPr>
                    <a:lnL w="12700" cap="flat" cmpd="sng" algn="ctr">
                      <a:solidFill>
                        <a:schemeClr val="tx1"/>
                      </a:solidFill>
                      <a:prstDash val="solid"/>
                      <a:round/>
                      <a:headEnd type="none" w="med" len="med"/>
                      <a:tailEnd type="none" w="med" len="med"/>
                    </a:lnL>
                    <a:lnR w="12700" cmpd="sng">
                      <a:noFill/>
                    </a:lnR>
                    <a:lnT w="254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a:r>
                        <a:rPr lang="en-US" sz="1050" b="0" dirty="0">
                          <a:solidFill>
                            <a:schemeClr val="tx1"/>
                          </a:solidFill>
                        </a:rPr>
                        <a:t>200 g/l</a:t>
                      </a:r>
                    </a:p>
                  </a:txBody>
                  <a:tcPr>
                    <a:lnL w="12700" cmpd="sng">
                      <a:noFill/>
                    </a:lnL>
                    <a:lnR w="12700" cap="flat" cmpd="sng" algn="ctr">
                      <a:solidFill>
                        <a:schemeClr val="tx1"/>
                      </a:solidFill>
                      <a:prstDash val="solid"/>
                      <a:round/>
                      <a:headEnd type="none" w="med" len="med"/>
                      <a:tailEnd type="none" w="med" len="med"/>
                    </a:lnR>
                    <a:lnT w="254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484063964"/>
                  </a:ext>
                </a:extLst>
              </a:tr>
              <a:tr h="183367">
                <a:tc>
                  <a:txBody>
                    <a:bodyPr/>
                    <a:lstStyle/>
                    <a:p>
                      <a:pPr algn="ctr"/>
                      <a:r>
                        <a:rPr lang="en-US" sz="1050" b="1" dirty="0">
                          <a:solidFill>
                            <a:schemeClr val="tx1"/>
                          </a:solidFill>
                        </a:rPr>
                        <a:t>Mean flow</a:t>
                      </a:r>
                      <a:r>
                        <a:rPr lang="en-US" sz="1050" b="1" baseline="0" dirty="0">
                          <a:solidFill>
                            <a:schemeClr val="tx1"/>
                          </a:solidFill>
                        </a:rPr>
                        <a:t> rate of the spring</a:t>
                      </a:r>
                      <a:endParaRPr lang="en-US" sz="1050" b="1" dirty="0">
                        <a:solidFill>
                          <a:schemeClr val="tx1"/>
                        </a:solidFill>
                      </a:endParaRPr>
                    </a:p>
                  </a:txBody>
                  <a:tcP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050" b="0" dirty="0">
                          <a:solidFill>
                            <a:schemeClr val="tx1"/>
                          </a:solidFill>
                        </a:rPr>
                        <a:t>390</a:t>
                      </a:r>
                      <a:r>
                        <a:rPr lang="en-US" sz="1050" b="0" baseline="0" dirty="0">
                          <a:solidFill>
                            <a:schemeClr val="tx1"/>
                          </a:solidFill>
                        </a:rPr>
                        <a:t> l/s</a:t>
                      </a:r>
                    </a:p>
                  </a:txBody>
                  <a:tcP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442508111"/>
                  </a:ext>
                </a:extLst>
              </a:tr>
            </a:tbl>
          </a:graphicData>
        </a:graphic>
      </p:graphicFrame>
      <p:graphicFrame>
        <p:nvGraphicFramePr>
          <p:cNvPr id="26" name="Tableau 25"/>
          <p:cNvGraphicFramePr>
            <a:graphicFrameLocks noGrp="1"/>
          </p:cNvGraphicFramePr>
          <p:nvPr>
            <p:extLst>
              <p:ext uri="{D42A27DB-BD31-4B8C-83A1-F6EECF244321}">
                <p14:modId xmlns:p14="http://schemas.microsoft.com/office/powerpoint/2010/main" val="2693265129"/>
              </p:ext>
            </p:extLst>
          </p:nvPr>
        </p:nvGraphicFramePr>
        <p:xfrm>
          <a:off x="3992360" y="4290844"/>
          <a:ext cx="3661622" cy="914400"/>
        </p:xfrm>
        <a:graphic>
          <a:graphicData uri="http://schemas.openxmlformats.org/drawingml/2006/table">
            <a:tbl>
              <a:tblPr firstRow="1" bandRow="1">
                <a:tableStyleId>{616DA210-FB5B-4158-B5E0-FEB733F419BA}</a:tableStyleId>
              </a:tblPr>
              <a:tblGrid>
                <a:gridCol w="1830811">
                  <a:extLst>
                    <a:ext uri="{9D8B030D-6E8A-4147-A177-3AD203B41FA5}">
                      <a16:colId xmlns:a16="http://schemas.microsoft.com/office/drawing/2014/main" val="3421283777"/>
                    </a:ext>
                  </a:extLst>
                </a:gridCol>
                <a:gridCol w="1830811">
                  <a:extLst>
                    <a:ext uri="{9D8B030D-6E8A-4147-A177-3AD203B41FA5}">
                      <a16:colId xmlns:a16="http://schemas.microsoft.com/office/drawing/2014/main" val="2229030858"/>
                    </a:ext>
                  </a:extLst>
                </a:gridCol>
              </a:tblGrid>
              <a:tr h="183367">
                <a:tc>
                  <a:txBody>
                    <a:bodyPr/>
                    <a:lstStyle/>
                    <a:p>
                      <a:pPr algn="ctr"/>
                      <a:r>
                        <a:rPr lang="en-US" sz="1050" b="1" dirty="0">
                          <a:solidFill>
                            <a:schemeClr val="tx1"/>
                          </a:solidFill>
                        </a:rPr>
                        <a:t>Volume of injected</a:t>
                      </a:r>
                      <a:r>
                        <a:rPr lang="en-US" sz="1050" b="1" baseline="0" dirty="0">
                          <a:solidFill>
                            <a:schemeClr val="tx1"/>
                          </a:solidFill>
                        </a:rPr>
                        <a:t> dye</a:t>
                      </a:r>
                      <a:endParaRPr lang="en-US" sz="1050" b="1" dirty="0">
                        <a:solidFill>
                          <a:schemeClr val="tx1"/>
                        </a:solidFill>
                      </a:endParaRPr>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25400" cmpd="sng">
                      <a:noFill/>
                    </a:lnB>
                    <a:lnTlToBr w="12700" cmpd="sng">
                      <a:noFill/>
                      <a:prstDash val="solid"/>
                    </a:lnTlToBr>
                    <a:lnBlToTr w="12700" cmpd="sng">
                      <a:noFill/>
                      <a:prstDash val="solid"/>
                    </a:lnBlToTr>
                    <a:solidFill>
                      <a:schemeClr val="bg1">
                        <a:lumMod val="95000"/>
                      </a:schemeClr>
                    </a:solidFill>
                  </a:tcPr>
                </a:tc>
                <a:tc>
                  <a:txBody>
                    <a:bodyPr/>
                    <a:lstStyle/>
                    <a:p>
                      <a:pPr algn="ctr"/>
                      <a:r>
                        <a:rPr lang="en-US" sz="1050" b="0" dirty="0">
                          <a:solidFill>
                            <a:schemeClr val="tx1"/>
                          </a:solidFill>
                        </a:rPr>
                        <a:t>65.6 ml</a:t>
                      </a: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54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88519781"/>
                  </a:ext>
                </a:extLst>
              </a:tr>
              <a:tr h="300055">
                <a:tc>
                  <a:txBody>
                    <a:bodyPr/>
                    <a:lstStyle/>
                    <a:p>
                      <a:pPr algn="ctr"/>
                      <a:r>
                        <a:rPr lang="en-US" sz="1050" b="1" dirty="0">
                          <a:solidFill>
                            <a:schemeClr val="tx1"/>
                          </a:solidFill>
                        </a:rPr>
                        <a:t>Concentration of the injected dye</a:t>
                      </a:r>
                    </a:p>
                  </a:txBody>
                  <a:tcPr>
                    <a:lnL w="12700" cap="flat" cmpd="sng" algn="ctr">
                      <a:solidFill>
                        <a:schemeClr val="tx1"/>
                      </a:solidFill>
                      <a:prstDash val="solid"/>
                      <a:round/>
                      <a:headEnd type="none" w="med" len="med"/>
                      <a:tailEnd type="none" w="med" len="med"/>
                    </a:lnL>
                    <a:lnR w="12700" cmpd="sng">
                      <a:noFill/>
                    </a:lnR>
                    <a:lnT w="254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a:r>
                        <a:rPr lang="en-US" sz="1050" b="0" dirty="0">
                          <a:solidFill>
                            <a:schemeClr val="tx1"/>
                          </a:solidFill>
                        </a:rPr>
                        <a:t>300 g/l</a:t>
                      </a:r>
                    </a:p>
                  </a:txBody>
                  <a:tcPr>
                    <a:lnL w="12700" cmpd="sng">
                      <a:noFill/>
                    </a:lnL>
                    <a:lnR w="12700" cap="flat" cmpd="sng" algn="ctr">
                      <a:solidFill>
                        <a:schemeClr val="tx1"/>
                      </a:solidFill>
                      <a:prstDash val="solid"/>
                      <a:round/>
                      <a:headEnd type="none" w="med" len="med"/>
                      <a:tailEnd type="none" w="med" len="med"/>
                    </a:lnR>
                    <a:lnT w="254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484063964"/>
                  </a:ext>
                </a:extLst>
              </a:tr>
              <a:tr h="183367">
                <a:tc>
                  <a:txBody>
                    <a:bodyPr/>
                    <a:lstStyle/>
                    <a:p>
                      <a:pPr algn="ctr"/>
                      <a:r>
                        <a:rPr lang="en-US" sz="1050" b="1" dirty="0">
                          <a:solidFill>
                            <a:schemeClr val="tx1"/>
                          </a:solidFill>
                        </a:rPr>
                        <a:t>Mean flow</a:t>
                      </a:r>
                      <a:r>
                        <a:rPr lang="en-US" sz="1050" b="1" baseline="0" dirty="0">
                          <a:solidFill>
                            <a:schemeClr val="tx1"/>
                          </a:solidFill>
                        </a:rPr>
                        <a:t> rate of the spring</a:t>
                      </a:r>
                      <a:endParaRPr lang="en-US" sz="1050" b="1" dirty="0">
                        <a:solidFill>
                          <a:schemeClr val="tx1"/>
                        </a:solidFill>
                      </a:endParaRPr>
                    </a:p>
                  </a:txBody>
                  <a:tcP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050" b="0" dirty="0">
                          <a:solidFill>
                            <a:schemeClr val="tx1"/>
                          </a:solidFill>
                        </a:rPr>
                        <a:t>410</a:t>
                      </a:r>
                      <a:r>
                        <a:rPr lang="en-US" sz="1050" b="0" baseline="0" dirty="0">
                          <a:solidFill>
                            <a:schemeClr val="tx1"/>
                          </a:solidFill>
                        </a:rPr>
                        <a:t> l/s</a:t>
                      </a:r>
                    </a:p>
                  </a:txBody>
                  <a:tcP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442508111"/>
                  </a:ext>
                </a:extLst>
              </a:tr>
            </a:tbl>
          </a:graphicData>
        </a:graphic>
      </p:graphicFrame>
      <p:pic>
        <p:nvPicPr>
          <p:cNvPr id="27" name="Image 26"/>
          <p:cNvPicPr>
            <a:picLocks noChangeAspect="1"/>
          </p:cNvPicPr>
          <p:nvPr/>
        </p:nvPicPr>
        <p:blipFill rotWithShape="1">
          <a:blip r:embed="rId5"/>
          <a:srcRect l="89743" r="2769" b="12369"/>
          <a:stretch/>
        </p:blipFill>
        <p:spPr>
          <a:xfrm>
            <a:off x="7976790" y="1014018"/>
            <a:ext cx="995042" cy="4158968"/>
          </a:xfrm>
          <a:prstGeom prst="rect">
            <a:avLst/>
          </a:prstGeom>
        </p:spPr>
      </p:pic>
      <p:grpSp>
        <p:nvGrpSpPr>
          <p:cNvPr id="31" name="Groupe 30"/>
          <p:cNvGrpSpPr/>
          <p:nvPr/>
        </p:nvGrpSpPr>
        <p:grpSpPr>
          <a:xfrm>
            <a:off x="7776466" y="5063579"/>
            <a:ext cx="1201036" cy="1093789"/>
            <a:chOff x="2466003" y="3123746"/>
            <a:chExt cx="3793212" cy="3456301"/>
          </a:xfrm>
        </p:grpSpPr>
        <p:grpSp>
          <p:nvGrpSpPr>
            <p:cNvPr id="32" name="Groupe 31"/>
            <p:cNvGrpSpPr/>
            <p:nvPr/>
          </p:nvGrpSpPr>
          <p:grpSpPr>
            <a:xfrm>
              <a:off x="2848296" y="3643862"/>
              <a:ext cx="2964874" cy="2747767"/>
              <a:chOff x="2815243" y="3574473"/>
              <a:chExt cx="2964874" cy="2747767"/>
            </a:xfrm>
          </p:grpSpPr>
          <p:sp>
            <p:nvSpPr>
              <p:cNvPr id="39" name="Cylindre 38"/>
              <p:cNvSpPr/>
              <p:nvPr/>
            </p:nvSpPr>
            <p:spPr>
              <a:xfrm>
                <a:off x="4214553" y="3574473"/>
                <a:ext cx="166254" cy="423949"/>
              </a:xfrm>
              <a:prstGeom prst="can">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40" name="Cylindre 39"/>
              <p:cNvSpPr/>
              <p:nvPr/>
            </p:nvSpPr>
            <p:spPr>
              <a:xfrm>
                <a:off x="4214553" y="4736382"/>
                <a:ext cx="166254" cy="423949"/>
              </a:xfrm>
              <a:prstGeom prst="can">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41" name="Cylindre 40"/>
              <p:cNvSpPr/>
              <p:nvPr/>
            </p:nvSpPr>
            <p:spPr>
              <a:xfrm>
                <a:off x="4214553" y="5898291"/>
                <a:ext cx="166254" cy="423949"/>
              </a:xfrm>
              <a:prstGeom prst="can">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42" name="Cylindre 41"/>
              <p:cNvSpPr/>
              <p:nvPr/>
            </p:nvSpPr>
            <p:spPr>
              <a:xfrm>
                <a:off x="5613863" y="4736382"/>
                <a:ext cx="166254" cy="423949"/>
              </a:xfrm>
              <a:prstGeom prst="can">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43" name="Cylindre 42"/>
              <p:cNvSpPr/>
              <p:nvPr/>
            </p:nvSpPr>
            <p:spPr>
              <a:xfrm>
                <a:off x="2815243" y="4736382"/>
                <a:ext cx="166254" cy="423949"/>
              </a:xfrm>
              <a:prstGeom prst="can">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grpSp>
        <p:sp>
          <p:nvSpPr>
            <p:cNvPr id="33" name="Ellipse 32"/>
            <p:cNvSpPr/>
            <p:nvPr/>
          </p:nvSpPr>
          <p:spPr>
            <a:xfrm>
              <a:off x="2610194" y="3272939"/>
              <a:ext cx="3466409" cy="330710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34" name="ZoneTexte 33"/>
            <p:cNvSpPr txBox="1"/>
            <p:nvPr/>
          </p:nvSpPr>
          <p:spPr>
            <a:xfrm>
              <a:off x="3864563" y="3123746"/>
              <a:ext cx="993312" cy="729414"/>
            </a:xfrm>
            <a:prstGeom prst="rect">
              <a:avLst/>
            </a:prstGeom>
            <a:noFill/>
          </p:spPr>
          <p:txBody>
            <a:bodyPr wrap="none" rtlCol="0">
              <a:spAutoFit/>
            </a:bodyPr>
            <a:lstStyle/>
            <a:p>
              <a:r>
                <a:rPr lang="en-US" sz="900" dirty="0"/>
                <a:t>2H</a:t>
              </a:r>
            </a:p>
          </p:txBody>
        </p:sp>
        <p:sp>
          <p:nvSpPr>
            <p:cNvPr id="35" name="ZoneTexte 34"/>
            <p:cNvSpPr txBox="1"/>
            <p:nvPr/>
          </p:nvSpPr>
          <p:spPr>
            <a:xfrm>
              <a:off x="5270969" y="4245361"/>
              <a:ext cx="988246" cy="729414"/>
            </a:xfrm>
            <a:prstGeom prst="rect">
              <a:avLst/>
            </a:prstGeom>
            <a:noFill/>
          </p:spPr>
          <p:txBody>
            <a:bodyPr wrap="none" rtlCol="0">
              <a:spAutoFit/>
            </a:bodyPr>
            <a:lstStyle/>
            <a:p>
              <a:r>
                <a:rPr lang="en-US" sz="900" dirty="0"/>
                <a:t>2D</a:t>
              </a:r>
            </a:p>
          </p:txBody>
        </p:sp>
        <p:sp>
          <p:nvSpPr>
            <p:cNvPr id="36" name="ZoneTexte 35"/>
            <p:cNvSpPr txBox="1"/>
            <p:nvPr/>
          </p:nvSpPr>
          <p:spPr>
            <a:xfrm>
              <a:off x="3828723" y="4237563"/>
              <a:ext cx="1079375" cy="729414"/>
            </a:xfrm>
            <a:prstGeom prst="rect">
              <a:avLst/>
            </a:prstGeom>
            <a:noFill/>
          </p:spPr>
          <p:txBody>
            <a:bodyPr wrap="none" rtlCol="0">
              <a:spAutoFit/>
            </a:bodyPr>
            <a:lstStyle/>
            <a:p>
              <a:r>
                <a:rPr lang="en-US" sz="900" dirty="0"/>
                <a:t>2M</a:t>
              </a:r>
            </a:p>
          </p:txBody>
        </p:sp>
        <p:sp>
          <p:nvSpPr>
            <p:cNvPr id="37" name="ZoneTexte 36"/>
            <p:cNvSpPr txBox="1"/>
            <p:nvPr/>
          </p:nvSpPr>
          <p:spPr>
            <a:xfrm>
              <a:off x="3879752" y="5418474"/>
              <a:ext cx="962935" cy="729414"/>
            </a:xfrm>
            <a:prstGeom prst="rect">
              <a:avLst/>
            </a:prstGeom>
            <a:noFill/>
          </p:spPr>
          <p:txBody>
            <a:bodyPr wrap="none" rtlCol="0">
              <a:spAutoFit/>
            </a:bodyPr>
            <a:lstStyle/>
            <a:p>
              <a:r>
                <a:rPr lang="en-US" sz="900" dirty="0"/>
                <a:t>2B</a:t>
              </a:r>
            </a:p>
          </p:txBody>
        </p:sp>
        <p:sp>
          <p:nvSpPr>
            <p:cNvPr id="38" name="ZoneTexte 37"/>
            <p:cNvSpPr txBox="1"/>
            <p:nvPr/>
          </p:nvSpPr>
          <p:spPr>
            <a:xfrm>
              <a:off x="2466003" y="4245361"/>
              <a:ext cx="993312" cy="729414"/>
            </a:xfrm>
            <a:prstGeom prst="rect">
              <a:avLst/>
            </a:prstGeom>
            <a:noFill/>
          </p:spPr>
          <p:txBody>
            <a:bodyPr wrap="none" rtlCol="0">
              <a:spAutoFit/>
            </a:bodyPr>
            <a:lstStyle/>
            <a:p>
              <a:r>
                <a:rPr lang="en-US" sz="900" dirty="0"/>
                <a:t>2G</a:t>
              </a:r>
            </a:p>
          </p:txBody>
        </p:sp>
      </p:grpSp>
      <p:cxnSp>
        <p:nvCxnSpPr>
          <p:cNvPr id="45" name="Connecteur droit avec flèche 44"/>
          <p:cNvCxnSpPr/>
          <p:nvPr/>
        </p:nvCxnSpPr>
        <p:spPr>
          <a:xfrm flipV="1">
            <a:off x="1258473" y="4478867"/>
            <a:ext cx="559769" cy="0"/>
          </a:xfrm>
          <a:prstGeom prst="straightConnector1">
            <a:avLst/>
          </a:prstGeom>
          <a:ln>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47" name="Connecteur droit avec flèche 46"/>
          <p:cNvCxnSpPr/>
          <p:nvPr/>
        </p:nvCxnSpPr>
        <p:spPr>
          <a:xfrm>
            <a:off x="1860911" y="5245110"/>
            <a:ext cx="950022" cy="0"/>
          </a:xfrm>
          <a:prstGeom prst="straightConnector1">
            <a:avLst/>
          </a:prstGeom>
          <a:ln>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49" name="Connecteur droit avec flèche 48"/>
          <p:cNvCxnSpPr/>
          <p:nvPr/>
        </p:nvCxnSpPr>
        <p:spPr>
          <a:xfrm>
            <a:off x="2745120" y="5708884"/>
            <a:ext cx="2038547" cy="0"/>
          </a:xfrm>
          <a:prstGeom prst="straightConnector1">
            <a:avLst/>
          </a:prstGeom>
          <a:ln>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51" name="Ellipse 50"/>
          <p:cNvSpPr/>
          <p:nvPr/>
        </p:nvSpPr>
        <p:spPr>
          <a:xfrm>
            <a:off x="1380982" y="1414041"/>
            <a:ext cx="687254" cy="457200"/>
          </a:xfrm>
          <a:prstGeom prst="ellipse">
            <a:avLst/>
          </a:pr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Ellipse 51"/>
          <p:cNvSpPr/>
          <p:nvPr/>
        </p:nvSpPr>
        <p:spPr>
          <a:xfrm>
            <a:off x="1166390" y="4533436"/>
            <a:ext cx="687254" cy="457200"/>
          </a:xfrm>
          <a:prstGeom prst="ellipse">
            <a:avLst/>
          </a:pr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53" name="Straight Connector 4">
            <a:extLst>
              <a:ext uri="{FF2B5EF4-FFF2-40B4-BE49-F238E27FC236}">
                <a16:creationId xmlns:a16="http://schemas.microsoft.com/office/drawing/2014/main" id="{14853519-970D-4683-A13E-12B1F3978E0F}"/>
              </a:ext>
            </a:extLst>
          </p:cNvPr>
          <p:cNvCxnSpPr/>
          <p:nvPr/>
        </p:nvCxnSpPr>
        <p:spPr>
          <a:xfrm>
            <a:off x="0" y="777275"/>
            <a:ext cx="9144000" cy="0"/>
          </a:xfrm>
          <a:prstGeom prst="line">
            <a:avLst/>
          </a:prstGeom>
          <a:ln w="76200">
            <a:gradFill flip="none" rotWithShape="1">
              <a:gsLst>
                <a:gs pos="99000">
                  <a:schemeClr val="bg1">
                    <a:lumMod val="85000"/>
                  </a:schemeClr>
                </a:gs>
                <a:gs pos="87000">
                  <a:schemeClr val="bg1">
                    <a:lumMod val="85000"/>
                  </a:schemeClr>
                </a:gs>
                <a:gs pos="20000">
                  <a:schemeClr val="bg1"/>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02524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childTnLst>
                                </p:cTn>
                              </p:par>
                              <p:par>
                                <p:cTn id="10" presetID="53" presetClass="entr" presetSubtype="16" fill="hold" nodeType="with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p:cTn id="12" dur="500" fill="hold"/>
                                        <p:tgtEl>
                                          <p:spTgt spid="47"/>
                                        </p:tgtEl>
                                        <p:attrNameLst>
                                          <p:attrName>ppt_w</p:attrName>
                                        </p:attrNameLst>
                                      </p:cBhvr>
                                      <p:tavLst>
                                        <p:tav tm="0">
                                          <p:val>
                                            <p:fltVal val="0"/>
                                          </p:val>
                                        </p:tav>
                                        <p:tav tm="100000">
                                          <p:val>
                                            <p:strVal val="#ppt_w"/>
                                          </p:val>
                                        </p:tav>
                                      </p:tavLst>
                                    </p:anim>
                                    <p:anim calcmode="lin" valueType="num">
                                      <p:cBhvr>
                                        <p:cTn id="13" dur="500" fill="hold"/>
                                        <p:tgtEl>
                                          <p:spTgt spid="47"/>
                                        </p:tgtEl>
                                        <p:attrNameLst>
                                          <p:attrName>ppt_h</p:attrName>
                                        </p:attrNameLst>
                                      </p:cBhvr>
                                      <p:tavLst>
                                        <p:tav tm="0">
                                          <p:val>
                                            <p:fltVal val="0"/>
                                          </p:val>
                                        </p:tav>
                                        <p:tav tm="100000">
                                          <p:val>
                                            <p:strVal val="#ppt_h"/>
                                          </p:val>
                                        </p:tav>
                                      </p:tavLst>
                                    </p:anim>
                                    <p:animEffect transition="in" filter="fade">
                                      <p:cBhvr>
                                        <p:cTn id="14" dur="500"/>
                                        <p:tgtEl>
                                          <p:spTgt spid="47"/>
                                        </p:tgtEl>
                                      </p:cBhvr>
                                    </p:animEffect>
                                  </p:childTnLst>
                                </p:cTn>
                              </p:par>
                              <p:par>
                                <p:cTn id="15" presetID="53" presetClass="entr" presetSubtype="16" fill="hold" nodeType="withEffect">
                                  <p:stCondLst>
                                    <p:cond delay="0"/>
                                  </p:stCondLst>
                                  <p:childTnLst>
                                    <p:set>
                                      <p:cBhvr>
                                        <p:cTn id="16" dur="1" fill="hold">
                                          <p:stCondLst>
                                            <p:cond delay="0"/>
                                          </p:stCondLst>
                                        </p:cTn>
                                        <p:tgtEl>
                                          <p:spTgt spid="49"/>
                                        </p:tgtEl>
                                        <p:attrNameLst>
                                          <p:attrName>style.visibility</p:attrName>
                                        </p:attrNameLst>
                                      </p:cBhvr>
                                      <p:to>
                                        <p:strVal val="visible"/>
                                      </p:to>
                                    </p:set>
                                    <p:anim calcmode="lin" valueType="num">
                                      <p:cBhvr>
                                        <p:cTn id="17" dur="500" fill="hold"/>
                                        <p:tgtEl>
                                          <p:spTgt spid="49"/>
                                        </p:tgtEl>
                                        <p:attrNameLst>
                                          <p:attrName>ppt_w</p:attrName>
                                        </p:attrNameLst>
                                      </p:cBhvr>
                                      <p:tavLst>
                                        <p:tav tm="0">
                                          <p:val>
                                            <p:fltVal val="0"/>
                                          </p:val>
                                        </p:tav>
                                        <p:tav tm="100000">
                                          <p:val>
                                            <p:strVal val="#ppt_w"/>
                                          </p:val>
                                        </p:tav>
                                      </p:tavLst>
                                    </p:anim>
                                    <p:anim calcmode="lin" valueType="num">
                                      <p:cBhvr>
                                        <p:cTn id="18" dur="500" fill="hold"/>
                                        <p:tgtEl>
                                          <p:spTgt spid="49"/>
                                        </p:tgtEl>
                                        <p:attrNameLst>
                                          <p:attrName>ppt_h</p:attrName>
                                        </p:attrNameLst>
                                      </p:cBhvr>
                                      <p:tavLst>
                                        <p:tav tm="0">
                                          <p:val>
                                            <p:fltVal val="0"/>
                                          </p:val>
                                        </p:tav>
                                        <p:tav tm="100000">
                                          <p:val>
                                            <p:strVal val="#ppt_h"/>
                                          </p:val>
                                        </p:tav>
                                      </p:tavLst>
                                    </p:anim>
                                    <p:animEffect transition="in" filter="fade">
                                      <p:cBhvr>
                                        <p:cTn id="19" dur="500"/>
                                        <p:tgtEl>
                                          <p:spTgt spid="49"/>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grpId="0" nodeType="click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wheel(1)">
                                      <p:cBhvr>
                                        <p:cTn id="24" dur="2000"/>
                                        <p:tgtEl>
                                          <p:spTgt spid="52"/>
                                        </p:tgtEl>
                                      </p:cBhvr>
                                    </p:animEffect>
                                  </p:childTnLst>
                                </p:cTn>
                              </p:par>
                              <p:par>
                                <p:cTn id="25" presetID="21" presetClass="entr" presetSubtype="1" fill="hold" grpId="0" nodeType="with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wheel(1)">
                                      <p:cBhvr>
                                        <p:cTn id="27" dur="2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Groupe 47"/>
          <p:cNvGrpSpPr/>
          <p:nvPr/>
        </p:nvGrpSpPr>
        <p:grpSpPr>
          <a:xfrm>
            <a:off x="-232816" y="1529809"/>
            <a:ext cx="4470157" cy="2483421"/>
            <a:chOff x="-267808" y="1377920"/>
            <a:chExt cx="4470157" cy="2483421"/>
          </a:xfrm>
        </p:grpSpPr>
        <p:pic>
          <p:nvPicPr>
            <p:cNvPr id="28" name="Image 27"/>
            <p:cNvPicPr>
              <a:picLocks noChangeAspect="1"/>
            </p:cNvPicPr>
            <p:nvPr/>
          </p:nvPicPr>
          <p:blipFill>
            <a:blip r:embed="rId3"/>
            <a:stretch>
              <a:fillRect/>
            </a:stretch>
          </p:blipFill>
          <p:spPr>
            <a:xfrm>
              <a:off x="-267808" y="1377920"/>
              <a:ext cx="4470157" cy="2483421"/>
            </a:xfrm>
            <a:prstGeom prst="rect">
              <a:avLst/>
            </a:prstGeom>
          </p:spPr>
        </p:pic>
        <p:sp>
          <p:nvSpPr>
            <p:cNvPr id="50" name="ZoneTexte 49"/>
            <p:cNvSpPr txBox="1"/>
            <p:nvPr/>
          </p:nvSpPr>
          <p:spPr>
            <a:xfrm>
              <a:off x="447779" y="2906257"/>
              <a:ext cx="2381706" cy="461665"/>
            </a:xfrm>
            <a:prstGeom prst="rect">
              <a:avLst/>
            </a:prstGeom>
            <a:noFill/>
          </p:spPr>
          <p:txBody>
            <a:bodyPr wrap="square" rtlCol="0">
              <a:spAutoFit/>
            </a:bodyPr>
            <a:lstStyle/>
            <a:p>
              <a:r>
                <a:rPr lang="en-US" sz="1200" dirty="0"/>
                <a:t>Use of simple geometries to reconstruct the karst conduit</a:t>
              </a:r>
            </a:p>
          </p:txBody>
        </p:sp>
      </p:grpSp>
      <p:grpSp>
        <p:nvGrpSpPr>
          <p:cNvPr id="45" name="Groupe 44">
            <a:extLst>
              <a:ext uri="{FF2B5EF4-FFF2-40B4-BE49-F238E27FC236}">
                <a16:creationId xmlns:a16="http://schemas.microsoft.com/office/drawing/2014/main" id="{365C5BF1-20CE-43F9-9573-FF20A011BE48}"/>
              </a:ext>
            </a:extLst>
          </p:cNvPr>
          <p:cNvGrpSpPr/>
          <p:nvPr/>
        </p:nvGrpSpPr>
        <p:grpSpPr>
          <a:xfrm>
            <a:off x="2662477" y="834265"/>
            <a:ext cx="4963937" cy="1254270"/>
            <a:chOff x="1739466" y="1373405"/>
            <a:chExt cx="6910264" cy="2050322"/>
          </a:xfrm>
        </p:grpSpPr>
        <p:grpSp>
          <p:nvGrpSpPr>
            <p:cNvPr id="51" name="Groupe 50">
              <a:extLst>
                <a:ext uri="{FF2B5EF4-FFF2-40B4-BE49-F238E27FC236}">
                  <a16:creationId xmlns:a16="http://schemas.microsoft.com/office/drawing/2014/main" id="{48FF4884-9ABE-4009-9B0E-07CD7BA7A2EC}"/>
                </a:ext>
              </a:extLst>
            </p:cNvPr>
            <p:cNvGrpSpPr/>
            <p:nvPr/>
          </p:nvGrpSpPr>
          <p:grpSpPr>
            <a:xfrm>
              <a:off x="1739466" y="1373405"/>
              <a:ext cx="6910264" cy="2050322"/>
              <a:chOff x="3149269" y="1754902"/>
              <a:chExt cx="4960199" cy="1243849"/>
            </a:xfrm>
          </p:grpSpPr>
          <p:pic>
            <p:nvPicPr>
              <p:cNvPr id="75" name="Image 74">
                <a:extLst>
                  <a:ext uri="{FF2B5EF4-FFF2-40B4-BE49-F238E27FC236}">
                    <a16:creationId xmlns:a16="http://schemas.microsoft.com/office/drawing/2014/main" id="{9695ECB6-4C77-4F92-B74E-E9722815D3A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55533" r="51909" b="22077"/>
              <a:stretch/>
            </p:blipFill>
            <p:spPr>
              <a:xfrm>
                <a:off x="3193295" y="1770912"/>
                <a:ext cx="4884502" cy="1227839"/>
              </a:xfrm>
              <a:prstGeom prst="rect">
                <a:avLst/>
              </a:prstGeom>
              <a:ln>
                <a:solidFill>
                  <a:schemeClr val="tx1"/>
                </a:solidFill>
              </a:ln>
            </p:spPr>
          </p:pic>
          <p:grpSp>
            <p:nvGrpSpPr>
              <p:cNvPr id="76" name="Groupe 75">
                <a:extLst>
                  <a:ext uri="{FF2B5EF4-FFF2-40B4-BE49-F238E27FC236}">
                    <a16:creationId xmlns:a16="http://schemas.microsoft.com/office/drawing/2014/main" id="{01CA1464-1123-4593-9A3B-D489234471E8}"/>
                  </a:ext>
                </a:extLst>
              </p:cNvPr>
              <p:cNvGrpSpPr/>
              <p:nvPr/>
            </p:nvGrpSpPr>
            <p:grpSpPr>
              <a:xfrm>
                <a:off x="3149269" y="1754902"/>
                <a:ext cx="4960199" cy="869777"/>
                <a:chOff x="3072355" y="1540252"/>
                <a:chExt cx="4960199" cy="869777"/>
              </a:xfrm>
            </p:grpSpPr>
            <p:sp>
              <p:nvSpPr>
                <p:cNvPr id="77" name="Flèche droite 35">
                  <a:extLst>
                    <a:ext uri="{FF2B5EF4-FFF2-40B4-BE49-F238E27FC236}">
                      <a16:creationId xmlns:a16="http://schemas.microsoft.com/office/drawing/2014/main" id="{468BB83E-248D-4562-9C13-F6E0927E801B}"/>
                    </a:ext>
                  </a:extLst>
                </p:cNvPr>
                <p:cNvSpPr/>
                <p:nvPr/>
              </p:nvSpPr>
              <p:spPr>
                <a:xfrm rot="12938500">
                  <a:off x="3560080" y="2127293"/>
                  <a:ext cx="172294" cy="66067"/>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ZoneTexte 77">
                  <a:extLst>
                    <a:ext uri="{FF2B5EF4-FFF2-40B4-BE49-F238E27FC236}">
                      <a16:creationId xmlns:a16="http://schemas.microsoft.com/office/drawing/2014/main" id="{C720D83D-6A4D-468C-9822-0790B2F2A65C}"/>
                    </a:ext>
                  </a:extLst>
                </p:cNvPr>
                <p:cNvSpPr txBox="1"/>
                <p:nvPr/>
              </p:nvSpPr>
              <p:spPr>
                <a:xfrm>
                  <a:off x="3072355" y="1540252"/>
                  <a:ext cx="761747" cy="261610"/>
                </a:xfrm>
                <a:prstGeom prst="rect">
                  <a:avLst/>
                </a:prstGeom>
                <a:noFill/>
              </p:spPr>
              <p:txBody>
                <a:bodyPr wrap="none" rtlCol="0">
                  <a:spAutoFit/>
                </a:bodyPr>
                <a:lstStyle/>
                <a:p>
                  <a:r>
                    <a:rPr lang="en-US" sz="1100" b="1" dirty="0"/>
                    <a:t>Lez spring</a:t>
                  </a:r>
                </a:p>
              </p:txBody>
            </p:sp>
            <p:cxnSp>
              <p:nvCxnSpPr>
                <p:cNvPr id="79" name="Connecteur droit avec flèche 78">
                  <a:extLst>
                    <a:ext uri="{FF2B5EF4-FFF2-40B4-BE49-F238E27FC236}">
                      <a16:creationId xmlns:a16="http://schemas.microsoft.com/office/drawing/2014/main" id="{16163A33-D59D-43C3-AB09-6B73D6E6216C}"/>
                    </a:ext>
                  </a:extLst>
                </p:cNvPr>
                <p:cNvCxnSpPr/>
                <p:nvPr/>
              </p:nvCxnSpPr>
              <p:spPr>
                <a:xfrm flipH="1" flipV="1">
                  <a:off x="7202657" y="2283596"/>
                  <a:ext cx="519075" cy="12643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0" name="ZoneTexte 79">
                  <a:extLst>
                    <a:ext uri="{FF2B5EF4-FFF2-40B4-BE49-F238E27FC236}">
                      <a16:creationId xmlns:a16="http://schemas.microsoft.com/office/drawing/2014/main" id="{98DAA580-96D0-4ABD-9F77-E5D50580A669}"/>
                    </a:ext>
                  </a:extLst>
                </p:cNvPr>
                <p:cNvSpPr txBox="1"/>
                <p:nvPr/>
              </p:nvSpPr>
              <p:spPr>
                <a:xfrm rot="830720">
                  <a:off x="7108607" y="2161160"/>
                  <a:ext cx="923947" cy="215444"/>
                </a:xfrm>
                <a:prstGeom prst="rect">
                  <a:avLst/>
                </a:prstGeom>
                <a:noFill/>
              </p:spPr>
              <p:txBody>
                <a:bodyPr wrap="square" rtlCol="0">
                  <a:spAutoFit/>
                </a:bodyPr>
                <a:lstStyle/>
                <a:p>
                  <a:r>
                    <a:rPr lang="en-US" sz="800" dirty="0"/>
                    <a:t>Direction of flow</a:t>
                  </a:r>
                </a:p>
              </p:txBody>
            </p:sp>
          </p:grpSp>
        </p:grpSp>
        <p:cxnSp>
          <p:nvCxnSpPr>
            <p:cNvPr id="52" name="Connecteur droit 51">
              <a:extLst>
                <a:ext uri="{FF2B5EF4-FFF2-40B4-BE49-F238E27FC236}">
                  <a16:creationId xmlns:a16="http://schemas.microsoft.com/office/drawing/2014/main" id="{F0D6F1EF-067A-4CA3-8CF1-A6BE704BA574}"/>
                </a:ext>
              </a:extLst>
            </p:cNvPr>
            <p:cNvCxnSpPr>
              <a:cxnSpLocks/>
            </p:cNvCxnSpPr>
            <p:nvPr/>
          </p:nvCxnSpPr>
          <p:spPr>
            <a:xfrm>
              <a:off x="1877690" y="3322690"/>
              <a:ext cx="922998"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3" name="Connecteur droit 52">
              <a:extLst>
                <a:ext uri="{FF2B5EF4-FFF2-40B4-BE49-F238E27FC236}">
                  <a16:creationId xmlns:a16="http://schemas.microsoft.com/office/drawing/2014/main" id="{540482AA-B57C-4FB0-94DC-D1517C134CCB}"/>
                </a:ext>
              </a:extLst>
            </p:cNvPr>
            <p:cNvCxnSpPr>
              <a:cxnSpLocks/>
            </p:cNvCxnSpPr>
            <p:nvPr/>
          </p:nvCxnSpPr>
          <p:spPr>
            <a:xfrm>
              <a:off x="2816855" y="3273855"/>
              <a:ext cx="0" cy="97669"/>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0" name="Connecteur droit 69">
              <a:extLst>
                <a:ext uri="{FF2B5EF4-FFF2-40B4-BE49-F238E27FC236}">
                  <a16:creationId xmlns:a16="http://schemas.microsoft.com/office/drawing/2014/main" id="{CE05B712-A7D3-41A0-B564-6B8E4BDDB22C}"/>
                </a:ext>
              </a:extLst>
            </p:cNvPr>
            <p:cNvCxnSpPr>
              <a:cxnSpLocks/>
            </p:cNvCxnSpPr>
            <p:nvPr/>
          </p:nvCxnSpPr>
          <p:spPr>
            <a:xfrm>
              <a:off x="1879663" y="3272055"/>
              <a:ext cx="0" cy="97669"/>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71" name="ZoneTexte 70">
              <a:extLst>
                <a:ext uri="{FF2B5EF4-FFF2-40B4-BE49-F238E27FC236}">
                  <a16:creationId xmlns:a16="http://schemas.microsoft.com/office/drawing/2014/main" id="{28149D44-A226-4D43-92B8-95E2C565ED3D}"/>
                </a:ext>
              </a:extLst>
            </p:cNvPr>
            <p:cNvSpPr txBox="1"/>
            <p:nvPr/>
          </p:nvSpPr>
          <p:spPr>
            <a:xfrm>
              <a:off x="2119755" y="2982627"/>
              <a:ext cx="460382" cy="253915"/>
            </a:xfrm>
            <a:prstGeom prst="rect">
              <a:avLst/>
            </a:prstGeom>
            <a:noFill/>
          </p:spPr>
          <p:txBody>
            <a:bodyPr wrap="none" rtlCol="0">
              <a:spAutoFit/>
            </a:bodyPr>
            <a:lstStyle/>
            <a:p>
              <a:r>
                <a:rPr lang="fr-FR" sz="1050" b="1" dirty="0"/>
                <a:t>50 m</a:t>
              </a:r>
            </a:p>
          </p:txBody>
        </p:sp>
      </p:grpSp>
      <p:grpSp>
        <p:nvGrpSpPr>
          <p:cNvPr id="73" name="Groupe 72"/>
          <p:cNvGrpSpPr/>
          <p:nvPr/>
        </p:nvGrpSpPr>
        <p:grpSpPr>
          <a:xfrm>
            <a:off x="6202" y="3827901"/>
            <a:ext cx="9137797" cy="3155036"/>
            <a:chOff x="398316" y="3760222"/>
            <a:chExt cx="8462276" cy="3009758"/>
          </a:xfrm>
        </p:grpSpPr>
        <p:pic>
          <p:nvPicPr>
            <p:cNvPr id="72" name="Image 71"/>
            <p:cNvPicPr>
              <a:picLocks noChangeAspect="1"/>
            </p:cNvPicPr>
            <p:nvPr/>
          </p:nvPicPr>
          <p:blipFill>
            <a:blip r:embed="rId5"/>
            <a:stretch>
              <a:fillRect/>
            </a:stretch>
          </p:blipFill>
          <p:spPr>
            <a:xfrm>
              <a:off x="398316" y="3760222"/>
              <a:ext cx="8462276" cy="3009758"/>
            </a:xfrm>
            <a:prstGeom prst="rect">
              <a:avLst/>
            </a:prstGeom>
          </p:spPr>
        </p:pic>
        <p:grpSp>
          <p:nvGrpSpPr>
            <p:cNvPr id="67" name="Groupe 66"/>
            <p:cNvGrpSpPr/>
            <p:nvPr/>
          </p:nvGrpSpPr>
          <p:grpSpPr>
            <a:xfrm>
              <a:off x="1113855" y="4316717"/>
              <a:ext cx="1929391" cy="1800901"/>
              <a:chOff x="1113855" y="4316717"/>
              <a:chExt cx="1929391" cy="1800901"/>
            </a:xfrm>
          </p:grpSpPr>
          <p:sp>
            <p:nvSpPr>
              <p:cNvPr id="54" name="ZoneTexte 53"/>
              <p:cNvSpPr txBox="1"/>
              <p:nvPr/>
            </p:nvSpPr>
            <p:spPr>
              <a:xfrm>
                <a:off x="1113855" y="4316717"/>
                <a:ext cx="559769" cy="253916"/>
              </a:xfrm>
              <a:prstGeom prst="rect">
                <a:avLst/>
              </a:prstGeom>
              <a:noFill/>
            </p:spPr>
            <p:txBody>
              <a:bodyPr wrap="none" rtlCol="0">
                <a:spAutoFit/>
              </a:bodyPr>
              <a:lstStyle/>
              <a:p>
                <a:r>
                  <a:rPr lang="en-US" sz="1050" b="1" dirty="0">
                    <a:solidFill>
                      <a:srgbClr val="FF0000"/>
                    </a:solidFill>
                  </a:rPr>
                  <a:t>Zone 1</a:t>
                </a:r>
              </a:p>
            </p:txBody>
          </p:sp>
          <p:sp>
            <p:nvSpPr>
              <p:cNvPr id="55" name="ZoneTexte 54"/>
              <p:cNvSpPr txBox="1"/>
              <p:nvPr/>
            </p:nvSpPr>
            <p:spPr>
              <a:xfrm>
                <a:off x="1514523" y="5729050"/>
                <a:ext cx="577402" cy="261610"/>
              </a:xfrm>
              <a:prstGeom prst="rect">
                <a:avLst/>
              </a:prstGeom>
              <a:noFill/>
            </p:spPr>
            <p:txBody>
              <a:bodyPr wrap="none" rtlCol="0">
                <a:spAutoFit/>
              </a:bodyPr>
              <a:lstStyle/>
              <a:p>
                <a:r>
                  <a:rPr lang="en-US" sz="1050" b="1" dirty="0">
                    <a:solidFill>
                      <a:srgbClr val="FF0000"/>
                    </a:solidFill>
                  </a:rPr>
                  <a:t>Zone 2</a:t>
                </a:r>
              </a:p>
            </p:txBody>
          </p:sp>
          <p:sp>
            <p:nvSpPr>
              <p:cNvPr id="56" name="ZoneTexte 55"/>
              <p:cNvSpPr txBox="1"/>
              <p:nvPr/>
            </p:nvSpPr>
            <p:spPr>
              <a:xfrm>
                <a:off x="2483477" y="5863702"/>
                <a:ext cx="559769" cy="253916"/>
              </a:xfrm>
              <a:prstGeom prst="rect">
                <a:avLst/>
              </a:prstGeom>
              <a:noFill/>
            </p:spPr>
            <p:txBody>
              <a:bodyPr wrap="none" rtlCol="0">
                <a:spAutoFit/>
              </a:bodyPr>
              <a:lstStyle/>
              <a:p>
                <a:r>
                  <a:rPr lang="en-US" sz="1050" b="1" dirty="0">
                    <a:solidFill>
                      <a:srgbClr val="FF0000"/>
                    </a:solidFill>
                  </a:rPr>
                  <a:t>Zone 3</a:t>
                </a:r>
              </a:p>
            </p:txBody>
          </p:sp>
        </p:grpSp>
      </p:grpSp>
      <p:sp>
        <p:nvSpPr>
          <p:cNvPr id="5" name="Slide Number Placeholder 4"/>
          <p:cNvSpPr>
            <a:spLocks noGrp="1"/>
          </p:cNvSpPr>
          <p:nvPr>
            <p:ph type="sldNum" sz="quarter" idx="12"/>
          </p:nvPr>
        </p:nvSpPr>
        <p:spPr/>
        <p:txBody>
          <a:bodyPr/>
          <a:lstStyle/>
          <a:p>
            <a:fld id="{0015838F-3394-BC46-87B2-653398A37840}" type="slidenum">
              <a:rPr lang="en-US" smtClean="0">
                <a:latin typeface="+mj-lt"/>
              </a:rPr>
              <a:t>7</a:t>
            </a:fld>
            <a:endParaRPr lang="en-US">
              <a:latin typeface="+mj-lt"/>
            </a:endParaRPr>
          </a:p>
        </p:txBody>
      </p:sp>
      <p:sp>
        <p:nvSpPr>
          <p:cNvPr id="10" name="TextBox 5"/>
          <p:cNvSpPr txBox="1"/>
          <p:nvPr/>
        </p:nvSpPr>
        <p:spPr>
          <a:xfrm>
            <a:off x="398316" y="133563"/>
            <a:ext cx="8517084" cy="461665"/>
          </a:xfrm>
          <a:prstGeom prst="rect">
            <a:avLst/>
          </a:prstGeom>
          <a:noFill/>
        </p:spPr>
        <p:txBody>
          <a:bodyPr wrap="square" rtlCol="0">
            <a:spAutoFit/>
          </a:bodyPr>
          <a:lstStyle/>
          <a:p>
            <a:r>
              <a:rPr lang="en-US" altLang="zh-CN" sz="2400" dirty="0"/>
              <a:t>NUMERICAL SIMULATION – SIMPLE CONDUIT GEOMETRY</a:t>
            </a:r>
          </a:p>
        </p:txBody>
      </p:sp>
      <p:grpSp>
        <p:nvGrpSpPr>
          <p:cNvPr id="57" name="Groupe 56"/>
          <p:cNvGrpSpPr/>
          <p:nvPr/>
        </p:nvGrpSpPr>
        <p:grpSpPr>
          <a:xfrm>
            <a:off x="940637" y="1961283"/>
            <a:ext cx="2791648" cy="1313101"/>
            <a:chOff x="-1390757" y="1506153"/>
            <a:chExt cx="3830113" cy="1835382"/>
          </a:xfrm>
        </p:grpSpPr>
        <p:cxnSp>
          <p:nvCxnSpPr>
            <p:cNvPr id="58" name="Connecteur droit 57"/>
            <p:cNvCxnSpPr/>
            <p:nvPr/>
          </p:nvCxnSpPr>
          <p:spPr>
            <a:xfrm flipH="1">
              <a:off x="856127" y="2627223"/>
              <a:ext cx="240888" cy="284643"/>
            </a:xfrm>
            <a:prstGeom prst="line">
              <a:avLst/>
            </a:prstGeom>
            <a:ln w="28575">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59" name="Connecteur droit 58"/>
            <p:cNvCxnSpPr/>
            <p:nvPr/>
          </p:nvCxnSpPr>
          <p:spPr>
            <a:xfrm flipH="1">
              <a:off x="111177" y="1817515"/>
              <a:ext cx="15354" cy="532100"/>
            </a:xfrm>
            <a:prstGeom prst="line">
              <a:avLst/>
            </a:prstGeom>
            <a:ln w="28575">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60" name="Connecteur droit 59"/>
            <p:cNvCxnSpPr/>
            <p:nvPr/>
          </p:nvCxnSpPr>
          <p:spPr>
            <a:xfrm flipH="1">
              <a:off x="-1082877" y="2012731"/>
              <a:ext cx="1987" cy="392395"/>
            </a:xfrm>
            <a:prstGeom prst="line">
              <a:avLst/>
            </a:prstGeom>
            <a:ln w="28575">
              <a:solidFill>
                <a:srgbClr val="FF0000"/>
              </a:solidFill>
              <a:prstDash val="sysDot"/>
            </a:ln>
          </p:spPr>
          <p:style>
            <a:lnRef idx="1">
              <a:schemeClr val="accent1"/>
            </a:lnRef>
            <a:fillRef idx="0">
              <a:schemeClr val="accent1"/>
            </a:fillRef>
            <a:effectRef idx="0">
              <a:schemeClr val="accent1"/>
            </a:effectRef>
            <a:fontRef idx="minor">
              <a:schemeClr val="tx1"/>
            </a:fontRef>
          </p:style>
        </p:cxnSp>
        <p:sp>
          <p:nvSpPr>
            <p:cNvPr id="61" name="ZoneTexte 60"/>
            <p:cNvSpPr txBox="1"/>
            <p:nvPr/>
          </p:nvSpPr>
          <p:spPr>
            <a:xfrm>
              <a:off x="425443" y="2875402"/>
              <a:ext cx="642637" cy="301136"/>
            </a:xfrm>
            <a:prstGeom prst="rect">
              <a:avLst/>
            </a:prstGeom>
            <a:noFill/>
          </p:spPr>
          <p:txBody>
            <a:bodyPr wrap="none" rtlCol="0">
              <a:spAutoFit/>
            </a:bodyPr>
            <a:lstStyle/>
            <a:p>
              <a:r>
                <a:rPr lang="en-US" sz="800" b="1" dirty="0">
                  <a:solidFill>
                    <a:srgbClr val="FF0000"/>
                  </a:solidFill>
                </a:rPr>
                <a:t>Zone 1</a:t>
              </a:r>
            </a:p>
          </p:txBody>
        </p:sp>
        <p:sp>
          <p:nvSpPr>
            <p:cNvPr id="62" name="ZoneTexte 61"/>
            <p:cNvSpPr txBox="1"/>
            <p:nvPr/>
          </p:nvSpPr>
          <p:spPr>
            <a:xfrm>
              <a:off x="-30988" y="1506153"/>
              <a:ext cx="642637" cy="301136"/>
            </a:xfrm>
            <a:prstGeom prst="rect">
              <a:avLst/>
            </a:prstGeom>
            <a:noFill/>
          </p:spPr>
          <p:txBody>
            <a:bodyPr wrap="none" rtlCol="0">
              <a:spAutoFit/>
            </a:bodyPr>
            <a:lstStyle/>
            <a:p>
              <a:r>
                <a:rPr lang="en-US" sz="800" b="1" dirty="0">
                  <a:solidFill>
                    <a:srgbClr val="FF0000"/>
                  </a:solidFill>
                </a:rPr>
                <a:t>Zone 2</a:t>
              </a:r>
            </a:p>
          </p:txBody>
        </p:sp>
        <p:sp>
          <p:nvSpPr>
            <p:cNvPr id="63" name="ZoneTexte 62"/>
            <p:cNvSpPr txBox="1"/>
            <p:nvPr/>
          </p:nvSpPr>
          <p:spPr>
            <a:xfrm>
              <a:off x="-1390757" y="2383346"/>
              <a:ext cx="642637" cy="301136"/>
            </a:xfrm>
            <a:prstGeom prst="rect">
              <a:avLst/>
            </a:prstGeom>
            <a:noFill/>
          </p:spPr>
          <p:txBody>
            <a:bodyPr wrap="none" rtlCol="0">
              <a:spAutoFit/>
            </a:bodyPr>
            <a:lstStyle/>
            <a:p>
              <a:r>
                <a:rPr lang="en-US" sz="800" b="1" dirty="0">
                  <a:solidFill>
                    <a:srgbClr val="FF0000"/>
                  </a:solidFill>
                </a:rPr>
                <a:t>Zone 3</a:t>
              </a:r>
            </a:p>
          </p:txBody>
        </p:sp>
        <p:sp>
          <p:nvSpPr>
            <p:cNvPr id="64" name="Flèche droite 63"/>
            <p:cNvSpPr/>
            <p:nvPr/>
          </p:nvSpPr>
          <p:spPr>
            <a:xfrm rot="7712232">
              <a:off x="1701461" y="3158148"/>
              <a:ext cx="270099" cy="96675"/>
            </a:xfrm>
            <a:prstGeom prst="rightArrow">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ZoneTexte 64"/>
            <p:cNvSpPr txBox="1"/>
            <p:nvPr/>
          </p:nvSpPr>
          <p:spPr>
            <a:xfrm>
              <a:off x="1807717" y="2824049"/>
              <a:ext cx="631639" cy="322645"/>
            </a:xfrm>
            <a:prstGeom prst="rect">
              <a:avLst/>
            </a:prstGeom>
            <a:noFill/>
          </p:spPr>
          <p:txBody>
            <a:bodyPr wrap="none" rtlCol="0">
              <a:spAutoFit/>
            </a:bodyPr>
            <a:lstStyle/>
            <a:p>
              <a:r>
                <a:rPr lang="en-US" sz="900" dirty="0"/>
                <a:t>TRACI</a:t>
              </a:r>
            </a:p>
          </p:txBody>
        </p:sp>
      </p:grpSp>
      <p:grpSp>
        <p:nvGrpSpPr>
          <p:cNvPr id="69" name="Groupe 68"/>
          <p:cNvGrpSpPr/>
          <p:nvPr/>
        </p:nvGrpSpPr>
        <p:grpSpPr>
          <a:xfrm>
            <a:off x="5096148" y="2140735"/>
            <a:ext cx="3189044" cy="1911965"/>
            <a:chOff x="3633766" y="959367"/>
            <a:chExt cx="5154835" cy="2897656"/>
          </a:xfrm>
        </p:grpSpPr>
        <p:grpSp>
          <p:nvGrpSpPr>
            <p:cNvPr id="46" name="Groupe 45"/>
            <p:cNvGrpSpPr/>
            <p:nvPr/>
          </p:nvGrpSpPr>
          <p:grpSpPr>
            <a:xfrm>
              <a:off x="3633766" y="959367"/>
              <a:ext cx="5154835" cy="2897656"/>
              <a:chOff x="3633766" y="1170801"/>
              <a:chExt cx="5154835" cy="2897656"/>
            </a:xfrm>
          </p:grpSpPr>
          <p:grpSp>
            <p:nvGrpSpPr>
              <p:cNvPr id="22" name="Groupe 21"/>
              <p:cNvGrpSpPr/>
              <p:nvPr/>
            </p:nvGrpSpPr>
            <p:grpSpPr>
              <a:xfrm>
                <a:off x="3633766" y="1170801"/>
                <a:ext cx="5154835" cy="2897656"/>
                <a:chOff x="1928597" y="3200958"/>
                <a:chExt cx="5504205" cy="3057892"/>
              </a:xfrm>
            </p:grpSpPr>
            <p:pic>
              <p:nvPicPr>
                <p:cNvPr id="7" name="Image 6"/>
                <p:cNvPicPr>
                  <a:picLocks noChangeAspect="1"/>
                </p:cNvPicPr>
                <p:nvPr/>
              </p:nvPicPr>
              <p:blipFill>
                <a:blip r:embed="rId6"/>
                <a:stretch>
                  <a:fillRect/>
                </a:stretch>
              </p:blipFill>
              <p:spPr>
                <a:xfrm>
                  <a:off x="1928597" y="3200958"/>
                  <a:ext cx="5504205" cy="3057892"/>
                </a:xfrm>
                <a:prstGeom prst="rect">
                  <a:avLst/>
                </a:prstGeom>
              </p:spPr>
            </p:pic>
            <p:sp>
              <p:nvSpPr>
                <p:cNvPr id="21" name="Rectangle 20"/>
                <p:cNvSpPr/>
                <p:nvPr/>
              </p:nvSpPr>
              <p:spPr>
                <a:xfrm>
                  <a:off x="1928597" y="3200958"/>
                  <a:ext cx="1555601" cy="395275"/>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cxnSp>
            <p:nvCxnSpPr>
              <p:cNvPr id="30" name="Connecteur droit 29"/>
              <p:cNvCxnSpPr/>
              <p:nvPr/>
            </p:nvCxnSpPr>
            <p:spPr>
              <a:xfrm flipH="1">
                <a:off x="5457217" y="2597285"/>
                <a:ext cx="612843" cy="447472"/>
              </a:xfrm>
              <a:prstGeom prst="line">
                <a:avLst/>
              </a:prstGeom>
              <a:ln w="9525">
                <a:solidFill>
                  <a:schemeClr val="tx1"/>
                </a:solidFill>
                <a:prstDash val="sysDash"/>
              </a:ln>
            </p:spPr>
            <p:style>
              <a:lnRef idx="2">
                <a:schemeClr val="accent1"/>
              </a:lnRef>
              <a:fillRef idx="0">
                <a:schemeClr val="accent1"/>
              </a:fillRef>
              <a:effectRef idx="1">
                <a:schemeClr val="accent1"/>
              </a:effectRef>
              <a:fontRef idx="minor">
                <a:schemeClr val="tx1"/>
              </a:fontRef>
            </p:style>
          </p:cxnSp>
          <p:sp>
            <p:nvSpPr>
              <p:cNvPr id="44" name="ZoneTexte 43"/>
              <p:cNvSpPr txBox="1"/>
              <p:nvPr/>
            </p:nvSpPr>
            <p:spPr>
              <a:xfrm>
                <a:off x="4970832" y="3044756"/>
                <a:ext cx="1398438" cy="419803"/>
              </a:xfrm>
              <a:prstGeom prst="rect">
                <a:avLst/>
              </a:prstGeom>
              <a:noFill/>
            </p:spPr>
            <p:txBody>
              <a:bodyPr wrap="square" rtlCol="0">
                <a:spAutoFit/>
              </a:bodyPr>
              <a:lstStyle/>
              <a:p>
                <a:r>
                  <a:rPr lang="en-US" sz="1200" dirty="0"/>
                  <a:t>Dye plume</a:t>
                </a:r>
              </a:p>
            </p:txBody>
          </p:sp>
        </p:grpSp>
        <p:sp>
          <p:nvSpPr>
            <p:cNvPr id="68" name="ZoneTexte 67"/>
            <p:cNvSpPr txBox="1"/>
            <p:nvPr/>
          </p:nvSpPr>
          <p:spPr>
            <a:xfrm>
              <a:off x="4791005" y="1055814"/>
              <a:ext cx="3127796" cy="419803"/>
            </a:xfrm>
            <a:prstGeom prst="rect">
              <a:avLst/>
            </a:prstGeom>
            <a:solidFill>
              <a:schemeClr val="bg1"/>
            </a:solidFill>
          </p:spPr>
          <p:txBody>
            <a:bodyPr wrap="square" rtlCol="0">
              <a:spAutoFit/>
            </a:bodyPr>
            <a:lstStyle/>
            <a:p>
              <a:r>
                <a:rPr lang="en-US" sz="1200" dirty="0"/>
                <a:t>Concentration (</a:t>
              </a:r>
              <a:r>
                <a:rPr lang="en-US" sz="1200" dirty="0" err="1"/>
                <a:t>mmol</a:t>
              </a:r>
              <a:r>
                <a:rPr lang="en-US" sz="1200" dirty="0"/>
                <a:t>/m</a:t>
              </a:r>
              <a:r>
                <a:rPr lang="en-US" sz="1200" baseline="30000" dirty="0"/>
                <a:t>3</a:t>
              </a:r>
              <a:r>
                <a:rPr lang="en-US" sz="1200" dirty="0"/>
                <a:t>)</a:t>
              </a:r>
            </a:p>
          </p:txBody>
        </p:sp>
      </p:grpSp>
      <p:cxnSp>
        <p:nvCxnSpPr>
          <p:cNvPr id="74" name="Straight Connector 4">
            <a:extLst>
              <a:ext uri="{FF2B5EF4-FFF2-40B4-BE49-F238E27FC236}">
                <a16:creationId xmlns:a16="http://schemas.microsoft.com/office/drawing/2014/main" id="{14853519-970D-4683-A13E-12B1F3978E0F}"/>
              </a:ext>
            </a:extLst>
          </p:cNvPr>
          <p:cNvCxnSpPr/>
          <p:nvPr/>
        </p:nvCxnSpPr>
        <p:spPr>
          <a:xfrm>
            <a:off x="0" y="777275"/>
            <a:ext cx="9144000" cy="0"/>
          </a:xfrm>
          <a:prstGeom prst="line">
            <a:avLst/>
          </a:prstGeom>
          <a:ln w="76200">
            <a:gradFill flip="none" rotWithShape="1">
              <a:gsLst>
                <a:gs pos="99000">
                  <a:schemeClr val="bg1">
                    <a:lumMod val="85000"/>
                  </a:schemeClr>
                </a:gs>
                <a:gs pos="87000">
                  <a:schemeClr val="bg1">
                    <a:lumMod val="85000"/>
                  </a:schemeClr>
                </a:gs>
                <a:gs pos="20000">
                  <a:schemeClr val="bg1"/>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2" name="Flèche droite 1"/>
          <p:cNvSpPr/>
          <p:nvPr/>
        </p:nvSpPr>
        <p:spPr>
          <a:xfrm>
            <a:off x="4127792" y="2769010"/>
            <a:ext cx="783228" cy="153991"/>
          </a:xfrm>
          <a:prstGeom prst="rightArrow">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Rectangle 2"/>
          <p:cNvSpPr/>
          <p:nvPr/>
        </p:nvSpPr>
        <p:spPr>
          <a:xfrm>
            <a:off x="3427706" y="1200790"/>
            <a:ext cx="2706394" cy="650870"/>
          </a:xfrm>
          <a:prstGeom prst="rect">
            <a:avLst/>
          </a:prstGeom>
          <a:noFill/>
          <a:ln>
            <a:solidFill>
              <a:srgbClr val="0000FF"/>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 name="Connecteur droit avec flèche 5"/>
          <p:cNvCxnSpPr>
            <a:cxnSpLocks/>
          </p:cNvCxnSpPr>
          <p:nvPr/>
        </p:nvCxnSpPr>
        <p:spPr>
          <a:xfrm flipH="1">
            <a:off x="2774396" y="1851660"/>
            <a:ext cx="1088945" cy="683672"/>
          </a:xfrm>
          <a:prstGeom prst="straightConnector1">
            <a:avLst/>
          </a:prstGeom>
          <a:ln w="9525">
            <a:solidFill>
              <a:srgbClr val="0000FF"/>
            </a:solidFill>
            <a:prstDash val="dash"/>
            <a:tailEnd type="triangle"/>
          </a:ln>
        </p:spPr>
        <p:style>
          <a:lnRef idx="2">
            <a:schemeClr val="accent1"/>
          </a:lnRef>
          <a:fillRef idx="0">
            <a:schemeClr val="accent1"/>
          </a:fillRef>
          <a:effectRef idx="1">
            <a:schemeClr val="accent1"/>
          </a:effectRef>
          <a:fontRef idx="minor">
            <a:schemeClr val="tx1"/>
          </a:fontRef>
        </p:style>
      </p:cxnSp>
      <p:sp>
        <p:nvSpPr>
          <p:cNvPr id="66" name="ZoneTexte 65"/>
          <p:cNvSpPr txBox="1"/>
          <p:nvPr/>
        </p:nvSpPr>
        <p:spPr>
          <a:xfrm>
            <a:off x="4019494" y="2936059"/>
            <a:ext cx="1143196" cy="461665"/>
          </a:xfrm>
          <a:prstGeom prst="rect">
            <a:avLst/>
          </a:prstGeom>
          <a:noFill/>
        </p:spPr>
        <p:txBody>
          <a:bodyPr wrap="square" rtlCol="0">
            <a:spAutoFit/>
          </a:bodyPr>
          <a:lstStyle/>
          <a:p>
            <a:r>
              <a:rPr lang="en-US" sz="1200" dirty="0"/>
              <a:t>Simulate flow and transport</a:t>
            </a:r>
          </a:p>
        </p:txBody>
      </p:sp>
    </p:spTree>
    <p:extLst>
      <p:ext uri="{BB962C8B-B14F-4D97-AF65-F5344CB8AC3E}">
        <p14:creationId xmlns:p14="http://schemas.microsoft.com/office/powerpoint/2010/main" val="2737207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e 16"/>
          <p:cNvGrpSpPr/>
          <p:nvPr/>
        </p:nvGrpSpPr>
        <p:grpSpPr>
          <a:xfrm>
            <a:off x="0" y="3775161"/>
            <a:ext cx="9093128" cy="3234132"/>
            <a:chOff x="0" y="3505182"/>
            <a:chExt cx="9093128" cy="3234132"/>
          </a:xfrm>
        </p:grpSpPr>
        <p:pic>
          <p:nvPicPr>
            <p:cNvPr id="16" name="Image 15"/>
            <p:cNvPicPr>
              <a:picLocks noChangeAspect="1"/>
            </p:cNvPicPr>
            <p:nvPr/>
          </p:nvPicPr>
          <p:blipFill>
            <a:blip r:embed="rId3"/>
            <a:stretch>
              <a:fillRect/>
            </a:stretch>
          </p:blipFill>
          <p:spPr>
            <a:xfrm>
              <a:off x="0" y="3505182"/>
              <a:ext cx="9093128" cy="3234132"/>
            </a:xfrm>
            <a:prstGeom prst="rect">
              <a:avLst/>
            </a:prstGeom>
          </p:spPr>
        </p:pic>
        <p:grpSp>
          <p:nvGrpSpPr>
            <p:cNvPr id="67" name="Groupe 66"/>
            <p:cNvGrpSpPr/>
            <p:nvPr/>
          </p:nvGrpSpPr>
          <p:grpSpPr>
            <a:xfrm>
              <a:off x="1058325" y="4110503"/>
              <a:ext cx="2268124" cy="1753199"/>
              <a:chOff x="1058325" y="4110503"/>
              <a:chExt cx="2268124" cy="1753199"/>
            </a:xfrm>
          </p:grpSpPr>
          <p:sp>
            <p:nvSpPr>
              <p:cNvPr id="54" name="ZoneTexte 53"/>
              <p:cNvSpPr txBox="1"/>
              <p:nvPr/>
            </p:nvSpPr>
            <p:spPr>
              <a:xfrm>
                <a:off x="1058325" y="4110503"/>
                <a:ext cx="559769" cy="253916"/>
              </a:xfrm>
              <a:prstGeom prst="rect">
                <a:avLst/>
              </a:prstGeom>
              <a:noFill/>
            </p:spPr>
            <p:txBody>
              <a:bodyPr wrap="none" rtlCol="0">
                <a:spAutoFit/>
              </a:bodyPr>
              <a:lstStyle/>
              <a:p>
                <a:r>
                  <a:rPr lang="en-US" sz="1050" b="1" dirty="0">
                    <a:solidFill>
                      <a:srgbClr val="FF0000"/>
                    </a:solidFill>
                  </a:rPr>
                  <a:t>Zone 1</a:t>
                </a:r>
              </a:p>
            </p:txBody>
          </p:sp>
          <p:sp>
            <p:nvSpPr>
              <p:cNvPr id="55" name="ZoneTexte 54"/>
              <p:cNvSpPr txBox="1"/>
              <p:nvPr/>
            </p:nvSpPr>
            <p:spPr>
              <a:xfrm>
                <a:off x="1703156" y="5312651"/>
                <a:ext cx="577402" cy="261610"/>
              </a:xfrm>
              <a:prstGeom prst="rect">
                <a:avLst/>
              </a:prstGeom>
              <a:noFill/>
            </p:spPr>
            <p:txBody>
              <a:bodyPr wrap="none" rtlCol="0">
                <a:spAutoFit/>
              </a:bodyPr>
              <a:lstStyle/>
              <a:p>
                <a:r>
                  <a:rPr lang="en-US" sz="1050" b="1" dirty="0">
                    <a:solidFill>
                      <a:srgbClr val="FF0000"/>
                    </a:solidFill>
                  </a:rPr>
                  <a:t>Zone 2</a:t>
                </a:r>
              </a:p>
            </p:txBody>
          </p:sp>
          <p:sp>
            <p:nvSpPr>
              <p:cNvPr id="56" name="ZoneTexte 55"/>
              <p:cNvSpPr txBox="1"/>
              <p:nvPr/>
            </p:nvSpPr>
            <p:spPr>
              <a:xfrm>
                <a:off x="2766680" y="5609786"/>
                <a:ext cx="559769" cy="253916"/>
              </a:xfrm>
              <a:prstGeom prst="rect">
                <a:avLst/>
              </a:prstGeom>
              <a:noFill/>
            </p:spPr>
            <p:txBody>
              <a:bodyPr wrap="none" rtlCol="0">
                <a:spAutoFit/>
              </a:bodyPr>
              <a:lstStyle/>
              <a:p>
                <a:r>
                  <a:rPr lang="en-US" sz="1050" b="1" dirty="0">
                    <a:solidFill>
                      <a:srgbClr val="FF0000"/>
                    </a:solidFill>
                  </a:rPr>
                  <a:t>Zone 3</a:t>
                </a:r>
              </a:p>
            </p:txBody>
          </p:sp>
        </p:grpSp>
      </p:grpSp>
      <p:sp>
        <p:nvSpPr>
          <p:cNvPr id="5" name="Slide Number Placeholder 4"/>
          <p:cNvSpPr>
            <a:spLocks noGrp="1"/>
          </p:cNvSpPr>
          <p:nvPr>
            <p:ph type="sldNum" sz="quarter" idx="12"/>
          </p:nvPr>
        </p:nvSpPr>
        <p:spPr/>
        <p:txBody>
          <a:bodyPr/>
          <a:lstStyle/>
          <a:p>
            <a:fld id="{0015838F-3394-BC46-87B2-653398A37840}" type="slidenum">
              <a:rPr lang="en-US" smtClean="0">
                <a:latin typeface="+mj-lt"/>
              </a:rPr>
              <a:t>8</a:t>
            </a:fld>
            <a:endParaRPr lang="en-US">
              <a:latin typeface="+mj-lt"/>
            </a:endParaRPr>
          </a:p>
        </p:txBody>
      </p:sp>
      <p:sp>
        <p:nvSpPr>
          <p:cNvPr id="10" name="TextBox 5"/>
          <p:cNvSpPr txBox="1"/>
          <p:nvPr/>
        </p:nvSpPr>
        <p:spPr>
          <a:xfrm>
            <a:off x="398316" y="133563"/>
            <a:ext cx="8517084" cy="461665"/>
          </a:xfrm>
          <a:prstGeom prst="rect">
            <a:avLst/>
          </a:prstGeom>
          <a:noFill/>
        </p:spPr>
        <p:txBody>
          <a:bodyPr wrap="square" rtlCol="0">
            <a:spAutoFit/>
          </a:bodyPr>
          <a:lstStyle/>
          <a:p>
            <a:r>
              <a:rPr lang="en-US" altLang="zh-CN" sz="2400" dirty="0"/>
              <a:t>NUMERICAL SIMULATION – 3D MAPPED CONDUIT</a:t>
            </a:r>
          </a:p>
        </p:txBody>
      </p:sp>
      <p:grpSp>
        <p:nvGrpSpPr>
          <p:cNvPr id="2" name="Groupe 1"/>
          <p:cNvGrpSpPr/>
          <p:nvPr/>
        </p:nvGrpSpPr>
        <p:grpSpPr>
          <a:xfrm>
            <a:off x="-101852" y="1514617"/>
            <a:ext cx="4552979" cy="2561051"/>
            <a:chOff x="-101852" y="1514617"/>
            <a:chExt cx="4552979" cy="2561051"/>
          </a:xfrm>
        </p:grpSpPr>
        <p:pic>
          <p:nvPicPr>
            <p:cNvPr id="3" name="Image 2"/>
            <p:cNvPicPr>
              <a:picLocks noChangeAspect="1"/>
            </p:cNvPicPr>
            <p:nvPr/>
          </p:nvPicPr>
          <p:blipFill>
            <a:blip r:embed="rId4"/>
            <a:stretch>
              <a:fillRect/>
            </a:stretch>
          </p:blipFill>
          <p:spPr>
            <a:xfrm>
              <a:off x="-101852" y="1514617"/>
              <a:ext cx="4552979" cy="2561051"/>
            </a:xfrm>
            <a:prstGeom prst="rect">
              <a:avLst/>
            </a:prstGeom>
          </p:spPr>
        </p:pic>
        <p:sp>
          <p:nvSpPr>
            <p:cNvPr id="50" name="ZoneTexte 49"/>
            <p:cNvSpPr txBox="1"/>
            <p:nvPr/>
          </p:nvSpPr>
          <p:spPr>
            <a:xfrm>
              <a:off x="482771" y="2931883"/>
              <a:ext cx="2381706" cy="276999"/>
            </a:xfrm>
            <a:prstGeom prst="rect">
              <a:avLst/>
            </a:prstGeom>
            <a:noFill/>
          </p:spPr>
          <p:txBody>
            <a:bodyPr wrap="square" rtlCol="0">
              <a:spAutoFit/>
            </a:bodyPr>
            <a:lstStyle/>
            <a:p>
              <a:r>
                <a:rPr lang="en-US" sz="1200" dirty="0"/>
                <a:t>3D mapped karst conduit</a:t>
              </a:r>
            </a:p>
          </p:txBody>
        </p:sp>
      </p:grpSp>
      <p:grpSp>
        <p:nvGrpSpPr>
          <p:cNvPr id="57" name="Groupe 56"/>
          <p:cNvGrpSpPr/>
          <p:nvPr/>
        </p:nvGrpSpPr>
        <p:grpSpPr>
          <a:xfrm>
            <a:off x="817750" y="1731308"/>
            <a:ext cx="2869048" cy="1529136"/>
            <a:chOff x="-1390757" y="1277190"/>
            <a:chExt cx="3936305" cy="2137344"/>
          </a:xfrm>
        </p:grpSpPr>
        <p:cxnSp>
          <p:nvCxnSpPr>
            <p:cNvPr id="58" name="Connecteur droit 57"/>
            <p:cNvCxnSpPr/>
            <p:nvPr/>
          </p:nvCxnSpPr>
          <p:spPr>
            <a:xfrm flipH="1">
              <a:off x="856127" y="2627223"/>
              <a:ext cx="240888" cy="284643"/>
            </a:xfrm>
            <a:prstGeom prst="line">
              <a:avLst/>
            </a:prstGeom>
            <a:ln w="28575">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59" name="Connecteur droit 58"/>
            <p:cNvCxnSpPr/>
            <p:nvPr/>
          </p:nvCxnSpPr>
          <p:spPr>
            <a:xfrm flipH="1">
              <a:off x="127676" y="1588552"/>
              <a:ext cx="15354" cy="532100"/>
            </a:xfrm>
            <a:prstGeom prst="line">
              <a:avLst/>
            </a:prstGeom>
            <a:ln w="28575">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60" name="Connecteur droit 59"/>
            <p:cNvCxnSpPr/>
            <p:nvPr/>
          </p:nvCxnSpPr>
          <p:spPr>
            <a:xfrm flipH="1">
              <a:off x="-1050728" y="2041807"/>
              <a:ext cx="1987" cy="392395"/>
            </a:xfrm>
            <a:prstGeom prst="line">
              <a:avLst/>
            </a:prstGeom>
            <a:ln w="28575">
              <a:solidFill>
                <a:srgbClr val="FF0000"/>
              </a:solidFill>
              <a:prstDash val="sysDot"/>
            </a:ln>
          </p:spPr>
          <p:style>
            <a:lnRef idx="1">
              <a:schemeClr val="accent1"/>
            </a:lnRef>
            <a:fillRef idx="0">
              <a:schemeClr val="accent1"/>
            </a:fillRef>
            <a:effectRef idx="0">
              <a:schemeClr val="accent1"/>
            </a:effectRef>
            <a:fontRef idx="minor">
              <a:schemeClr val="tx1"/>
            </a:fontRef>
          </p:style>
        </p:cxnSp>
        <p:sp>
          <p:nvSpPr>
            <p:cNvPr id="61" name="ZoneTexte 60"/>
            <p:cNvSpPr txBox="1"/>
            <p:nvPr/>
          </p:nvSpPr>
          <p:spPr>
            <a:xfrm>
              <a:off x="425443" y="2875402"/>
              <a:ext cx="642637" cy="301136"/>
            </a:xfrm>
            <a:prstGeom prst="rect">
              <a:avLst/>
            </a:prstGeom>
            <a:noFill/>
          </p:spPr>
          <p:txBody>
            <a:bodyPr wrap="none" rtlCol="0">
              <a:spAutoFit/>
            </a:bodyPr>
            <a:lstStyle/>
            <a:p>
              <a:r>
                <a:rPr lang="en-US" sz="800" b="1" dirty="0">
                  <a:solidFill>
                    <a:srgbClr val="FF0000"/>
                  </a:solidFill>
                </a:rPr>
                <a:t>Zone 1</a:t>
              </a:r>
            </a:p>
          </p:txBody>
        </p:sp>
        <p:sp>
          <p:nvSpPr>
            <p:cNvPr id="62" name="ZoneTexte 61"/>
            <p:cNvSpPr txBox="1"/>
            <p:nvPr/>
          </p:nvSpPr>
          <p:spPr>
            <a:xfrm>
              <a:off x="-14488" y="1277190"/>
              <a:ext cx="642637" cy="301136"/>
            </a:xfrm>
            <a:prstGeom prst="rect">
              <a:avLst/>
            </a:prstGeom>
            <a:noFill/>
          </p:spPr>
          <p:txBody>
            <a:bodyPr wrap="none" rtlCol="0">
              <a:spAutoFit/>
            </a:bodyPr>
            <a:lstStyle/>
            <a:p>
              <a:r>
                <a:rPr lang="en-US" sz="800" b="1" dirty="0">
                  <a:solidFill>
                    <a:srgbClr val="FF0000"/>
                  </a:solidFill>
                </a:rPr>
                <a:t>Zone 2</a:t>
              </a:r>
            </a:p>
          </p:txBody>
        </p:sp>
        <p:sp>
          <p:nvSpPr>
            <p:cNvPr id="63" name="ZoneTexte 62"/>
            <p:cNvSpPr txBox="1"/>
            <p:nvPr/>
          </p:nvSpPr>
          <p:spPr>
            <a:xfrm>
              <a:off x="-1390757" y="2383346"/>
              <a:ext cx="642637" cy="301136"/>
            </a:xfrm>
            <a:prstGeom prst="rect">
              <a:avLst/>
            </a:prstGeom>
            <a:noFill/>
          </p:spPr>
          <p:txBody>
            <a:bodyPr wrap="none" rtlCol="0">
              <a:spAutoFit/>
            </a:bodyPr>
            <a:lstStyle/>
            <a:p>
              <a:r>
                <a:rPr lang="en-US" sz="800" b="1" dirty="0">
                  <a:solidFill>
                    <a:srgbClr val="FF0000"/>
                  </a:solidFill>
                </a:rPr>
                <a:t>Zone 3</a:t>
              </a:r>
            </a:p>
          </p:txBody>
        </p:sp>
        <p:sp>
          <p:nvSpPr>
            <p:cNvPr id="64" name="Flèche droite 63"/>
            <p:cNvSpPr/>
            <p:nvPr/>
          </p:nvSpPr>
          <p:spPr>
            <a:xfrm rot="7712232">
              <a:off x="1807654" y="3231147"/>
              <a:ext cx="270099" cy="96675"/>
            </a:xfrm>
            <a:prstGeom prst="rightArrow">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ZoneTexte 64"/>
            <p:cNvSpPr txBox="1"/>
            <p:nvPr/>
          </p:nvSpPr>
          <p:spPr>
            <a:xfrm>
              <a:off x="1913909" y="2897048"/>
              <a:ext cx="631639" cy="322645"/>
            </a:xfrm>
            <a:prstGeom prst="rect">
              <a:avLst/>
            </a:prstGeom>
            <a:noFill/>
          </p:spPr>
          <p:txBody>
            <a:bodyPr wrap="none" rtlCol="0">
              <a:spAutoFit/>
            </a:bodyPr>
            <a:lstStyle/>
            <a:p>
              <a:r>
                <a:rPr lang="en-US" sz="900" dirty="0"/>
                <a:t>TRACI</a:t>
              </a:r>
            </a:p>
          </p:txBody>
        </p:sp>
      </p:grpSp>
      <p:grpSp>
        <p:nvGrpSpPr>
          <p:cNvPr id="13" name="Groupe 12"/>
          <p:cNvGrpSpPr/>
          <p:nvPr/>
        </p:nvGrpSpPr>
        <p:grpSpPr>
          <a:xfrm>
            <a:off x="5083963" y="2078417"/>
            <a:ext cx="3264511" cy="1900735"/>
            <a:chOff x="4050438" y="954431"/>
            <a:chExt cx="4836639" cy="2666129"/>
          </a:xfrm>
        </p:grpSpPr>
        <p:grpSp>
          <p:nvGrpSpPr>
            <p:cNvPr id="9" name="Groupe 8"/>
            <p:cNvGrpSpPr/>
            <p:nvPr/>
          </p:nvGrpSpPr>
          <p:grpSpPr>
            <a:xfrm>
              <a:off x="4050438" y="954431"/>
              <a:ext cx="4836639" cy="2666129"/>
              <a:chOff x="3998316" y="1002971"/>
              <a:chExt cx="4836639" cy="2666129"/>
            </a:xfrm>
          </p:grpSpPr>
          <p:pic>
            <p:nvPicPr>
              <p:cNvPr id="4" name="Image 3"/>
              <p:cNvPicPr>
                <a:picLocks noChangeAspect="1"/>
              </p:cNvPicPr>
              <p:nvPr/>
            </p:nvPicPr>
            <p:blipFill>
              <a:blip r:embed="rId5"/>
              <a:stretch>
                <a:fillRect/>
              </a:stretch>
            </p:blipFill>
            <p:spPr>
              <a:xfrm>
                <a:off x="4106806" y="1009516"/>
                <a:ext cx="4728149" cy="2659584"/>
              </a:xfrm>
              <a:prstGeom prst="rect">
                <a:avLst/>
              </a:prstGeom>
            </p:spPr>
          </p:pic>
          <p:grpSp>
            <p:nvGrpSpPr>
              <p:cNvPr id="46" name="Groupe 45"/>
              <p:cNvGrpSpPr/>
              <p:nvPr/>
            </p:nvGrpSpPr>
            <p:grpSpPr>
              <a:xfrm>
                <a:off x="3998316" y="1002971"/>
                <a:ext cx="2307822" cy="2107351"/>
                <a:chOff x="3998316" y="1214405"/>
                <a:chExt cx="2307822" cy="2107351"/>
              </a:xfrm>
            </p:grpSpPr>
            <p:sp>
              <p:nvSpPr>
                <p:cNvPr id="21" name="Rectangle 20"/>
                <p:cNvSpPr/>
                <p:nvPr/>
              </p:nvSpPr>
              <p:spPr>
                <a:xfrm>
                  <a:off x="3998316" y="1214405"/>
                  <a:ext cx="1456862" cy="374562"/>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0" name="Connecteur droit 29"/>
                <p:cNvCxnSpPr>
                  <a:endCxn id="44" idx="0"/>
                </p:cNvCxnSpPr>
                <p:nvPr/>
              </p:nvCxnSpPr>
              <p:spPr>
                <a:xfrm flipH="1">
                  <a:off x="5398067" y="2737324"/>
                  <a:ext cx="908071" cy="307433"/>
                </a:xfrm>
                <a:prstGeom prst="line">
                  <a:avLst/>
                </a:prstGeom>
                <a:ln w="9525">
                  <a:solidFill>
                    <a:schemeClr val="tx1"/>
                  </a:solidFill>
                  <a:prstDash val="sysDash"/>
                </a:ln>
              </p:spPr>
              <p:style>
                <a:lnRef idx="2">
                  <a:schemeClr val="accent1"/>
                </a:lnRef>
                <a:fillRef idx="0">
                  <a:schemeClr val="accent1"/>
                </a:fillRef>
                <a:effectRef idx="1">
                  <a:schemeClr val="accent1"/>
                </a:effectRef>
                <a:fontRef idx="minor">
                  <a:schemeClr val="tx1"/>
                </a:fontRef>
              </p:style>
            </p:cxnSp>
            <p:sp>
              <p:nvSpPr>
                <p:cNvPr id="44" name="ZoneTexte 43"/>
                <p:cNvSpPr txBox="1"/>
                <p:nvPr/>
              </p:nvSpPr>
              <p:spPr>
                <a:xfrm>
                  <a:off x="4970834" y="3044757"/>
                  <a:ext cx="854465" cy="276999"/>
                </a:xfrm>
                <a:prstGeom prst="rect">
                  <a:avLst/>
                </a:prstGeom>
                <a:noFill/>
              </p:spPr>
              <p:txBody>
                <a:bodyPr wrap="none" rtlCol="0">
                  <a:spAutoFit/>
                </a:bodyPr>
                <a:lstStyle/>
                <a:p>
                  <a:r>
                    <a:rPr lang="en-US" sz="1200" dirty="0"/>
                    <a:t>Dye plume</a:t>
                  </a:r>
                </a:p>
              </p:txBody>
            </p:sp>
          </p:grpSp>
        </p:grpSp>
        <p:sp>
          <p:nvSpPr>
            <p:cNvPr id="35" name="ZoneTexte 34"/>
            <p:cNvSpPr txBox="1"/>
            <p:nvPr/>
          </p:nvSpPr>
          <p:spPr>
            <a:xfrm>
              <a:off x="5118312" y="1021216"/>
              <a:ext cx="2917289" cy="440578"/>
            </a:xfrm>
            <a:prstGeom prst="rect">
              <a:avLst/>
            </a:prstGeom>
            <a:solidFill>
              <a:schemeClr val="bg1"/>
            </a:solidFill>
          </p:spPr>
          <p:txBody>
            <a:bodyPr wrap="square" rtlCol="0">
              <a:spAutoFit/>
            </a:bodyPr>
            <a:lstStyle/>
            <a:p>
              <a:r>
                <a:rPr lang="en-US" sz="1200" dirty="0"/>
                <a:t>Concentration (</a:t>
              </a:r>
              <a:r>
                <a:rPr lang="en-US" sz="1200" dirty="0" err="1"/>
                <a:t>mmol</a:t>
              </a:r>
              <a:r>
                <a:rPr lang="en-US" sz="1200" dirty="0"/>
                <a:t>/m</a:t>
              </a:r>
              <a:r>
                <a:rPr lang="en-US" sz="1200" baseline="30000" dirty="0"/>
                <a:t>3</a:t>
              </a:r>
              <a:r>
                <a:rPr lang="en-US" sz="1200" dirty="0"/>
                <a:t>)</a:t>
              </a:r>
            </a:p>
          </p:txBody>
        </p:sp>
      </p:grpSp>
      <p:cxnSp>
        <p:nvCxnSpPr>
          <p:cNvPr id="41" name="Straight Connector 4">
            <a:extLst>
              <a:ext uri="{FF2B5EF4-FFF2-40B4-BE49-F238E27FC236}">
                <a16:creationId xmlns:a16="http://schemas.microsoft.com/office/drawing/2014/main" id="{14853519-970D-4683-A13E-12B1F3978E0F}"/>
              </a:ext>
            </a:extLst>
          </p:cNvPr>
          <p:cNvCxnSpPr/>
          <p:nvPr/>
        </p:nvCxnSpPr>
        <p:spPr>
          <a:xfrm>
            <a:off x="0" y="777275"/>
            <a:ext cx="9144000" cy="0"/>
          </a:xfrm>
          <a:prstGeom prst="line">
            <a:avLst/>
          </a:prstGeom>
          <a:ln w="76200">
            <a:gradFill flip="none" rotWithShape="1">
              <a:gsLst>
                <a:gs pos="99000">
                  <a:schemeClr val="bg1">
                    <a:lumMod val="85000"/>
                  </a:schemeClr>
                </a:gs>
                <a:gs pos="87000">
                  <a:schemeClr val="bg1">
                    <a:lumMod val="85000"/>
                  </a:schemeClr>
                </a:gs>
                <a:gs pos="20000">
                  <a:schemeClr val="bg1"/>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32" name="Groupe 31"/>
          <p:cNvGrpSpPr/>
          <p:nvPr/>
        </p:nvGrpSpPr>
        <p:grpSpPr>
          <a:xfrm>
            <a:off x="2658169" y="844685"/>
            <a:ext cx="4960199" cy="1359689"/>
            <a:chOff x="2658169" y="844685"/>
            <a:chExt cx="4960199" cy="1359689"/>
          </a:xfrm>
        </p:grpSpPr>
        <p:grpSp>
          <p:nvGrpSpPr>
            <p:cNvPr id="33" name="Groupe 32"/>
            <p:cNvGrpSpPr/>
            <p:nvPr/>
          </p:nvGrpSpPr>
          <p:grpSpPr>
            <a:xfrm>
              <a:off x="2658169" y="844685"/>
              <a:ext cx="4960199" cy="1243849"/>
              <a:chOff x="3149269" y="1754902"/>
              <a:chExt cx="4960199" cy="1243849"/>
            </a:xfrm>
          </p:grpSpPr>
          <p:pic>
            <p:nvPicPr>
              <p:cNvPr id="37" name="Image 36"/>
              <p:cNvPicPr>
                <a:picLocks noChangeAspect="1"/>
              </p:cNvPicPr>
              <p:nvPr/>
            </p:nvPicPr>
            <p:blipFill rotWithShape="1">
              <a:blip r:embed="rId6" cstate="print">
                <a:extLst>
                  <a:ext uri="{28A0092B-C50C-407E-A947-70E740481C1C}">
                    <a14:useLocalDpi xmlns:a14="http://schemas.microsoft.com/office/drawing/2010/main" val="0"/>
                  </a:ext>
                </a:extLst>
              </a:blip>
              <a:srcRect t="55533" r="51909" b="22077"/>
              <a:stretch/>
            </p:blipFill>
            <p:spPr>
              <a:xfrm>
                <a:off x="3193295" y="1770912"/>
                <a:ext cx="4884502" cy="1227839"/>
              </a:xfrm>
              <a:prstGeom prst="rect">
                <a:avLst/>
              </a:prstGeom>
              <a:ln>
                <a:solidFill>
                  <a:schemeClr val="tx1"/>
                </a:solidFill>
              </a:ln>
            </p:spPr>
          </p:pic>
          <p:grpSp>
            <p:nvGrpSpPr>
              <p:cNvPr id="38" name="Groupe 37"/>
              <p:cNvGrpSpPr/>
              <p:nvPr/>
            </p:nvGrpSpPr>
            <p:grpSpPr>
              <a:xfrm>
                <a:off x="3149269" y="1754902"/>
                <a:ext cx="4960199" cy="869777"/>
                <a:chOff x="3072355" y="1540252"/>
                <a:chExt cx="4960199" cy="869777"/>
              </a:xfrm>
            </p:grpSpPr>
            <p:sp>
              <p:nvSpPr>
                <p:cNvPr id="39" name="Flèche droite 38"/>
                <p:cNvSpPr/>
                <p:nvPr/>
              </p:nvSpPr>
              <p:spPr>
                <a:xfrm rot="12938500">
                  <a:off x="3560080" y="2127293"/>
                  <a:ext cx="172294" cy="66067"/>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ZoneTexte 39"/>
                <p:cNvSpPr txBox="1"/>
                <p:nvPr/>
              </p:nvSpPr>
              <p:spPr>
                <a:xfrm>
                  <a:off x="3072355" y="1540252"/>
                  <a:ext cx="761747" cy="261610"/>
                </a:xfrm>
                <a:prstGeom prst="rect">
                  <a:avLst/>
                </a:prstGeom>
                <a:noFill/>
              </p:spPr>
              <p:txBody>
                <a:bodyPr wrap="none" rtlCol="0">
                  <a:spAutoFit/>
                </a:bodyPr>
                <a:lstStyle/>
                <a:p>
                  <a:r>
                    <a:rPr lang="en-US" sz="1100" b="1" dirty="0"/>
                    <a:t>Lez spring</a:t>
                  </a:r>
                </a:p>
              </p:txBody>
            </p:sp>
            <p:cxnSp>
              <p:nvCxnSpPr>
                <p:cNvPr id="42" name="Connecteur droit avec flèche 41"/>
                <p:cNvCxnSpPr/>
                <p:nvPr/>
              </p:nvCxnSpPr>
              <p:spPr>
                <a:xfrm flipH="1" flipV="1">
                  <a:off x="7202657" y="2283596"/>
                  <a:ext cx="519075" cy="12643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3" name="ZoneTexte 42"/>
                <p:cNvSpPr txBox="1"/>
                <p:nvPr/>
              </p:nvSpPr>
              <p:spPr>
                <a:xfrm rot="830720">
                  <a:off x="7108607" y="2161160"/>
                  <a:ext cx="923947" cy="215444"/>
                </a:xfrm>
                <a:prstGeom prst="rect">
                  <a:avLst/>
                </a:prstGeom>
                <a:noFill/>
              </p:spPr>
              <p:txBody>
                <a:bodyPr wrap="square" rtlCol="0">
                  <a:spAutoFit/>
                </a:bodyPr>
                <a:lstStyle/>
                <a:p>
                  <a:r>
                    <a:rPr lang="en-US" sz="800" dirty="0"/>
                    <a:t>Direction of flow</a:t>
                  </a:r>
                </a:p>
              </p:txBody>
            </p:sp>
          </p:grpSp>
        </p:grpSp>
        <p:sp>
          <p:nvSpPr>
            <p:cNvPr id="34" name="Rectangle 33"/>
            <p:cNvSpPr/>
            <p:nvPr/>
          </p:nvSpPr>
          <p:spPr>
            <a:xfrm>
              <a:off x="3427706" y="1200790"/>
              <a:ext cx="2706394" cy="650870"/>
            </a:xfrm>
            <a:prstGeom prst="rect">
              <a:avLst/>
            </a:prstGeom>
            <a:noFill/>
            <a:ln>
              <a:solidFill>
                <a:srgbClr val="0000FF"/>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6" name="Connecteur droit avec flèche 35"/>
            <p:cNvCxnSpPr/>
            <p:nvPr/>
          </p:nvCxnSpPr>
          <p:spPr>
            <a:xfrm flipH="1">
              <a:off x="2658169" y="1851660"/>
              <a:ext cx="1205171" cy="352714"/>
            </a:xfrm>
            <a:prstGeom prst="straightConnector1">
              <a:avLst/>
            </a:prstGeom>
            <a:ln w="9525">
              <a:solidFill>
                <a:srgbClr val="0000FF"/>
              </a:solidFill>
              <a:prstDash val="dash"/>
              <a:tailEnd type="triangle"/>
            </a:ln>
          </p:spPr>
          <p:style>
            <a:lnRef idx="2">
              <a:schemeClr val="accent1"/>
            </a:lnRef>
            <a:fillRef idx="0">
              <a:schemeClr val="accent1"/>
            </a:fillRef>
            <a:effectRef idx="1">
              <a:schemeClr val="accent1"/>
            </a:effectRef>
            <a:fontRef idx="minor">
              <a:schemeClr val="tx1"/>
            </a:fontRef>
          </p:style>
        </p:cxnSp>
      </p:grpSp>
      <p:sp>
        <p:nvSpPr>
          <p:cNvPr id="45" name="Flèche droite 44"/>
          <p:cNvSpPr/>
          <p:nvPr/>
        </p:nvSpPr>
        <p:spPr>
          <a:xfrm>
            <a:off x="4127792" y="2769010"/>
            <a:ext cx="783228" cy="153991"/>
          </a:xfrm>
          <a:prstGeom prst="rightArrow">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ZoneTexte 46"/>
          <p:cNvSpPr txBox="1"/>
          <p:nvPr/>
        </p:nvSpPr>
        <p:spPr>
          <a:xfrm>
            <a:off x="4019494" y="2936059"/>
            <a:ext cx="1143196" cy="461665"/>
          </a:xfrm>
          <a:prstGeom prst="rect">
            <a:avLst/>
          </a:prstGeom>
          <a:noFill/>
        </p:spPr>
        <p:txBody>
          <a:bodyPr wrap="square" rtlCol="0">
            <a:spAutoFit/>
          </a:bodyPr>
          <a:lstStyle/>
          <a:p>
            <a:r>
              <a:rPr lang="en-US" sz="1200" dirty="0"/>
              <a:t>Simulate flow and transport</a:t>
            </a:r>
          </a:p>
        </p:txBody>
      </p:sp>
    </p:spTree>
    <p:extLst>
      <p:ext uri="{BB962C8B-B14F-4D97-AF65-F5344CB8AC3E}">
        <p14:creationId xmlns:p14="http://schemas.microsoft.com/office/powerpoint/2010/main" val="2271140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0015838F-3394-BC46-87B2-653398A37840}" type="slidenum">
              <a:rPr lang="en-US" smtClean="0">
                <a:latin typeface="+mj-lt"/>
              </a:rPr>
              <a:t>9</a:t>
            </a:fld>
            <a:endParaRPr lang="en-US">
              <a:latin typeface="+mj-lt"/>
            </a:endParaRPr>
          </a:p>
        </p:txBody>
      </p:sp>
      <p:sp>
        <p:nvSpPr>
          <p:cNvPr id="10" name="TextBox 5"/>
          <p:cNvSpPr txBox="1"/>
          <p:nvPr/>
        </p:nvSpPr>
        <p:spPr>
          <a:xfrm>
            <a:off x="398316" y="133563"/>
            <a:ext cx="8517084" cy="461665"/>
          </a:xfrm>
          <a:prstGeom prst="rect">
            <a:avLst/>
          </a:prstGeom>
          <a:noFill/>
        </p:spPr>
        <p:txBody>
          <a:bodyPr wrap="square" rtlCol="0">
            <a:spAutoFit/>
          </a:bodyPr>
          <a:lstStyle/>
          <a:p>
            <a:r>
              <a:rPr lang="en-US" altLang="zh-CN" sz="2400" dirty="0"/>
              <a:t>COMPARISON OF DIFFERENT RESULTS</a:t>
            </a:r>
          </a:p>
        </p:txBody>
      </p:sp>
      <p:pic>
        <p:nvPicPr>
          <p:cNvPr id="11" name="Image 10"/>
          <p:cNvPicPr>
            <a:picLocks noChangeAspect="1"/>
          </p:cNvPicPr>
          <p:nvPr/>
        </p:nvPicPr>
        <p:blipFill>
          <a:blip r:embed="rId3"/>
          <a:stretch>
            <a:fillRect/>
          </a:stretch>
        </p:blipFill>
        <p:spPr>
          <a:xfrm>
            <a:off x="21409" y="825478"/>
            <a:ext cx="8318500" cy="2003308"/>
          </a:xfrm>
          <a:prstGeom prst="rect">
            <a:avLst/>
          </a:prstGeom>
        </p:spPr>
      </p:pic>
      <p:pic>
        <p:nvPicPr>
          <p:cNvPr id="36" name="Image 35"/>
          <p:cNvPicPr>
            <a:picLocks noChangeAspect="1"/>
          </p:cNvPicPr>
          <p:nvPr/>
        </p:nvPicPr>
        <p:blipFill rotWithShape="1">
          <a:blip r:embed="rId4"/>
          <a:srcRect l="89743" r="2769" b="12369"/>
          <a:stretch/>
        </p:blipFill>
        <p:spPr>
          <a:xfrm>
            <a:off x="8182014" y="2170557"/>
            <a:ext cx="668944" cy="2795982"/>
          </a:xfrm>
          <a:prstGeom prst="rect">
            <a:avLst/>
          </a:prstGeom>
        </p:spPr>
      </p:pic>
      <p:pic>
        <p:nvPicPr>
          <p:cNvPr id="12" name="Image 11"/>
          <p:cNvPicPr>
            <a:picLocks noChangeAspect="1"/>
          </p:cNvPicPr>
          <p:nvPr/>
        </p:nvPicPr>
        <p:blipFill>
          <a:blip r:embed="rId5"/>
          <a:stretch>
            <a:fillRect/>
          </a:stretch>
        </p:blipFill>
        <p:spPr>
          <a:xfrm>
            <a:off x="0" y="4784160"/>
            <a:ext cx="8356600" cy="2020150"/>
          </a:xfrm>
          <a:prstGeom prst="rect">
            <a:avLst/>
          </a:prstGeom>
        </p:spPr>
      </p:pic>
      <p:grpSp>
        <p:nvGrpSpPr>
          <p:cNvPr id="3" name="Groupe 2"/>
          <p:cNvGrpSpPr/>
          <p:nvPr/>
        </p:nvGrpSpPr>
        <p:grpSpPr>
          <a:xfrm>
            <a:off x="0" y="2780518"/>
            <a:ext cx="8318500" cy="2111471"/>
            <a:chOff x="0" y="890764"/>
            <a:chExt cx="8318500" cy="2111471"/>
          </a:xfrm>
        </p:grpSpPr>
        <p:pic>
          <p:nvPicPr>
            <p:cNvPr id="2" name="Image 1"/>
            <p:cNvPicPr>
              <a:picLocks noChangeAspect="1"/>
            </p:cNvPicPr>
            <p:nvPr/>
          </p:nvPicPr>
          <p:blipFill>
            <a:blip r:embed="rId6"/>
            <a:stretch>
              <a:fillRect/>
            </a:stretch>
          </p:blipFill>
          <p:spPr>
            <a:xfrm>
              <a:off x="0" y="890764"/>
              <a:ext cx="8318500" cy="2111471"/>
            </a:xfrm>
            <a:prstGeom prst="rect">
              <a:avLst/>
            </a:prstGeom>
          </p:spPr>
        </p:pic>
        <p:sp>
          <p:nvSpPr>
            <p:cNvPr id="53" name="ZoneTexte 52"/>
            <p:cNvSpPr txBox="1"/>
            <p:nvPr/>
          </p:nvSpPr>
          <p:spPr>
            <a:xfrm>
              <a:off x="1021391" y="1282737"/>
              <a:ext cx="559769" cy="253916"/>
            </a:xfrm>
            <a:prstGeom prst="rect">
              <a:avLst/>
            </a:prstGeom>
            <a:noFill/>
          </p:spPr>
          <p:txBody>
            <a:bodyPr wrap="none" rtlCol="0">
              <a:spAutoFit/>
            </a:bodyPr>
            <a:lstStyle/>
            <a:p>
              <a:r>
                <a:rPr lang="en-US" sz="1050" b="1" dirty="0">
                  <a:solidFill>
                    <a:srgbClr val="FF0000"/>
                  </a:solidFill>
                </a:rPr>
                <a:t>Zone 1</a:t>
              </a:r>
            </a:p>
          </p:txBody>
        </p:sp>
        <p:sp>
          <p:nvSpPr>
            <p:cNvPr id="66" name="ZoneTexte 65"/>
            <p:cNvSpPr txBox="1"/>
            <p:nvPr/>
          </p:nvSpPr>
          <p:spPr>
            <a:xfrm>
              <a:off x="1852579" y="1824896"/>
              <a:ext cx="577402" cy="261610"/>
            </a:xfrm>
            <a:prstGeom prst="rect">
              <a:avLst/>
            </a:prstGeom>
            <a:noFill/>
          </p:spPr>
          <p:txBody>
            <a:bodyPr wrap="none" rtlCol="0">
              <a:spAutoFit/>
            </a:bodyPr>
            <a:lstStyle/>
            <a:p>
              <a:r>
                <a:rPr lang="en-US" sz="1050" b="1" dirty="0">
                  <a:solidFill>
                    <a:srgbClr val="FF0000"/>
                  </a:solidFill>
                </a:rPr>
                <a:t>Zone 2</a:t>
              </a:r>
            </a:p>
          </p:txBody>
        </p:sp>
        <p:sp>
          <p:nvSpPr>
            <p:cNvPr id="68" name="ZoneTexte 67"/>
            <p:cNvSpPr txBox="1"/>
            <p:nvPr/>
          </p:nvSpPr>
          <p:spPr>
            <a:xfrm>
              <a:off x="3212542" y="2077994"/>
              <a:ext cx="559769" cy="253916"/>
            </a:xfrm>
            <a:prstGeom prst="rect">
              <a:avLst/>
            </a:prstGeom>
            <a:noFill/>
          </p:spPr>
          <p:txBody>
            <a:bodyPr wrap="none" rtlCol="0">
              <a:spAutoFit/>
            </a:bodyPr>
            <a:lstStyle/>
            <a:p>
              <a:r>
                <a:rPr lang="en-US" sz="1050" b="1" dirty="0">
                  <a:solidFill>
                    <a:srgbClr val="FF0000"/>
                  </a:solidFill>
                </a:rPr>
                <a:t>Zone 3</a:t>
              </a:r>
            </a:p>
          </p:txBody>
        </p:sp>
      </p:grpSp>
      <p:grpSp>
        <p:nvGrpSpPr>
          <p:cNvPr id="18" name="Groupe 17"/>
          <p:cNvGrpSpPr/>
          <p:nvPr/>
        </p:nvGrpSpPr>
        <p:grpSpPr>
          <a:xfrm>
            <a:off x="922865" y="1282736"/>
            <a:ext cx="1648893" cy="5073614"/>
            <a:chOff x="922865" y="1282736"/>
            <a:chExt cx="1648893" cy="5073614"/>
          </a:xfrm>
        </p:grpSpPr>
        <p:cxnSp>
          <p:nvCxnSpPr>
            <p:cNvPr id="17" name="Connecteur droit 16"/>
            <p:cNvCxnSpPr/>
            <p:nvPr/>
          </p:nvCxnSpPr>
          <p:spPr>
            <a:xfrm>
              <a:off x="922865" y="1282737"/>
              <a:ext cx="0" cy="5073613"/>
            </a:xfrm>
            <a:prstGeom prst="line">
              <a:avLst/>
            </a:prstGeom>
            <a:ln w="9525">
              <a:solidFill>
                <a:srgbClr val="0000FF"/>
              </a:solidFill>
              <a:prstDash val="lgDash"/>
            </a:ln>
          </p:spPr>
          <p:style>
            <a:lnRef idx="2">
              <a:schemeClr val="accent1"/>
            </a:lnRef>
            <a:fillRef idx="0">
              <a:schemeClr val="accent1"/>
            </a:fillRef>
            <a:effectRef idx="1">
              <a:schemeClr val="accent1"/>
            </a:effectRef>
            <a:fontRef idx="minor">
              <a:schemeClr val="tx1"/>
            </a:fontRef>
          </p:style>
        </p:cxnSp>
        <p:cxnSp>
          <p:nvCxnSpPr>
            <p:cNvPr id="69" name="Connecteur droit 68"/>
            <p:cNvCxnSpPr/>
            <p:nvPr/>
          </p:nvCxnSpPr>
          <p:spPr>
            <a:xfrm>
              <a:off x="1589625" y="1282737"/>
              <a:ext cx="0" cy="5073613"/>
            </a:xfrm>
            <a:prstGeom prst="line">
              <a:avLst/>
            </a:prstGeom>
            <a:ln w="9525">
              <a:solidFill>
                <a:srgbClr val="0000FF"/>
              </a:solidFill>
              <a:prstDash val="lgDash"/>
            </a:ln>
          </p:spPr>
          <p:style>
            <a:lnRef idx="2">
              <a:schemeClr val="accent1"/>
            </a:lnRef>
            <a:fillRef idx="0">
              <a:schemeClr val="accent1"/>
            </a:fillRef>
            <a:effectRef idx="1">
              <a:schemeClr val="accent1"/>
            </a:effectRef>
            <a:fontRef idx="minor">
              <a:schemeClr val="tx1"/>
            </a:fontRef>
          </p:style>
        </p:cxnSp>
        <p:cxnSp>
          <p:nvCxnSpPr>
            <p:cNvPr id="70" name="Connecteur droit 69"/>
            <p:cNvCxnSpPr/>
            <p:nvPr/>
          </p:nvCxnSpPr>
          <p:spPr>
            <a:xfrm>
              <a:off x="2571758" y="1282736"/>
              <a:ext cx="0" cy="5073613"/>
            </a:xfrm>
            <a:prstGeom prst="line">
              <a:avLst/>
            </a:prstGeom>
            <a:ln w="9525">
              <a:solidFill>
                <a:srgbClr val="0000FF"/>
              </a:solidFill>
              <a:prstDash val="lgDash"/>
            </a:ln>
          </p:spPr>
          <p:style>
            <a:lnRef idx="2">
              <a:schemeClr val="accent1"/>
            </a:lnRef>
            <a:fillRef idx="0">
              <a:schemeClr val="accent1"/>
            </a:fillRef>
            <a:effectRef idx="1">
              <a:schemeClr val="accent1"/>
            </a:effectRef>
            <a:fontRef idx="minor">
              <a:schemeClr val="tx1"/>
            </a:fontRef>
          </p:style>
        </p:cxnSp>
      </p:grpSp>
      <p:grpSp>
        <p:nvGrpSpPr>
          <p:cNvPr id="22" name="Groupe 21"/>
          <p:cNvGrpSpPr/>
          <p:nvPr/>
        </p:nvGrpSpPr>
        <p:grpSpPr>
          <a:xfrm>
            <a:off x="565094" y="1376778"/>
            <a:ext cx="193344" cy="3975501"/>
            <a:chOff x="565094" y="1376778"/>
            <a:chExt cx="193344" cy="3975501"/>
          </a:xfrm>
        </p:grpSpPr>
        <p:sp>
          <p:nvSpPr>
            <p:cNvPr id="20" name="Flèche droite 19"/>
            <p:cNvSpPr/>
            <p:nvPr/>
          </p:nvSpPr>
          <p:spPr>
            <a:xfrm flipH="1">
              <a:off x="568803" y="1376778"/>
              <a:ext cx="189635" cy="128172"/>
            </a:xfrm>
            <a:prstGeom prst="rightArrow">
              <a:avLst/>
            </a:prstGeom>
            <a:solidFill>
              <a:srgbClr val="0000FF"/>
            </a:solidFill>
            <a:ln>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1" name="Flèche droite 70"/>
            <p:cNvSpPr/>
            <p:nvPr/>
          </p:nvSpPr>
          <p:spPr>
            <a:xfrm flipH="1">
              <a:off x="565094" y="3225754"/>
              <a:ext cx="189635" cy="128172"/>
            </a:xfrm>
            <a:prstGeom prst="rightArrow">
              <a:avLst/>
            </a:prstGeom>
            <a:solidFill>
              <a:srgbClr val="0000FF"/>
            </a:solidFill>
            <a:ln>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2" name="Flèche droite 71"/>
            <p:cNvSpPr/>
            <p:nvPr/>
          </p:nvSpPr>
          <p:spPr>
            <a:xfrm flipH="1">
              <a:off x="568803" y="5224107"/>
              <a:ext cx="189635" cy="128172"/>
            </a:xfrm>
            <a:prstGeom prst="rightArrow">
              <a:avLst/>
            </a:prstGeom>
            <a:solidFill>
              <a:srgbClr val="0000FF"/>
            </a:solidFill>
            <a:ln>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3" name="ZoneTexte 72"/>
          <p:cNvSpPr txBox="1"/>
          <p:nvPr/>
        </p:nvSpPr>
        <p:spPr>
          <a:xfrm>
            <a:off x="4025542" y="3156976"/>
            <a:ext cx="4861560" cy="338554"/>
          </a:xfrm>
          <a:prstGeom prst="rect">
            <a:avLst/>
          </a:prstGeom>
          <a:noFill/>
        </p:spPr>
        <p:txBody>
          <a:bodyPr wrap="square" rtlCol="0">
            <a:spAutoFit/>
          </a:bodyPr>
          <a:lstStyle/>
          <a:p>
            <a:r>
              <a:rPr lang="en-US" sz="1600" dirty="0">
                <a:solidFill>
                  <a:srgbClr val="0000FF"/>
                </a:solidFill>
              </a:rPr>
              <a:t>1- Dye breakthrough at each zone</a:t>
            </a:r>
          </a:p>
        </p:txBody>
      </p:sp>
      <p:sp>
        <p:nvSpPr>
          <p:cNvPr id="23" name="Rectangle 22"/>
          <p:cNvSpPr/>
          <p:nvPr/>
        </p:nvSpPr>
        <p:spPr>
          <a:xfrm>
            <a:off x="4043124" y="3736184"/>
            <a:ext cx="4572000" cy="338554"/>
          </a:xfrm>
          <a:prstGeom prst="rect">
            <a:avLst/>
          </a:prstGeom>
        </p:spPr>
        <p:txBody>
          <a:bodyPr>
            <a:spAutoFit/>
          </a:bodyPr>
          <a:lstStyle/>
          <a:p>
            <a:r>
              <a:rPr lang="en-US" sz="1600" dirty="0">
                <a:solidFill>
                  <a:srgbClr val="0000FF"/>
                </a:solidFill>
              </a:rPr>
              <a:t>3- Cannot capture the fluctuations (Mixing?)</a:t>
            </a:r>
          </a:p>
        </p:txBody>
      </p:sp>
      <p:sp>
        <p:nvSpPr>
          <p:cNvPr id="24" name="Rectangle 23"/>
          <p:cNvSpPr/>
          <p:nvPr/>
        </p:nvSpPr>
        <p:spPr>
          <a:xfrm>
            <a:off x="4043124" y="3442095"/>
            <a:ext cx="3167470" cy="338554"/>
          </a:xfrm>
          <a:prstGeom prst="rect">
            <a:avLst/>
          </a:prstGeom>
        </p:spPr>
        <p:txBody>
          <a:bodyPr wrap="none">
            <a:spAutoFit/>
          </a:bodyPr>
          <a:lstStyle/>
          <a:p>
            <a:r>
              <a:rPr lang="en-US" sz="1600" dirty="0">
                <a:solidFill>
                  <a:srgbClr val="0000FF"/>
                </a:solidFill>
              </a:rPr>
              <a:t>2- Values of concentration at zone 1</a:t>
            </a:r>
          </a:p>
        </p:txBody>
      </p:sp>
      <p:sp>
        <p:nvSpPr>
          <p:cNvPr id="74" name="Rectangle 73"/>
          <p:cNvSpPr/>
          <p:nvPr/>
        </p:nvSpPr>
        <p:spPr>
          <a:xfrm>
            <a:off x="4574352" y="4026397"/>
            <a:ext cx="4572000" cy="338554"/>
          </a:xfrm>
          <a:prstGeom prst="rect">
            <a:avLst/>
          </a:prstGeom>
        </p:spPr>
        <p:txBody>
          <a:bodyPr>
            <a:spAutoFit/>
          </a:bodyPr>
          <a:lstStyle/>
          <a:p>
            <a:r>
              <a:rPr lang="en-US" sz="1600" dirty="0">
                <a:solidFill>
                  <a:srgbClr val="0000FF"/>
                </a:solidFill>
              </a:rPr>
              <a:t>4- Dye plume dispersion</a:t>
            </a:r>
          </a:p>
        </p:txBody>
      </p:sp>
      <p:grpSp>
        <p:nvGrpSpPr>
          <p:cNvPr id="26" name="Groupe 25"/>
          <p:cNvGrpSpPr/>
          <p:nvPr/>
        </p:nvGrpSpPr>
        <p:grpSpPr>
          <a:xfrm>
            <a:off x="1029873" y="3404443"/>
            <a:ext cx="3580432" cy="776287"/>
            <a:chOff x="1029873" y="1514687"/>
            <a:chExt cx="3580432" cy="776287"/>
          </a:xfrm>
        </p:grpSpPr>
        <p:cxnSp>
          <p:nvCxnSpPr>
            <p:cNvPr id="75" name="Connecteur droit avec flèche 74"/>
            <p:cNvCxnSpPr/>
            <p:nvPr/>
          </p:nvCxnSpPr>
          <p:spPr>
            <a:xfrm flipV="1">
              <a:off x="1029873" y="1514687"/>
              <a:ext cx="559769" cy="0"/>
            </a:xfrm>
            <a:prstGeom prst="straightConnector1">
              <a:avLst/>
            </a:prstGeom>
            <a:ln>
              <a:solidFill>
                <a:srgbClr val="0000FF"/>
              </a:solidFill>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76" name="Connecteur droit avec flèche 75"/>
            <p:cNvCxnSpPr/>
            <p:nvPr/>
          </p:nvCxnSpPr>
          <p:spPr>
            <a:xfrm>
              <a:off x="1589642" y="2077994"/>
              <a:ext cx="950022" cy="0"/>
            </a:xfrm>
            <a:prstGeom prst="straightConnector1">
              <a:avLst/>
            </a:prstGeom>
            <a:ln>
              <a:solidFill>
                <a:srgbClr val="0000FF"/>
              </a:solidFill>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77" name="Connecteur droit avec flèche 76"/>
            <p:cNvCxnSpPr/>
            <p:nvPr/>
          </p:nvCxnSpPr>
          <p:spPr>
            <a:xfrm>
              <a:off x="2571758" y="2290974"/>
              <a:ext cx="2038547" cy="0"/>
            </a:xfrm>
            <a:prstGeom prst="straightConnector1">
              <a:avLst/>
            </a:prstGeom>
            <a:ln>
              <a:solidFill>
                <a:srgbClr val="0000FF"/>
              </a:solidFill>
              <a:headEnd type="triangle"/>
              <a:tailEnd type="triangle"/>
            </a:ln>
          </p:spPr>
          <p:style>
            <a:lnRef idx="2">
              <a:schemeClr val="accent1"/>
            </a:lnRef>
            <a:fillRef idx="0">
              <a:schemeClr val="accent1"/>
            </a:fillRef>
            <a:effectRef idx="1">
              <a:schemeClr val="accent1"/>
            </a:effectRef>
            <a:fontRef idx="minor">
              <a:schemeClr val="tx1"/>
            </a:fontRef>
          </p:style>
        </p:cxnSp>
      </p:grpSp>
      <p:cxnSp>
        <p:nvCxnSpPr>
          <p:cNvPr id="78" name="Straight Connector 4">
            <a:extLst>
              <a:ext uri="{FF2B5EF4-FFF2-40B4-BE49-F238E27FC236}">
                <a16:creationId xmlns:a16="http://schemas.microsoft.com/office/drawing/2014/main" id="{14853519-970D-4683-A13E-12B1F3978E0F}"/>
              </a:ext>
            </a:extLst>
          </p:cNvPr>
          <p:cNvCxnSpPr/>
          <p:nvPr/>
        </p:nvCxnSpPr>
        <p:spPr>
          <a:xfrm>
            <a:off x="0" y="777275"/>
            <a:ext cx="9144000" cy="0"/>
          </a:xfrm>
          <a:prstGeom prst="line">
            <a:avLst/>
          </a:prstGeom>
          <a:ln w="76200">
            <a:gradFill flip="none" rotWithShape="1">
              <a:gsLst>
                <a:gs pos="99000">
                  <a:schemeClr val="bg1">
                    <a:lumMod val="85000"/>
                  </a:schemeClr>
                </a:gs>
                <a:gs pos="87000">
                  <a:schemeClr val="bg1">
                    <a:lumMod val="85000"/>
                  </a:schemeClr>
                </a:gs>
                <a:gs pos="20000">
                  <a:schemeClr val="bg1"/>
                </a:gs>
              </a:gsLst>
              <a:lin ang="10800000" scaled="1"/>
              <a:tileRect/>
            </a:gradFill>
          </a:ln>
        </p:spPr>
        <p:style>
          <a:lnRef idx="1">
            <a:schemeClr val="accent1"/>
          </a:lnRef>
          <a:fillRef idx="0">
            <a:schemeClr val="accent1"/>
          </a:fillRef>
          <a:effectRef idx="0">
            <a:schemeClr val="accent1"/>
          </a:effectRef>
          <a:fontRef idx="minor">
            <a:schemeClr val="tx1"/>
          </a:fontRef>
        </p:style>
      </p:cxnSp>
      <p:pic>
        <p:nvPicPr>
          <p:cNvPr id="33" name="Image 32"/>
          <p:cNvPicPr>
            <a:picLocks noChangeAspect="1"/>
          </p:cNvPicPr>
          <p:nvPr/>
        </p:nvPicPr>
        <p:blipFill>
          <a:blip r:embed="rId7"/>
          <a:stretch>
            <a:fillRect/>
          </a:stretch>
        </p:blipFill>
        <p:spPr>
          <a:xfrm>
            <a:off x="5653219" y="1023024"/>
            <a:ext cx="2454462" cy="1363590"/>
          </a:xfrm>
          <a:prstGeom prst="rect">
            <a:avLst/>
          </a:prstGeom>
        </p:spPr>
      </p:pic>
      <p:grpSp>
        <p:nvGrpSpPr>
          <p:cNvPr id="48" name="Groupe 47"/>
          <p:cNvGrpSpPr/>
          <p:nvPr/>
        </p:nvGrpSpPr>
        <p:grpSpPr>
          <a:xfrm>
            <a:off x="7942964" y="5119598"/>
            <a:ext cx="1201036" cy="1093789"/>
            <a:chOff x="2466003" y="3123746"/>
            <a:chExt cx="3793212" cy="3456301"/>
          </a:xfrm>
        </p:grpSpPr>
        <p:grpSp>
          <p:nvGrpSpPr>
            <p:cNvPr id="49" name="Groupe 48"/>
            <p:cNvGrpSpPr/>
            <p:nvPr/>
          </p:nvGrpSpPr>
          <p:grpSpPr>
            <a:xfrm>
              <a:off x="2848296" y="3643862"/>
              <a:ext cx="2964874" cy="2747767"/>
              <a:chOff x="2815243" y="3574473"/>
              <a:chExt cx="2964874" cy="2747767"/>
            </a:xfrm>
          </p:grpSpPr>
          <p:sp>
            <p:nvSpPr>
              <p:cNvPr id="57" name="Cylindre 56"/>
              <p:cNvSpPr/>
              <p:nvPr/>
            </p:nvSpPr>
            <p:spPr>
              <a:xfrm>
                <a:off x="4214553" y="3574473"/>
                <a:ext cx="166254" cy="423949"/>
              </a:xfrm>
              <a:prstGeom prst="can">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58" name="Cylindre 57"/>
              <p:cNvSpPr/>
              <p:nvPr/>
            </p:nvSpPr>
            <p:spPr>
              <a:xfrm>
                <a:off x="4214553" y="4736382"/>
                <a:ext cx="166254" cy="423949"/>
              </a:xfrm>
              <a:prstGeom prst="can">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59" name="Cylindre 58"/>
              <p:cNvSpPr/>
              <p:nvPr/>
            </p:nvSpPr>
            <p:spPr>
              <a:xfrm>
                <a:off x="4214553" y="5898291"/>
                <a:ext cx="166254" cy="423949"/>
              </a:xfrm>
              <a:prstGeom prst="can">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60" name="Cylindre 59"/>
              <p:cNvSpPr/>
              <p:nvPr/>
            </p:nvSpPr>
            <p:spPr>
              <a:xfrm>
                <a:off x="5613863" y="4736382"/>
                <a:ext cx="166254" cy="423949"/>
              </a:xfrm>
              <a:prstGeom prst="can">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61" name="Cylindre 60"/>
              <p:cNvSpPr/>
              <p:nvPr/>
            </p:nvSpPr>
            <p:spPr>
              <a:xfrm>
                <a:off x="2815243" y="4736382"/>
                <a:ext cx="166254" cy="423949"/>
              </a:xfrm>
              <a:prstGeom prst="can">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grpSp>
        <p:sp>
          <p:nvSpPr>
            <p:cNvPr id="50" name="Ellipse 49"/>
            <p:cNvSpPr/>
            <p:nvPr/>
          </p:nvSpPr>
          <p:spPr>
            <a:xfrm>
              <a:off x="2610194" y="3272939"/>
              <a:ext cx="3466409" cy="330710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51" name="ZoneTexte 50"/>
            <p:cNvSpPr txBox="1"/>
            <p:nvPr/>
          </p:nvSpPr>
          <p:spPr>
            <a:xfrm>
              <a:off x="3864563" y="3123746"/>
              <a:ext cx="993312" cy="729414"/>
            </a:xfrm>
            <a:prstGeom prst="rect">
              <a:avLst/>
            </a:prstGeom>
            <a:noFill/>
          </p:spPr>
          <p:txBody>
            <a:bodyPr wrap="none" rtlCol="0">
              <a:spAutoFit/>
            </a:bodyPr>
            <a:lstStyle/>
            <a:p>
              <a:r>
                <a:rPr lang="en-US" sz="900" dirty="0"/>
                <a:t>2H</a:t>
              </a:r>
            </a:p>
          </p:txBody>
        </p:sp>
        <p:sp>
          <p:nvSpPr>
            <p:cNvPr id="52" name="ZoneTexte 51"/>
            <p:cNvSpPr txBox="1"/>
            <p:nvPr/>
          </p:nvSpPr>
          <p:spPr>
            <a:xfrm>
              <a:off x="5270969" y="4245361"/>
              <a:ext cx="988246" cy="729414"/>
            </a:xfrm>
            <a:prstGeom prst="rect">
              <a:avLst/>
            </a:prstGeom>
            <a:noFill/>
          </p:spPr>
          <p:txBody>
            <a:bodyPr wrap="none" rtlCol="0">
              <a:spAutoFit/>
            </a:bodyPr>
            <a:lstStyle/>
            <a:p>
              <a:r>
                <a:rPr lang="en-US" sz="900" dirty="0"/>
                <a:t>2D</a:t>
              </a:r>
            </a:p>
          </p:txBody>
        </p:sp>
        <p:sp>
          <p:nvSpPr>
            <p:cNvPr id="54" name="ZoneTexte 53"/>
            <p:cNvSpPr txBox="1"/>
            <p:nvPr/>
          </p:nvSpPr>
          <p:spPr>
            <a:xfrm>
              <a:off x="3828723" y="4237563"/>
              <a:ext cx="1079375" cy="729414"/>
            </a:xfrm>
            <a:prstGeom prst="rect">
              <a:avLst/>
            </a:prstGeom>
            <a:noFill/>
          </p:spPr>
          <p:txBody>
            <a:bodyPr wrap="none" rtlCol="0">
              <a:spAutoFit/>
            </a:bodyPr>
            <a:lstStyle/>
            <a:p>
              <a:r>
                <a:rPr lang="en-US" sz="900" dirty="0"/>
                <a:t>2M</a:t>
              </a:r>
            </a:p>
          </p:txBody>
        </p:sp>
        <p:sp>
          <p:nvSpPr>
            <p:cNvPr id="55" name="ZoneTexte 54"/>
            <p:cNvSpPr txBox="1"/>
            <p:nvPr/>
          </p:nvSpPr>
          <p:spPr>
            <a:xfrm>
              <a:off x="3879752" y="5418474"/>
              <a:ext cx="962935" cy="729414"/>
            </a:xfrm>
            <a:prstGeom prst="rect">
              <a:avLst/>
            </a:prstGeom>
            <a:noFill/>
          </p:spPr>
          <p:txBody>
            <a:bodyPr wrap="none" rtlCol="0">
              <a:spAutoFit/>
            </a:bodyPr>
            <a:lstStyle/>
            <a:p>
              <a:r>
                <a:rPr lang="en-US" sz="900" dirty="0"/>
                <a:t>2B</a:t>
              </a:r>
            </a:p>
          </p:txBody>
        </p:sp>
        <p:sp>
          <p:nvSpPr>
            <p:cNvPr id="56" name="ZoneTexte 55"/>
            <p:cNvSpPr txBox="1"/>
            <p:nvPr/>
          </p:nvSpPr>
          <p:spPr>
            <a:xfrm>
              <a:off x="2466003" y="4245361"/>
              <a:ext cx="993312" cy="729414"/>
            </a:xfrm>
            <a:prstGeom prst="rect">
              <a:avLst/>
            </a:prstGeom>
            <a:noFill/>
          </p:spPr>
          <p:txBody>
            <a:bodyPr wrap="none" rtlCol="0">
              <a:spAutoFit/>
            </a:bodyPr>
            <a:lstStyle/>
            <a:p>
              <a:r>
                <a:rPr lang="en-US" sz="900" dirty="0"/>
                <a:t>2G</a:t>
              </a:r>
            </a:p>
          </p:txBody>
        </p:sp>
      </p:grpSp>
      <p:pic>
        <p:nvPicPr>
          <p:cNvPr id="62" name="Image 61"/>
          <p:cNvPicPr>
            <a:picLocks noChangeAspect="1"/>
          </p:cNvPicPr>
          <p:nvPr/>
        </p:nvPicPr>
        <p:blipFill>
          <a:blip r:embed="rId8"/>
          <a:stretch>
            <a:fillRect/>
          </a:stretch>
        </p:blipFill>
        <p:spPr>
          <a:xfrm>
            <a:off x="5700033" y="5006367"/>
            <a:ext cx="2220103" cy="1345853"/>
          </a:xfrm>
          <a:prstGeom prst="rect">
            <a:avLst/>
          </a:prstGeom>
        </p:spPr>
      </p:pic>
      <p:pic>
        <p:nvPicPr>
          <p:cNvPr id="63" name="Image 6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4374083" y="5214266"/>
            <a:ext cx="1497699" cy="1028357"/>
          </a:xfrm>
          <a:prstGeom prst="rect">
            <a:avLst/>
          </a:prstGeom>
          <a:ln>
            <a:solidFill>
              <a:schemeClr val="tx1"/>
            </a:solidFill>
          </a:ln>
        </p:spPr>
      </p:pic>
      <p:grpSp>
        <p:nvGrpSpPr>
          <p:cNvPr id="13" name="Groupe 12"/>
          <p:cNvGrpSpPr/>
          <p:nvPr/>
        </p:nvGrpSpPr>
        <p:grpSpPr>
          <a:xfrm flipH="1">
            <a:off x="2588981" y="5233786"/>
            <a:ext cx="1739447" cy="912626"/>
            <a:chOff x="2662312" y="5284195"/>
            <a:chExt cx="1720664" cy="912626"/>
          </a:xfrm>
        </p:grpSpPr>
        <p:pic>
          <p:nvPicPr>
            <p:cNvPr id="67" name="Image 66"/>
            <p:cNvPicPr>
              <a:picLocks noChangeAspect="1"/>
            </p:cNvPicPr>
            <p:nvPr/>
          </p:nvPicPr>
          <p:blipFill rotWithShape="1">
            <a:blip r:embed="rId10"/>
            <a:srcRect l="21003" t="22225" r="23234" b="15200"/>
            <a:stretch/>
          </p:blipFill>
          <p:spPr>
            <a:xfrm>
              <a:off x="2662312" y="5284195"/>
              <a:ext cx="1629689" cy="912626"/>
            </a:xfrm>
            <a:prstGeom prst="rect">
              <a:avLst/>
            </a:prstGeom>
          </p:spPr>
        </p:pic>
        <p:sp>
          <p:nvSpPr>
            <p:cNvPr id="79" name="ZoneTexte 78"/>
            <p:cNvSpPr txBox="1"/>
            <p:nvPr/>
          </p:nvSpPr>
          <p:spPr>
            <a:xfrm>
              <a:off x="3799407" y="5651896"/>
              <a:ext cx="583569" cy="253916"/>
            </a:xfrm>
            <a:prstGeom prst="rect">
              <a:avLst/>
            </a:prstGeom>
            <a:noFill/>
          </p:spPr>
          <p:txBody>
            <a:bodyPr wrap="square" rtlCol="0">
              <a:spAutoFit/>
            </a:bodyPr>
            <a:lstStyle/>
            <a:p>
              <a:r>
                <a:rPr lang="en-US" sz="1050" dirty="0"/>
                <a:t>Zone 3</a:t>
              </a:r>
            </a:p>
          </p:txBody>
        </p:sp>
      </p:grpSp>
      <p:sp>
        <p:nvSpPr>
          <p:cNvPr id="4" name="Rectangle 3">
            <a:extLst>
              <a:ext uri="{FF2B5EF4-FFF2-40B4-BE49-F238E27FC236}">
                <a16:creationId xmlns:a16="http://schemas.microsoft.com/office/drawing/2014/main" id="{509574C7-63B1-48D6-A313-0BCAA6927210}"/>
              </a:ext>
            </a:extLst>
          </p:cNvPr>
          <p:cNvSpPr/>
          <p:nvPr/>
        </p:nvSpPr>
        <p:spPr>
          <a:xfrm>
            <a:off x="1117976" y="3653752"/>
            <a:ext cx="329872" cy="605268"/>
          </a:xfrm>
          <a:prstGeom prst="rect">
            <a:avLst/>
          </a:prstGeom>
          <a:noFill/>
          <a:ln w="1905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812751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par>
                                <p:cTn id="19" presetID="10"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26"/>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74"/>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23" grpId="0"/>
      <p:bldP spid="24" grpId="0"/>
      <p:bldP spid="74" grpId="0"/>
      <p:bldP spid="4"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1081</Words>
  <Application>Microsoft Office PowerPoint</Application>
  <PresentationFormat>Affichage à l'écran (4:3)</PresentationFormat>
  <Paragraphs>264</Paragraphs>
  <Slides>18</Slides>
  <Notes>16</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18</vt:i4>
      </vt:variant>
    </vt:vector>
  </HeadingPairs>
  <TitlesOfParts>
    <vt:vector size="24" baseType="lpstr">
      <vt:lpstr>Arial</vt:lpstr>
      <vt:lpstr>Calibri</vt:lpstr>
      <vt:lpstr>Garamond</vt:lpstr>
      <vt:lpstr>Times New Roman</vt:lpstr>
      <vt:lpstr>Wingdings</vt:lpstr>
      <vt:lpstr>Office Theme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Imperial College London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Xiaoguang Wang</dc:creator>
  <cp:lastModifiedBy>Mohammed Aliouache</cp:lastModifiedBy>
  <cp:revision>1379</cp:revision>
  <dcterms:created xsi:type="dcterms:W3CDTF">2014-11-08T11:56:53Z</dcterms:created>
  <dcterms:modified xsi:type="dcterms:W3CDTF">2023-05-29T20:00:46Z</dcterms:modified>
</cp:coreProperties>
</file>